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7"/>
  </p:notesMasterIdLst>
  <p:sldIdLst>
    <p:sldId id="478" r:id="rId2"/>
    <p:sldId id="660" r:id="rId3"/>
    <p:sldId id="479" r:id="rId4"/>
    <p:sldId id="665" r:id="rId5"/>
    <p:sldId id="666" r:id="rId6"/>
  </p:sldIdLst>
  <p:sldSz cx="9906000" cy="6858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8" userDrawn="1">
          <p15:clr>
            <a:srgbClr val="A4A3A4"/>
          </p15:clr>
        </p15:guide>
        <p15:guide id="2" pos="3914">
          <p15:clr>
            <a:srgbClr val="A4A3A4"/>
          </p15:clr>
        </p15:guide>
        <p15:guide id="3" pos="115" userDrawn="1">
          <p15:clr>
            <a:srgbClr val="A4A3A4"/>
          </p15:clr>
        </p15:guide>
        <p15:guide id="4" pos="4679" userDrawn="1">
          <p15:clr>
            <a:srgbClr val="A4A3A4"/>
          </p15:clr>
        </p15:guide>
        <p15:guide id="5" userDrawn="1">
          <p15:clr>
            <a:srgbClr val="A4A3A4"/>
          </p15:clr>
        </p15:guide>
        <p15:guide id="6" pos="852" userDrawn="1">
          <p15:clr>
            <a:srgbClr val="A4A3A4"/>
          </p15:clr>
        </p15:guide>
        <p15:guide id="7" pos="16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kyung lee" initials="bl" lastIdx="1" clrIdx="0">
    <p:extLst>
      <p:ext uri="{19B8F6BF-5375-455C-9EA6-DF929625EA0E}">
        <p15:presenceInfo xmlns:p15="http://schemas.microsoft.com/office/powerpoint/2012/main" userId="bokyung lee" providerId="None"/>
      </p:ext>
    </p:extLst>
  </p:cmAuthor>
  <p:cmAuthor id="2" name="조장혁" initials="조" lastIdx="1" clrIdx="1">
    <p:extLst>
      <p:ext uri="{19B8F6BF-5375-455C-9EA6-DF929625EA0E}">
        <p15:presenceInfo xmlns:p15="http://schemas.microsoft.com/office/powerpoint/2012/main" userId="조장혁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8DCD"/>
    <a:srgbClr val="252525"/>
    <a:srgbClr val="E6E6E6"/>
    <a:srgbClr val="D9D9D9"/>
    <a:srgbClr val="F2F2F2"/>
    <a:srgbClr val="EFEFEF"/>
    <a:srgbClr val="FFFFFF"/>
    <a:srgbClr val="F786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32" autoAdjust="0"/>
    <p:restoredTop sz="96814" autoAdjust="0"/>
  </p:normalViewPr>
  <p:slideViewPr>
    <p:cSldViewPr>
      <p:cViewPr varScale="1">
        <p:scale>
          <a:sx n="120" d="100"/>
          <a:sy n="120" d="100"/>
        </p:scale>
        <p:origin x="1218" y="114"/>
      </p:cViewPr>
      <p:guideLst>
        <p:guide orient="horz" pos="3918"/>
        <p:guide pos="3914"/>
        <p:guide pos="115"/>
        <p:guide pos="4679"/>
        <p:guide/>
        <p:guide pos="852"/>
        <p:guide pos="16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3840" y="84"/>
      </p:cViewPr>
      <p:guideLst/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A5C23-C6D6-4CE1-8AE6-867FAAD009AC}" type="datetimeFigureOut">
              <a:rPr lang="ko-KR" altLang="en-US" smtClean="0"/>
              <a:pPr/>
              <a:t>2021-09-10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F7CC3-2585-4F2E-8C3A-DC4CEE1B19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630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05419437"/>
              </p:ext>
            </p:extLst>
          </p:nvPr>
        </p:nvGraphicFramePr>
        <p:xfrm>
          <a:off x="7653300" y="620688"/>
          <a:ext cx="2162098" cy="5751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0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0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화면명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ID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420">
                <a:tc gridSpan="2">
                  <a:txBody>
                    <a:bodyPr/>
                    <a:lstStyle/>
                    <a:p>
                      <a:pPr marL="0" marR="0" indent="0" algn="ctr" defTabSz="12800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화면설명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8400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355099312">
            <a:extLst>
              <a:ext uri="{FF2B5EF4-FFF2-40B4-BE49-F238E27FC236}">
                <a16:creationId xmlns:a16="http://schemas.microsoft.com/office/drawing/2014/main" id="{417058B0-E212-4E3C-A0F3-BD7B812D89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59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_x355099312">
            <a:extLst>
              <a:ext uri="{FF2B5EF4-FFF2-40B4-BE49-F238E27FC236}">
                <a16:creationId xmlns:a16="http://schemas.microsoft.com/office/drawing/2014/main" id="{5DD37534-72FD-4BF2-A3D2-8EF9A7D1DF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175FD00-72F3-4927-AE6B-7F61AF85A91B}"/>
              </a:ext>
            </a:extLst>
          </p:cNvPr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</p:spTree>
    <p:extLst>
      <p:ext uri="{BB962C8B-B14F-4D97-AF65-F5344CB8AC3E}">
        <p14:creationId xmlns:p14="http://schemas.microsoft.com/office/powerpoint/2010/main" val="374021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01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274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57" r:id="rId3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0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나의 사건 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64975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070844"/>
              </p:ext>
            </p:extLst>
          </p:nvPr>
        </p:nvGraphicFramePr>
        <p:xfrm>
          <a:off x="7653300" y="3919500"/>
          <a:ext cx="2160240" cy="2678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조정목록에서 </a:t>
                      </a:r>
                      <a:r>
                        <a:rPr lang="en-US" altLang="ko-KR" sz="800" b="0" dirty="0"/>
                        <a:t>‘</a:t>
                      </a:r>
                      <a:r>
                        <a:rPr lang="ko-KR" altLang="en-US" sz="800" b="0" dirty="0"/>
                        <a:t>전체</a:t>
                      </a:r>
                      <a:r>
                        <a:rPr lang="en-US" altLang="ko-KR" sz="800" b="0" dirty="0"/>
                        <a:t>’</a:t>
                      </a:r>
                      <a:r>
                        <a:rPr lang="ko-KR" altLang="en-US" sz="800" b="0" dirty="0"/>
                        <a:t> 선택 목록으로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조정목록에서 </a:t>
                      </a:r>
                      <a:r>
                        <a:rPr lang="en-US" altLang="ko-KR" sz="800" b="0" dirty="0"/>
                        <a:t>‘</a:t>
                      </a:r>
                      <a:r>
                        <a:rPr lang="ko-KR" altLang="en-US" sz="800" b="0" dirty="0"/>
                        <a:t>신청</a:t>
                      </a:r>
                      <a:r>
                        <a:rPr lang="en-US" altLang="ko-KR" sz="800" b="0" dirty="0"/>
                        <a:t>’</a:t>
                      </a:r>
                      <a:r>
                        <a:rPr lang="ko-KR" altLang="en-US" sz="800" b="0" dirty="0"/>
                        <a:t> 선택 목록으로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수수료 납부요청 목록으로 이동한다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조정목록에서 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‘</a:t>
                      </a: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진행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’</a:t>
                      </a: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선택 목록으로 이동한다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조정목록에서 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‘</a:t>
                      </a: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종결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’</a:t>
                      </a:r>
                      <a:r>
                        <a:rPr kumimoji="0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선택 목록으로 이동한다</a:t>
                      </a:r>
                      <a:r>
                        <a:rPr kumimoji="0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kumimoji="0" lang="ko-KR" alt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strike="sngStrike" dirty="0">
                          <a:solidFill>
                            <a:schemeClr val="tx1"/>
                          </a:solidFill>
                        </a:rPr>
                        <a:t>최근에 진행된 사건진행 이력 </a:t>
                      </a:r>
                      <a:r>
                        <a:rPr lang="ko-KR" altLang="en-US" sz="800" strike="sngStrike" dirty="0" smtClean="0">
                          <a:solidFill>
                            <a:schemeClr val="tx1"/>
                          </a:solidFill>
                        </a:rPr>
                        <a:t>목록</a:t>
                      </a:r>
                      <a:endParaRPr lang="en-US" altLang="ko-KR" sz="800" strike="sngStrike" dirty="0" smtClean="0">
                        <a:solidFill>
                          <a:srgbClr val="0070C0"/>
                        </a:solidFill>
                      </a:endParaRP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rgbClr val="0070C0"/>
                          </a:solidFill>
                        </a:rPr>
                        <a:t>새로 발생한 사건 관련 알림</a:t>
                      </a:r>
                      <a:endParaRPr lang="en-US" altLang="ko-KR" sz="800" b="0" dirty="0" smtClean="0">
                        <a:solidFill>
                          <a:srgbClr val="0070C0"/>
                        </a:solidFill>
                      </a:endParaRP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rgbClr val="0070C0"/>
                          </a:solidFill>
                        </a:rPr>
                        <a:t>기일 안내</a:t>
                      </a:r>
                      <a:r>
                        <a:rPr lang="en-US" altLang="ko-KR" sz="800" b="0" dirty="0" smtClean="0">
                          <a:solidFill>
                            <a:srgbClr val="0070C0"/>
                          </a:solidFill>
                        </a:rPr>
                        <a:t>, </a:t>
                      </a:r>
                      <a:r>
                        <a:rPr lang="ko-KR" altLang="en-US" sz="800" b="0" dirty="0" smtClean="0">
                          <a:solidFill>
                            <a:srgbClr val="0070C0"/>
                          </a:solidFill>
                        </a:rPr>
                        <a:t>서류 접수 안내 등</a:t>
                      </a:r>
                      <a:r>
                        <a:rPr lang="en-US" altLang="ko-KR" sz="800" b="0" dirty="0" smtClean="0">
                          <a:solidFill>
                            <a:srgbClr val="0070C0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rgbClr val="0070C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ko-KR" sz="800" dirty="0">
                        <a:solidFill>
                          <a:srgbClr val="00B05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대시보드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507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나의 사건관리 </a:t>
            </a:r>
            <a:r>
              <a:rPr lang="en-US" altLang="ko-KR" sz="900" dirty="0"/>
              <a:t>- </a:t>
            </a:r>
            <a:r>
              <a:rPr lang="ko-KR" altLang="en-US" sz="900" dirty="0"/>
              <a:t>대시보드</a:t>
            </a:r>
            <a:endParaRPr lang="en-US" altLang="ko-KR" sz="900" dirty="0"/>
          </a:p>
          <a:p>
            <a:endParaRPr lang="ko-KR" altLang="en-US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대시보드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대시보드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6DFCC3-EECE-445D-8A1C-4D22CAEAEC7A}"/>
              </a:ext>
            </a:extLst>
          </p:cNvPr>
          <p:cNvSpPr txBox="1"/>
          <p:nvPr/>
        </p:nvSpPr>
        <p:spPr>
          <a:xfrm>
            <a:off x="251563" y="1157622"/>
            <a:ext cx="25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rgbClr val="338DCD"/>
                </a:solidFill>
              </a:rPr>
              <a:t>2021</a:t>
            </a:r>
            <a:r>
              <a:rPr lang="ko-KR" altLang="en-US" dirty="0">
                <a:solidFill>
                  <a:srgbClr val="338DCD"/>
                </a:solidFill>
              </a:rPr>
              <a:t>년 </a:t>
            </a:r>
            <a:r>
              <a:rPr lang="en-US" altLang="ko-KR" dirty="0">
                <a:solidFill>
                  <a:srgbClr val="338DCD"/>
                </a:solidFill>
              </a:rPr>
              <a:t>9</a:t>
            </a:r>
            <a:r>
              <a:rPr lang="ko-KR" altLang="en-US" dirty="0">
                <a:solidFill>
                  <a:srgbClr val="338DCD"/>
                </a:solidFill>
              </a:rPr>
              <a:t>월 </a:t>
            </a:r>
            <a:r>
              <a:rPr lang="en-US" altLang="ko-KR" dirty="0">
                <a:solidFill>
                  <a:srgbClr val="338DCD"/>
                </a:solidFill>
              </a:rPr>
              <a:t>8</a:t>
            </a:r>
            <a:r>
              <a:rPr lang="ko-KR" altLang="en-US" dirty="0">
                <a:solidFill>
                  <a:srgbClr val="338DCD"/>
                </a:solidFill>
              </a:rPr>
              <a:t>일 수요일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3DB107D-D9C8-41A6-88D8-1954F3B8A7B3}"/>
              </a:ext>
            </a:extLst>
          </p:cNvPr>
          <p:cNvSpPr/>
          <p:nvPr/>
        </p:nvSpPr>
        <p:spPr>
          <a:xfrm>
            <a:off x="350412" y="1966304"/>
            <a:ext cx="1586763" cy="13234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조정신청</a:t>
            </a:r>
            <a:endParaRPr lang="en-US" altLang="ko-KR" dirty="0"/>
          </a:p>
          <a:p>
            <a:pPr algn="ctr"/>
            <a:r>
              <a:rPr lang="en-US" altLang="ko-KR" dirty="0"/>
              <a:t>(</a:t>
            </a:r>
            <a:r>
              <a:rPr lang="en-US" altLang="ko-KR" dirty="0" smtClean="0"/>
              <a:t>1</a:t>
            </a:r>
            <a:r>
              <a:rPr lang="ko-KR" altLang="en-US" dirty="0" smtClean="0"/>
              <a:t>건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8A66DBA0-EFC8-49ED-862C-84FA7A012DA6}"/>
              </a:ext>
            </a:extLst>
          </p:cNvPr>
          <p:cNvSpPr/>
          <p:nvPr/>
        </p:nvSpPr>
        <p:spPr>
          <a:xfrm>
            <a:off x="2156181" y="1966304"/>
            <a:ext cx="1586763" cy="13234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수수료</a:t>
            </a:r>
            <a:endParaRPr lang="en-US" altLang="ko-KR" dirty="0"/>
          </a:p>
          <a:p>
            <a:pPr algn="ctr"/>
            <a:r>
              <a:rPr lang="ko-KR" altLang="en-US" dirty="0"/>
              <a:t>납부요청</a:t>
            </a:r>
            <a:endParaRPr lang="en-US" altLang="ko-KR" dirty="0"/>
          </a:p>
          <a:p>
            <a:pPr algn="ctr"/>
            <a:r>
              <a:rPr lang="en-US" altLang="ko-KR" dirty="0" smtClean="0"/>
              <a:t>(0</a:t>
            </a:r>
            <a:r>
              <a:rPr lang="ko-KR" altLang="en-US" dirty="0" smtClean="0"/>
              <a:t>건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49DE624-3E67-4605-B847-324009F16CC7}"/>
              </a:ext>
            </a:extLst>
          </p:cNvPr>
          <p:cNvSpPr/>
          <p:nvPr/>
        </p:nvSpPr>
        <p:spPr>
          <a:xfrm>
            <a:off x="3961950" y="1966304"/>
            <a:ext cx="1586763" cy="13234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조정진행</a:t>
            </a:r>
            <a:endParaRPr lang="en-US" altLang="ko-KR" dirty="0"/>
          </a:p>
          <a:p>
            <a:pPr algn="ctr"/>
            <a:r>
              <a:rPr lang="en-US" altLang="ko-KR" dirty="0" smtClean="0"/>
              <a:t>(0</a:t>
            </a:r>
            <a:r>
              <a:rPr lang="ko-KR" altLang="en-US" dirty="0" smtClean="0"/>
              <a:t>건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F5B2DC97-F754-419E-881A-D0DECD144025}"/>
              </a:ext>
            </a:extLst>
          </p:cNvPr>
          <p:cNvSpPr/>
          <p:nvPr/>
        </p:nvSpPr>
        <p:spPr>
          <a:xfrm>
            <a:off x="5767720" y="1966304"/>
            <a:ext cx="1586763" cy="13234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조정종결</a:t>
            </a:r>
            <a:endParaRPr lang="en-US" altLang="ko-KR" dirty="0"/>
          </a:p>
          <a:p>
            <a:pPr algn="ctr"/>
            <a:r>
              <a:rPr lang="en-US" altLang="ko-KR" dirty="0"/>
              <a:t>(1</a:t>
            </a:r>
            <a:r>
              <a:rPr lang="ko-KR" altLang="en-US" dirty="0"/>
              <a:t>건</a:t>
            </a:r>
            <a:r>
              <a:rPr lang="en-US" altLang="ko-KR" dirty="0"/>
              <a:t>)</a:t>
            </a:r>
            <a:endParaRPr lang="ko-KR" altLang="en-US" dirty="0"/>
          </a:p>
        </p:txBody>
      </p:sp>
      <p:graphicFrame>
        <p:nvGraphicFramePr>
          <p:cNvPr id="79" name="표 78">
            <a:extLst>
              <a:ext uri="{FF2B5EF4-FFF2-40B4-BE49-F238E27FC236}">
                <a16:creationId xmlns:a16="http://schemas.microsoft.com/office/drawing/2014/main" id="{CD26C772-E14D-4BF8-9F68-19FE2FAC8D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993968"/>
              </p:ext>
            </p:extLst>
          </p:nvPr>
        </p:nvGraphicFramePr>
        <p:xfrm>
          <a:off x="344487" y="3876381"/>
          <a:ext cx="6912769" cy="1125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321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1005986">
                  <a:extLst>
                    <a:ext uri="{9D8B030D-6E8A-4147-A177-3AD203B41FA5}">
                      <a16:colId xmlns:a16="http://schemas.microsoft.com/office/drawing/2014/main" val="293448445"/>
                    </a:ext>
                  </a:extLst>
                </a:gridCol>
                <a:gridCol w="917119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779637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958539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3292805912"/>
                    </a:ext>
                  </a:extLst>
                </a:gridCol>
                <a:gridCol w="1233057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160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사건진행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4346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rgbClr val="0070C0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rgbClr val="0070C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rgbClr val="0070C0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rgbClr val="0070C0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어문저작물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  <a:endParaRPr lang="en-US" altLang="ko-KR" sz="900" b="0" kern="1200" dirty="0" smtClean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조정대리신청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2021-07-28</a:t>
                      </a:r>
                      <a:endParaRPr lang="ko-KR" altLang="en-US" sz="900" b="0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748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음악저작물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 접수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2021-07-26</a:t>
                      </a:r>
                      <a:endParaRPr lang="ko-KR" altLang="en-US" sz="900" b="0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</a:tbl>
          </a:graphicData>
        </a:graphic>
      </p:graphicFrame>
      <p:sp>
        <p:nvSpPr>
          <p:cNvPr id="81" name="TextBox 80">
            <a:extLst>
              <a:ext uri="{FF2B5EF4-FFF2-40B4-BE49-F238E27FC236}">
                <a16:creationId xmlns:a16="http://schemas.microsoft.com/office/drawing/2014/main" id="{957915E0-ACB2-4402-84B7-966B4198B62C}"/>
              </a:ext>
            </a:extLst>
          </p:cNvPr>
          <p:cNvSpPr txBox="1"/>
          <p:nvPr/>
        </p:nvSpPr>
        <p:spPr>
          <a:xfrm>
            <a:off x="310871" y="3543788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최근 사건진행</a:t>
            </a: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097C3084-D162-4D01-A45B-3D95DA21DA2A}"/>
              </a:ext>
            </a:extLst>
          </p:cNvPr>
          <p:cNvSpPr/>
          <p:nvPr/>
        </p:nvSpPr>
        <p:spPr>
          <a:xfrm>
            <a:off x="2826307" y="1227282"/>
            <a:ext cx="1196460" cy="221088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rgbClr val="338DCD"/>
                </a:solidFill>
              </a:rPr>
              <a:t>전체 </a:t>
            </a:r>
            <a:r>
              <a:rPr lang="ko-KR" altLang="en-US" sz="900" dirty="0" smtClean="0">
                <a:solidFill>
                  <a:srgbClr val="338DCD"/>
                </a:solidFill>
              </a:rPr>
              <a:t>목록</a:t>
            </a:r>
            <a:r>
              <a:rPr lang="ko-KR" altLang="en-US" sz="900" strike="sngStrike" dirty="0" smtClean="0">
                <a:solidFill>
                  <a:sysClr val="windowText" lastClr="000000"/>
                </a:solidFill>
              </a:rPr>
              <a:t>사건보기</a:t>
            </a:r>
            <a:endParaRPr lang="ko-KR" altLang="en-US" sz="900" strike="sngStrike" dirty="0">
              <a:solidFill>
                <a:sysClr val="windowText" lastClr="000000"/>
              </a:solidFill>
            </a:endParaRPr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977FCE1B-5B17-4BDA-9D48-EE88950A80EA}"/>
              </a:ext>
            </a:extLst>
          </p:cNvPr>
          <p:cNvCxnSpPr>
            <a:cxnSpLocks/>
          </p:cNvCxnSpPr>
          <p:nvPr/>
        </p:nvCxnSpPr>
        <p:spPr>
          <a:xfrm>
            <a:off x="5087822" y="4185535"/>
            <a:ext cx="0" cy="194376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64E28DAB-E364-4B58-8FA8-E7107D6DBAFC}"/>
              </a:ext>
            </a:extLst>
          </p:cNvPr>
          <p:cNvSpPr txBox="1"/>
          <p:nvPr/>
        </p:nvSpPr>
        <p:spPr>
          <a:xfrm>
            <a:off x="4755331" y="6140056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최근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건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CE03360F-B98E-4F7A-92E4-FBC7BB250EDB}"/>
              </a:ext>
            </a:extLst>
          </p:cNvPr>
          <p:cNvSpPr/>
          <p:nvPr/>
        </p:nvSpPr>
        <p:spPr>
          <a:xfrm>
            <a:off x="1852201" y="299509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4" name="타원 83">
            <a:extLst>
              <a:ext uri="{FF2B5EF4-FFF2-40B4-BE49-F238E27FC236}">
                <a16:creationId xmlns:a16="http://schemas.microsoft.com/office/drawing/2014/main" id="{69105E19-2E49-4A98-90DC-9BAA9B6AF54F}"/>
              </a:ext>
            </a:extLst>
          </p:cNvPr>
          <p:cNvSpPr/>
          <p:nvPr/>
        </p:nvSpPr>
        <p:spPr>
          <a:xfrm>
            <a:off x="3682501" y="303177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5" name="타원 84">
            <a:extLst>
              <a:ext uri="{FF2B5EF4-FFF2-40B4-BE49-F238E27FC236}">
                <a16:creationId xmlns:a16="http://schemas.microsoft.com/office/drawing/2014/main" id="{6482CC67-9921-42A3-B722-3013DB395AAC}"/>
              </a:ext>
            </a:extLst>
          </p:cNvPr>
          <p:cNvSpPr/>
          <p:nvPr/>
        </p:nvSpPr>
        <p:spPr>
          <a:xfrm>
            <a:off x="5419996" y="30384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86" name="타원 85">
            <a:extLst>
              <a:ext uri="{FF2B5EF4-FFF2-40B4-BE49-F238E27FC236}">
                <a16:creationId xmlns:a16="http://schemas.microsoft.com/office/drawing/2014/main" id="{D7A3843C-254A-4660-B5AE-52CE33B23235}"/>
              </a:ext>
            </a:extLst>
          </p:cNvPr>
          <p:cNvSpPr/>
          <p:nvPr/>
        </p:nvSpPr>
        <p:spPr>
          <a:xfrm>
            <a:off x="7250296" y="30750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87" name="타원 86">
            <a:extLst>
              <a:ext uri="{FF2B5EF4-FFF2-40B4-BE49-F238E27FC236}">
                <a16:creationId xmlns:a16="http://schemas.microsoft.com/office/drawing/2014/main" id="{53C16EE8-F548-4C71-A04D-80E77F0CD594}"/>
              </a:ext>
            </a:extLst>
          </p:cNvPr>
          <p:cNvSpPr/>
          <p:nvPr/>
        </p:nvSpPr>
        <p:spPr>
          <a:xfrm>
            <a:off x="3999668" y="1261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BF63B42-B81C-467C-AB94-79C257598777}"/>
              </a:ext>
            </a:extLst>
          </p:cNvPr>
          <p:cNvSpPr txBox="1"/>
          <p:nvPr/>
        </p:nvSpPr>
        <p:spPr>
          <a:xfrm>
            <a:off x="323036" y="1570042"/>
            <a:ext cx="16946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strike="sngStrike" dirty="0"/>
              <a:t>전체 조정사건 </a:t>
            </a:r>
            <a:r>
              <a:rPr lang="en-US" altLang="ko-KR" sz="1100" b="1" strike="sngStrike" dirty="0"/>
              <a:t>: 13</a:t>
            </a:r>
            <a:r>
              <a:rPr lang="ko-KR" altLang="en-US" sz="1100" b="1" strike="sngStrike" dirty="0"/>
              <a:t>건</a:t>
            </a:r>
          </a:p>
        </p:txBody>
      </p:sp>
      <p:sp>
        <p:nvSpPr>
          <p:cNvPr id="89" name="타원 88">
            <a:extLst>
              <a:ext uri="{FF2B5EF4-FFF2-40B4-BE49-F238E27FC236}">
                <a16:creationId xmlns:a16="http://schemas.microsoft.com/office/drawing/2014/main" id="{C94C3430-D20D-45CF-9C14-1A8708765454}"/>
              </a:ext>
            </a:extLst>
          </p:cNvPr>
          <p:cNvSpPr/>
          <p:nvPr/>
        </p:nvSpPr>
        <p:spPr>
          <a:xfrm>
            <a:off x="1479767" y="35669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4" name="사각형 설명선 3"/>
          <p:cNvSpPr/>
          <p:nvPr/>
        </p:nvSpPr>
        <p:spPr>
          <a:xfrm>
            <a:off x="7158245" y="3383995"/>
            <a:ext cx="2115235" cy="492386"/>
          </a:xfrm>
          <a:prstGeom prst="wedgeRectCallout">
            <a:avLst>
              <a:gd name="adj1" fmla="val -48743"/>
              <a:gd name="adj2" fmla="val 7688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rgbClr val="0070C0"/>
                </a:solidFill>
              </a:rPr>
              <a:t>진행 일자 기준 최근 알림이 위로 표시되도록 정렬</a:t>
            </a:r>
            <a:endParaRPr lang="en-US" altLang="ko-KR" sz="1000" dirty="0" smtClean="0">
              <a:solidFill>
                <a:srgbClr val="0070C0"/>
              </a:solidFill>
            </a:endParaRPr>
          </a:p>
        </p:txBody>
      </p:sp>
      <p:sp>
        <p:nvSpPr>
          <p:cNvPr id="29" name="사각형 설명선 28"/>
          <p:cNvSpPr/>
          <p:nvPr/>
        </p:nvSpPr>
        <p:spPr>
          <a:xfrm>
            <a:off x="1937174" y="1461405"/>
            <a:ext cx="458276" cy="218241"/>
          </a:xfrm>
          <a:prstGeom prst="wedgeRectCallout">
            <a:avLst>
              <a:gd name="adj1" fmla="val -48743"/>
              <a:gd name="adj2" fmla="val 7688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smtClean="0">
                <a:solidFill>
                  <a:srgbClr val="0070C0"/>
                </a:solidFill>
              </a:rPr>
              <a:t>삭제</a:t>
            </a:r>
            <a:endParaRPr lang="en-US" altLang="ko-KR" sz="1000" dirty="0" smtClean="0">
              <a:solidFill>
                <a:srgbClr val="0070C0"/>
              </a:solidFill>
            </a:endParaRPr>
          </a:p>
        </p:txBody>
      </p:sp>
      <p:sp>
        <p:nvSpPr>
          <p:cNvPr id="30" name="사각형 설명선 29"/>
          <p:cNvSpPr/>
          <p:nvPr/>
        </p:nvSpPr>
        <p:spPr>
          <a:xfrm>
            <a:off x="4022767" y="914120"/>
            <a:ext cx="2190373" cy="218241"/>
          </a:xfrm>
          <a:prstGeom prst="wedgeRectCallout">
            <a:avLst>
              <a:gd name="adj1" fmla="val -48743"/>
              <a:gd name="adj2" fmla="val 7688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rgbClr val="0070C0"/>
                </a:solidFill>
              </a:rPr>
              <a:t>메뉴명</a:t>
            </a:r>
            <a:r>
              <a:rPr lang="ko-KR" altLang="en-US" sz="1000" dirty="0" smtClean="0">
                <a:solidFill>
                  <a:srgbClr val="0070C0"/>
                </a:solidFill>
              </a:rPr>
              <a:t> </a:t>
            </a:r>
            <a:r>
              <a:rPr lang="en-US" altLang="ko-KR" sz="1000" dirty="0" smtClean="0">
                <a:solidFill>
                  <a:srgbClr val="0070C0"/>
                </a:solidFill>
              </a:rPr>
              <a:t>/ </a:t>
            </a:r>
            <a:r>
              <a:rPr lang="ko-KR" altLang="en-US" sz="1000" dirty="0" smtClean="0">
                <a:solidFill>
                  <a:srgbClr val="0070C0"/>
                </a:solidFill>
              </a:rPr>
              <a:t>디자인 등 간략하게 표시</a:t>
            </a:r>
            <a:endParaRPr lang="en-US" altLang="ko-KR" sz="1000" dirty="0" smtClean="0">
              <a:solidFill>
                <a:srgbClr val="0070C0"/>
              </a:solidFill>
            </a:endParaRPr>
          </a:p>
        </p:txBody>
      </p:sp>
      <p:sp>
        <p:nvSpPr>
          <p:cNvPr id="31" name="사각형 설명선 30"/>
          <p:cNvSpPr/>
          <p:nvPr/>
        </p:nvSpPr>
        <p:spPr>
          <a:xfrm>
            <a:off x="2156180" y="202782"/>
            <a:ext cx="2166749" cy="582312"/>
          </a:xfrm>
          <a:prstGeom prst="wedgeRectCallout">
            <a:avLst>
              <a:gd name="adj1" fmla="val -47869"/>
              <a:gd name="adj2" fmla="val 1217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 smtClean="0">
                <a:solidFill>
                  <a:srgbClr val="0070C0"/>
                </a:solidFill>
              </a:rPr>
              <a:t>Today </a:t>
            </a:r>
            <a:r>
              <a:rPr lang="ko-KR" altLang="en-US" sz="1000" dirty="0" smtClean="0">
                <a:solidFill>
                  <a:srgbClr val="0070C0"/>
                </a:solidFill>
              </a:rPr>
              <a:t>정보인지</a:t>
            </a:r>
            <a:r>
              <a:rPr lang="en-US" altLang="ko-KR" sz="1000" dirty="0" smtClean="0">
                <a:solidFill>
                  <a:srgbClr val="0070C0"/>
                </a:solidFill>
              </a:rPr>
              <a:t>?</a:t>
            </a:r>
          </a:p>
          <a:p>
            <a:r>
              <a:rPr lang="ko-KR" altLang="en-US" sz="1000" dirty="0" smtClean="0">
                <a:solidFill>
                  <a:srgbClr val="0070C0"/>
                </a:solidFill>
              </a:rPr>
              <a:t>반드시 필요하면 상단에 작게 표시</a:t>
            </a:r>
            <a:r>
              <a:rPr lang="en-US" altLang="ko-KR" sz="1000" dirty="0" smtClean="0">
                <a:solidFill>
                  <a:srgbClr val="0070C0"/>
                </a:solidFill>
              </a:rPr>
              <a:t>,</a:t>
            </a:r>
          </a:p>
          <a:p>
            <a:r>
              <a:rPr lang="ko-KR" altLang="en-US" sz="1000" dirty="0" smtClean="0">
                <a:solidFill>
                  <a:srgbClr val="0070C0"/>
                </a:solidFill>
              </a:rPr>
              <a:t>아니면 삭제</a:t>
            </a:r>
            <a:endParaRPr lang="en-US" altLang="ko-KR" sz="1000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203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308784"/>
              </p:ext>
            </p:extLst>
          </p:nvPr>
        </p:nvGraphicFramePr>
        <p:xfrm>
          <a:off x="7653300" y="3912350"/>
          <a:ext cx="2160240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2</a:t>
                      </a:r>
                      <a:r>
                        <a:rPr lang="ko-KR" altLang="en-US" sz="800" b="0" dirty="0"/>
                        <a:t>가지 조정정보를 탭형태로 구성해서</a:t>
                      </a:r>
                      <a:r>
                        <a:rPr lang="en-US" altLang="ko-KR" sz="800" b="0" dirty="0"/>
                        <a:t/>
                      </a:r>
                      <a:br>
                        <a:rPr lang="en-US" altLang="ko-KR" sz="800" b="0" dirty="0"/>
                      </a:br>
                      <a:r>
                        <a:rPr lang="ko-KR" altLang="en-US" sz="800" b="0" dirty="0"/>
                        <a:t>이동 시킴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>
                          <a:solidFill>
                            <a:srgbClr val="FF0000"/>
                          </a:solidFill>
                        </a:rPr>
                        <a:t>클릭 시 신청원인 전체내용 보여주기</a:t>
                      </a:r>
                      <a:endParaRPr lang="en-US" altLang="ko-KR" sz="80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>
                          <a:solidFill>
                            <a:srgbClr val="FF0000"/>
                          </a:solidFill>
                        </a:rPr>
                        <a:t>열려서 전체내용이 보여지고 닫기 기능 적용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rgbClr val="FF0000"/>
                          </a:solidFill>
                        </a:rPr>
                        <a:t>사건진행 단계별 표시</a:t>
                      </a:r>
                      <a:endParaRPr lang="en-US" altLang="ko-KR" sz="800" b="0" dirty="0">
                        <a:solidFill>
                          <a:srgbClr val="FF0000"/>
                        </a:solidFill>
                      </a:endParaRP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rgbClr val="FF0000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rgbClr val="FF0000"/>
                          </a:solidFill>
                        </a:rPr>
                        <a:t>현재 진행상태를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기일예정일 표시</a:t>
                      </a: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없을 </a:t>
                      </a:r>
                      <a:r>
                        <a:rPr lang="ko-KR" altLang="en-US" sz="800" dirty="0" smtClean="0">
                          <a:solidFill>
                            <a:schemeClr val="tx1"/>
                          </a:solidFill>
                        </a:rPr>
                        <a:t>때는 </a:t>
                      </a:r>
                      <a:r>
                        <a:rPr lang="en-US" altLang="ko-KR" sz="800" b="1" dirty="0" smtClean="0">
                          <a:solidFill>
                            <a:srgbClr val="0070C0"/>
                          </a:solidFill>
                        </a:rPr>
                        <a:t>”</a:t>
                      </a:r>
                      <a:r>
                        <a:rPr lang="ko-KR" altLang="en-US" sz="800" b="1" dirty="0" smtClean="0">
                          <a:solidFill>
                            <a:srgbClr val="0070C0"/>
                          </a:solidFill>
                        </a:rPr>
                        <a:t> 지정 중</a:t>
                      </a:r>
                      <a:r>
                        <a:rPr lang="en-US" altLang="ko-KR" sz="800" b="1" dirty="0" smtClean="0">
                          <a:solidFill>
                            <a:srgbClr val="0070C0"/>
                          </a:solidFill>
                        </a:rPr>
                        <a:t>＂</a:t>
                      </a:r>
                      <a:r>
                        <a:rPr lang="ko-KR" altLang="en-US" sz="800" b="1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주소는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동까지만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각각의 사건진행 등록 및 목록페이지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조정일반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36135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solidFill>
                  <a:srgbClr val="FF0000"/>
                </a:solidFill>
              </a:rPr>
              <a:t>조정사건의 일반 정보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en-US" altLang="ko-KR" sz="900" dirty="0">
                <a:solidFill>
                  <a:srgbClr val="FF0000"/>
                </a:solidFill>
              </a:rPr>
              <a:t> &gt; </a:t>
            </a:r>
            <a:r>
              <a:rPr lang="ko-KR" altLang="en-US" sz="900" dirty="0">
                <a:solidFill>
                  <a:srgbClr val="FF0000"/>
                </a:solidFill>
              </a:rPr>
              <a:t>당사자 명 표시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en-US" altLang="ko-KR" sz="900" dirty="0">
                <a:solidFill>
                  <a:srgbClr val="FF0000"/>
                </a:solidFill>
              </a:rPr>
              <a:t> &gt; </a:t>
            </a:r>
            <a:r>
              <a:rPr lang="ko-KR" altLang="en-US" sz="900" dirty="0">
                <a:solidFill>
                  <a:srgbClr val="FF0000"/>
                </a:solidFill>
              </a:rPr>
              <a:t>조정기일정보</a:t>
            </a:r>
            <a:r>
              <a:rPr lang="en-US" altLang="ko-KR" sz="900" dirty="0">
                <a:solidFill>
                  <a:srgbClr val="FF0000"/>
                </a:solidFill>
              </a:rPr>
              <a:t>, </a:t>
            </a:r>
            <a:r>
              <a:rPr lang="ko-KR" altLang="en-US" sz="900" dirty="0">
                <a:solidFill>
                  <a:srgbClr val="FF0000"/>
                </a:solidFill>
              </a:rPr>
              <a:t>제출 서류만 표시</a:t>
            </a:r>
            <a:endParaRPr lang="en-US" altLang="ko-KR" sz="900" dirty="0">
              <a:solidFill>
                <a:srgbClr val="FF0000"/>
              </a:solidFill>
            </a:endParaRPr>
          </a:p>
          <a:p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ko-KR" altLang="en-US" sz="900" dirty="0">
                <a:solidFill>
                  <a:srgbClr val="FF0000"/>
                </a:solidFill>
              </a:rPr>
              <a:t>상세정보는 신청서 정보로 확인하기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조정진행 상세 </a:t>
            </a:r>
            <a:r>
              <a:rPr lang="en-US" altLang="ko-KR" dirty="0"/>
              <a:t>- </a:t>
            </a:r>
            <a:r>
              <a:rPr lang="ko-KR" altLang="en-US" dirty="0"/>
              <a:t>조정일반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조정진행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06D15A1-2F98-4A8D-9530-775C0505CD4D}"/>
              </a:ext>
            </a:extLst>
          </p:cNvPr>
          <p:cNvGrpSpPr/>
          <p:nvPr/>
        </p:nvGrpSpPr>
        <p:grpSpPr>
          <a:xfrm>
            <a:off x="173904" y="1605089"/>
            <a:ext cx="2429202" cy="265309"/>
            <a:chOff x="-1167680" y="4599130"/>
            <a:chExt cx="2700300" cy="369327"/>
          </a:xfrm>
        </p:grpSpPr>
        <p:sp>
          <p:nvSpPr>
            <p:cNvPr id="72" name="사각형: 잘린 한쪽 모서리 71">
              <a:extLst>
                <a:ext uri="{FF2B5EF4-FFF2-40B4-BE49-F238E27FC236}">
                  <a16:creationId xmlns:a16="http://schemas.microsoft.com/office/drawing/2014/main" id="{C0812B3D-D399-4014-BE98-B62722C30077}"/>
                </a:ext>
              </a:extLst>
            </p:cNvPr>
            <p:cNvSpPr/>
            <p:nvPr/>
          </p:nvSpPr>
          <p:spPr>
            <a:xfrm>
              <a:off x="182470" y="4599130"/>
              <a:ext cx="1350150" cy="369327"/>
            </a:xfrm>
            <a:prstGeom prst="snip1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solidFill>
                    <a:sysClr val="windowText" lastClr="000000"/>
                  </a:solidFill>
                </a:rPr>
                <a:t>사건진행</a:t>
              </a:r>
            </a:p>
          </p:txBody>
        </p:sp>
        <p:sp>
          <p:nvSpPr>
            <p:cNvPr id="77" name="사각형: 잘린 한쪽 모서리 76">
              <a:extLst>
                <a:ext uri="{FF2B5EF4-FFF2-40B4-BE49-F238E27FC236}">
                  <a16:creationId xmlns:a16="http://schemas.microsoft.com/office/drawing/2014/main" id="{87A57028-E024-4205-96DA-323EF26B1C68}"/>
                </a:ext>
              </a:extLst>
            </p:cNvPr>
            <p:cNvSpPr/>
            <p:nvPr/>
          </p:nvSpPr>
          <p:spPr>
            <a:xfrm>
              <a:off x="-1167680" y="4599130"/>
              <a:ext cx="1350150" cy="369327"/>
            </a:xfrm>
            <a:prstGeom prst="snip1Rect">
              <a:avLst/>
            </a:prstGeom>
            <a:solidFill>
              <a:srgbClr val="92D05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 smtClean="0">
                  <a:solidFill>
                    <a:schemeClr val="bg1"/>
                  </a:solidFill>
                </a:rPr>
                <a:t>조정 일반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9" name="타원 48">
            <a:extLst>
              <a:ext uri="{FF2B5EF4-FFF2-40B4-BE49-F238E27FC236}">
                <a16:creationId xmlns:a16="http://schemas.microsoft.com/office/drawing/2014/main" id="{92B724DD-F5C8-4F77-9045-A9E10B673E20}"/>
              </a:ext>
            </a:extLst>
          </p:cNvPr>
          <p:cNvSpPr/>
          <p:nvPr/>
        </p:nvSpPr>
        <p:spPr>
          <a:xfrm>
            <a:off x="2528744" y="165976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009FA249-F42F-4033-8625-EA08A2478B57}"/>
              </a:ext>
            </a:extLst>
          </p:cNvPr>
          <p:cNvSpPr/>
          <p:nvPr/>
        </p:nvSpPr>
        <p:spPr>
          <a:xfrm>
            <a:off x="188312" y="3823938"/>
            <a:ext cx="5220580" cy="205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피 신청인 인원에 따라 증가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21BB407-38C2-4111-8A44-B4A7C041105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1AE8F69-46A3-4083-B853-0393AFCBFA8D}"/>
              </a:ext>
            </a:extLst>
          </p:cNvPr>
          <p:cNvSpPr/>
          <p:nvPr/>
        </p:nvSpPr>
        <p:spPr>
          <a:xfrm>
            <a:off x="198007" y="2390808"/>
            <a:ext cx="1793682" cy="202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rgbClr val="FF0000"/>
                </a:solidFill>
              </a:rPr>
              <a:t>기일 예정일 </a:t>
            </a:r>
            <a:r>
              <a:rPr lang="en-US" altLang="ko-KR" sz="1000" dirty="0">
                <a:solidFill>
                  <a:srgbClr val="FF0000"/>
                </a:solidFill>
              </a:rPr>
              <a:t>: 2021.09.25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6" name="화살표: 오각형 5">
            <a:extLst>
              <a:ext uri="{FF2B5EF4-FFF2-40B4-BE49-F238E27FC236}">
                <a16:creationId xmlns:a16="http://schemas.microsoft.com/office/drawing/2014/main" id="{5402303C-7878-4109-8F1E-41435D91C0A5}"/>
              </a:ext>
            </a:extLst>
          </p:cNvPr>
          <p:cNvSpPr/>
          <p:nvPr/>
        </p:nvSpPr>
        <p:spPr>
          <a:xfrm>
            <a:off x="918304" y="1988109"/>
            <a:ext cx="764017" cy="263703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rgbClr val="0070C0"/>
                </a:solidFill>
              </a:rPr>
              <a:t>접수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31" name="화살표: 오각형 30">
            <a:extLst>
              <a:ext uri="{FF2B5EF4-FFF2-40B4-BE49-F238E27FC236}">
                <a16:creationId xmlns:a16="http://schemas.microsoft.com/office/drawing/2014/main" id="{92A6D619-1420-4055-8FAA-944CAD5A0F7F}"/>
              </a:ext>
            </a:extLst>
          </p:cNvPr>
          <p:cNvSpPr/>
          <p:nvPr/>
        </p:nvSpPr>
        <p:spPr>
          <a:xfrm>
            <a:off x="1750896" y="1995534"/>
            <a:ext cx="764017" cy="263703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rgbClr val="0070C0"/>
                </a:solidFill>
              </a:rPr>
              <a:t>기일지정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32" name="화살표: 오각형 31">
            <a:extLst>
              <a:ext uri="{FF2B5EF4-FFF2-40B4-BE49-F238E27FC236}">
                <a16:creationId xmlns:a16="http://schemas.microsoft.com/office/drawing/2014/main" id="{C330288B-0A70-424B-9434-7184FFEC4A9E}"/>
              </a:ext>
            </a:extLst>
          </p:cNvPr>
          <p:cNvSpPr/>
          <p:nvPr/>
        </p:nvSpPr>
        <p:spPr>
          <a:xfrm>
            <a:off x="2649929" y="2013017"/>
            <a:ext cx="764017" cy="263703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rgbClr val="0070C0"/>
                </a:solidFill>
              </a:rPr>
              <a:t>기일개최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33" name="화살표: 오각형 32">
            <a:extLst>
              <a:ext uri="{FF2B5EF4-FFF2-40B4-BE49-F238E27FC236}">
                <a16:creationId xmlns:a16="http://schemas.microsoft.com/office/drawing/2014/main" id="{E532E9C4-2688-41BD-A798-2122D959F97E}"/>
              </a:ext>
            </a:extLst>
          </p:cNvPr>
          <p:cNvSpPr/>
          <p:nvPr/>
        </p:nvSpPr>
        <p:spPr>
          <a:xfrm>
            <a:off x="3482520" y="1758260"/>
            <a:ext cx="876289" cy="263703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rgbClr val="0070C0"/>
                </a:solidFill>
              </a:rPr>
              <a:t>n</a:t>
            </a:r>
            <a:r>
              <a:rPr lang="ko-KR" altLang="en-US" sz="800" dirty="0" err="1" smtClean="0">
                <a:solidFill>
                  <a:srgbClr val="0070C0"/>
                </a:solidFill>
              </a:rPr>
              <a:t>차기일지정</a:t>
            </a:r>
            <a:endParaRPr lang="ko-KR" altLang="en-US" sz="800" dirty="0">
              <a:solidFill>
                <a:srgbClr val="0070C0"/>
              </a:solidFill>
            </a:endParaRPr>
          </a:p>
        </p:txBody>
      </p:sp>
      <p:sp>
        <p:nvSpPr>
          <p:cNvPr id="34" name="화살표: 오각형 33">
            <a:extLst>
              <a:ext uri="{FF2B5EF4-FFF2-40B4-BE49-F238E27FC236}">
                <a16:creationId xmlns:a16="http://schemas.microsoft.com/office/drawing/2014/main" id="{DB3AC86D-087A-4EDC-BB77-38A002E68905}"/>
              </a:ext>
            </a:extLst>
          </p:cNvPr>
          <p:cNvSpPr/>
          <p:nvPr/>
        </p:nvSpPr>
        <p:spPr>
          <a:xfrm>
            <a:off x="3482520" y="2331442"/>
            <a:ext cx="876289" cy="263703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smtClean="0">
                <a:solidFill>
                  <a:srgbClr val="0070C0"/>
                </a:solidFill>
              </a:rPr>
              <a:t>직권조정결정</a:t>
            </a:r>
            <a:endParaRPr lang="en-US" altLang="ko-KR" sz="700" dirty="0" smtClean="0">
              <a:solidFill>
                <a:srgbClr val="0070C0"/>
              </a:solidFill>
            </a:endParaRPr>
          </a:p>
          <a:p>
            <a:pPr algn="ctr"/>
            <a:r>
              <a:rPr lang="en-US" altLang="ko-KR" sz="700" dirty="0" smtClean="0">
                <a:solidFill>
                  <a:srgbClr val="0070C0"/>
                </a:solidFill>
              </a:rPr>
              <a:t>/</a:t>
            </a:r>
            <a:r>
              <a:rPr lang="ko-KR" altLang="en-US" sz="700" dirty="0" err="1" smtClean="0">
                <a:solidFill>
                  <a:srgbClr val="0070C0"/>
                </a:solidFill>
              </a:rPr>
              <a:t>조정권고</a:t>
            </a:r>
            <a:endParaRPr lang="ko-KR" altLang="en-US" sz="700" dirty="0">
              <a:solidFill>
                <a:srgbClr val="0070C0"/>
              </a:solidFill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8FA50202-CCEB-4A65-9E6B-9D1B07168EC3}"/>
              </a:ext>
            </a:extLst>
          </p:cNvPr>
          <p:cNvSpPr/>
          <p:nvPr/>
        </p:nvSpPr>
        <p:spPr>
          <a:xfrm>
            <a:off x="5663442" y="205443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0DE846E4-35A4-4D47-944F-C9C574EBBFAA}"/>
              </a:ext>
            </a:extLst>
          </p:cNvPr>
          <p:cNvSpPr/>
          <p:nvPr/>
        </p:nvSpPr>
        <p:spPr>
          <a:xfrm>
            <a:off x="1906716" y="239755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graphicFrame>
        <p:nvGraphicFramePr>
          <p:cNvPr id="40" name="표 39">
            <a:extLst>
              <a:ext uri="{FF2B5EF4-FFF2-40B4-BE49-F238E27FC236}">
                <a16:creationId xmlns:a16="http://schemas.microsoft.com/office/drawing/2014/main" id="{CB222C45-4A7D-45AE-B97E-B7CFA45CB0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929227"/>
              </p:ext>
            </p:extLst>
          </p:nvPr>
        </p:nvGraphicFramePr>
        <p:xfrm>
          <a:off x="207478" y="3064019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82164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699985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rgbClr val="338DCD"/>
                          </a:solidFill>
                        </a:rPr>
                        <a:t>신청인</a:t>
                      </a:r>
                      <a:endParaRPr lang="ko-KR" altLang="en-US" sz="900" b="1" dirty="0">
                        <a:solidFill>
                          <a:srgbClr val="338DCD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338DCD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 err="1" smtClean="0">
                          <a:solidFill>
                            <a:srgbClr val="338DCD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endParaRPr lang="ko-KR" altLang="en-US" sz="900" b="1" kern="1200" dirty="0">
                        <a:solidFill>
                          <a:srgbClr val="338DC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 err="1" smtClean="0">
                          <a:solidFill>
                            <a:srgbClr val="338DCD"/>
                          </a:solidFill>
                          <a:latin typeface="+mn-lt"/>
                          <a:ea typeface="+mn-ea"/>
                          <a:cs typeface="+mn-cs"/>
                        </a:rPr>
                        <a:t>홍길서</a:t>
                      </a:r>
                      <a:endParaRPr lang="ko-KR" altLang="en-US" sz="900" b="0" kern="1200" dirty="0">
                        <a:solidFill>
                          <a:srgbClr val="338DC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42" name="표 41">
            <a:extLst>
              <a:ext uri="{FF2B5EF4-FFF2-40B4-BE49-F238E27FC236}">
                <a16:creationId xmlns:a16="http://schemas.microsoft.com/office/drawing/2014/main" id="{49655D6F-6925-4943-B501-4F0E3579D5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434385"/>
              </p:ext>
            </p:extLst>
          </p:nvPr>
        </p:nvGraphicFramePr>
        <p:xfrm>
          <a:off x="197297" y="3438433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21513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60140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390697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strike="sngStrike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strike="sngStrike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strike="sng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strike="sng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strike="sng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FFF1F71D-BFDC-4D04-AFD2-B4DF4E25B9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6015343"/>
              </p:ext>
            </p:extLst>
          </p:nvPr>
        </p:nvGraphicFramePr>
        <p:xfrm>
          <a:off x="159311" y="4131440"/>
          <a:ext cx="7313968" cy="1018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1818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6215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2958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  <a:endParaRPr lang="en-US" altLang="ko-KR" sz="900" b="0" i="0" u="none" strike="sngStrike" dirty="0">
                        <a:solidFill>
                          <a:srgbClr val="338DCD"/>
                        </a:solidFill>
                        <a:effectLst/>
                        <a:latin typeface="notokr-regular"/>
                      </a:endParaRP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sngStrike" dirty="0">
                          <a:solidFill>
                            <a:srgbClr val="338DCD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sngStrike" dirty="0">
                          <a:solidFill>
                            <a:srgbClr val="338DCD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sngStrike" dirty="0">
                          <a:solidFill>
                            <a:srgbClr val="338DCD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sngStrike" dirty="0">
                          <a:solidFill>
                            <a:srgbClr val="338DCD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sngStrike" dirty="0" err="1">
                          <a:solidFill>
                            <a:srgbClr val="338DCD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sngStrike" dirty="0">
                          <a:solidFill>
                            <a:srgbClr val="338DCD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sngStrike" dirty="0">
                          <a:solidFill>
                            <a:srgbClr val="338DCD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sngStrike" dirty="0">
                          <a:solidFill>
                            <a:srgbClr val="338DCD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sngStrike" dirty="0" err="1">
                          <a:solidFill>
                            <a:srgbClr val="338DCD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sngStrike" dirty="0">
                          <a:solidFill>
                            <a:srgbClr val="338DCD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sngStrike" dirty="0">
                          <a:solidFill>
                            <a:srgbClr val="338DCD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sngStrike" dirty="0">
                          <a:solidFill>
                            <a:srgbClr val="338DCD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sngStrike" dirty="0">
                          <a:solidFill>
                            <a:srgbClr val="338DCD"/>
                          </a:solidFill>
                          <a:effectLst/>
                          <a:latin typeface="notokr-regular"/>
                        </a:rPr>
                        <a:t>일 이내에 </a:t>
                      </a:r>
                      <a:r>
                        <a:rPr lang="ko-KR" altLang="en-US" sz="900" b="0" i="0" u="none" strike="sngStrike" dirty="0" err="1">
                          <a:solidFill>
                            <a:srgbClr val="338DCD"/>
                          </a:solidFill>
                          <a:effectLst/>
                          <a:latin typeface="notokr-regular"/>
                        </a:rPr>
                        <a:t>폐기처분한다</a:t>
                      </a:r>
                      <a:r>
                        <a:rPr lang="en-US" altLang="ko-KR" sz="900" b="0" i="0" u="none" strike="sngStrike" dirty="0">
                          <a:solidFill>
                            <a:srgbClr val="338DCD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sngStrike" dirty="0">
                          <a:solidFill>
                            <a:srgbClr val="338DCD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51513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신청인은 아마추어 사진작가로서 틈틈이 여행을 하며 취미삼아 사진을 찍어 개인 홈페이지를 통해 일반에 공개하는 등 사진동호회 활동을 열심히 해오고 있습니다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신청인은 동호회 활동의 일환으로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2004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10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일에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</a:tbl>
          </a:graphicData>
        </a:graphic>
      </p:graphicFrame>
      <p:sp>
        <p:nvSpPr>
          <p:cNvPr id="46" name="이등변 삼각형 45">
            <a:extLst>
              <a:ext uri="{FF2B5EF4-FFF2-40B4-BE49-F238E27FC236}">
                <a16:creationId xmlns:a16="http://schemas.microsoft.com/office/drawing/2014/main" id="{0BB7FF20-1535-43BC-9C30-A1675A6D4608}"/>
              </a:ext>
            </a:extLst>
          </p:cNvPr>
          <p:cNvSpPr/>
          <p:nvPr/>
        </p:nvSpPr>
        <p:spPr>
          <a:xfrm rot="10800000">
            <a:off x="7341644" y="4846908"/>
            <a:ext cx="144849" cy="13835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A221BA64-08C4-488A-8C3B-A54E1778B610}"/>
              </a:ext>
            </a:extLst>
          </p:cNvPr>
          <p:cNvSpPr/>
          <p:nvPr/>
        </p:nvSpPr>
        <p:spPr>
          <a:xfrm>
            <a:off x="7314978" y="463658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236B0EAE-7206-4490-A3C4-60EE7D310456}"/>
              </a:ext>
            </a:extLst>
          </p:cNvPr>
          <p:cNvSpPr/>
          <p:nvPr/>
        </p:nvSpPr>
        <p:spPr>
          <a:xfrm>
            <a:off x="6697574" y="605872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목록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34B54401-74AE-44E9-A892-6F4954AB8F62}"/>
              </a:ext>
            </a:extLst>
          </p:cNvPr>
          <p:cNvSpPr/>
          <p:nvPr/>
        </p:nvSpPr>
        <p:spPr>
          <a:xfrm>
            <a:off x="6712682" y="59737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71491FC5-72A5-4105-88BF-1531C7478411}"/>
              </a:ext>
            </a:extLst>
          </p:cNvPr>
          <p:cNvSpPr/>
          <p:nvPr/>
        </p:nvSpPr>
        <p:spPr>
          <a:xfrm>
            <a:off x="1378855" y="5293413"/>
            <a:ext cx="950149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 대리인 신청</a:t>
            </a: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0B10F9C5-22C6-4903-BB76-90AD0591E18C}"/>
              </a:ext>
            </a:extLst>
          </p:cNvPr>
          <p:cNvSpPr/>
          <p:nvPr/>
        </p:nvSpPr>
        <p:spPr>
          <a:xfrm>
            <a:off x="262606" y="5293413"/>
            <a:ext cx="942001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답변서 제출</a:t>
            </a: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DBB3CD8-6BE4-4C6F-A498-D21B8E28D8EB}"/>
              </a:ext>
            </a:extLst>
          </p:cNvPr>
          <p:cNvSpPr/>
          <p:nvPr/>
        </p:nvSpPr>
        <p:spPr>
          <a:xfrm>
            <a:off x="2503252" y="5293413"/>
            <a:ext cx="840655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기일변경 요청</a:t>
            </a: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9DA9DD43-E6E9-4688-9FA7-48FA3D659B24}"/>
              </a:ext>
            </a:extLst>
          </p:cNvPr>
          <p:cNvSpPr/>
          <p:nvPr/>
        </p:nvSpPr>
        <p:spPr>
          <a:xfrm>
            <a:off x="3518155" y="5293413"/>
            <a:ext cx="840655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 취하 신청</a:t>
            </a: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39EE0024-7411-4C29-A6E2-2912B60538C4}"/>
              </a:ext>
            </a:extLst>
          </p:cNvPr>
          <p:cNvSpPr/>
          <p:nvPr/>
        </p:nvSpPr>
        <p:spPr>
          <a:xfrm>
            <a:off x="4533058" y="5293413"/>
            <a:ext cx="840655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이의신청</a:t>
            </a: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7CF18872-2E2E-4404-8A63-3D310246B752}"/>
              </a:ext>
            </a:extLst>
          </p:cNvPr>
          <p:cNvSpPr/>
          <p:nvPr/>
        </p:nvSpPr>
        <p:spPr>
          <a:xfrm>
            <a:off x="5547961" y="5293413"/>
            <a:ext cx="840655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경정신청</a:t>
            </a: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FDE7E0EF-12AF-4AE1-9F49-D506E5CB7CFF}"/>
              </a:ext>
            </a:extLst>
          </p:cNvPr>
          <p:cNvSpPr/>
          <p:nvPr/>
        </p:nvSpPr>
        <p:spPr>
          <a:xfrm>
            <a:off x="6654607" y="524650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4DCBF38-11C6-4D12-BBA9-2E13FA193534}"/>
              </a:ext>
            </a:extLst>
          </p:cNvPr>
          <p:cNvSpPr/>
          <p:nvPr/>
        </p:nvSpPr>
        <p:spPr>
          <a:xfrm>
            <a:off x="186886" y="5214886"/>
            <a:ext cx="6486705" cy="5178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E48A9B29-AB81-4161-B0F8-5A4E894B8069}"/>
              </a:ext>
            </a:extLst>
          </p:cNvPr>
          <p:cNvSpPr/>
          <p:nvPr/>
        </p:nvSpPr>
        <p:spPr>
          <a:xfrm>
            <a:off x="5006037" y="27468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2842EAA-6796-4099-B100-E8FB75DAABC9}"/>
              </a:ext>
            </a:extLst>
          </p:cNvPr>
          <p:cNvSpPr/>
          <p:nvPr/>
        </p:nvSpPr>
        <p:spPr>
          <a:xfrm>
            <a:off x="6059928" y="2600887"/>
            <a:ext cx="1305507" cy="4040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대리인정보 삭제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4E8841-174D-4DF8-B698-E8C17C23FE70}"/>
              </a:ext>
            </a:extLst>
          </p:cNvPr>
          <p:cNvSpPr txBox="1"/>
          <p:nvPr/>
        </p:nvSpPr>
        <p:spPr>
          <a:xfrm>
            <a:off x="155653" y="202371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진행단계</a:t>
            </a:r>
          </a:p>
        </p:txBody>
      </p:sp>
      <p:sp>
        <p:nvSpPr>
          <p:cNvPr id="59" name="사각형 설명선 58"/>
          <p:cNvSpPr/>
          <p:nvPr/>
        </p:nvSpPr>
        <p:spPr>
          <a:xfrm>
            <a:off x="2205565" y="2440982"/>
            <a:ext cx="1186074" cy="452699"/>
          </a:xfrm>
          <a:prstGeom prst="wedgeRectCallout">
            <a:avLst>
              <a:gd name="adj1" fmla="val -66945"/>
              <a:gd name="adj2" fmla="val -5073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rgbClr val="0070C0"/>
                </a:solidFill>
              </a:rPr>
              <a:t>고지된 다음 기일</a:t>
            </a:r>
            <a:endParaRPr lang="en-US" altLang="ko-KR" sz="1000" dirty="0" smtClean="0">
              <a:solidFill>
                <a:srgbClr val="0070C0"/>
              </a:solidFill>
            </a:endParaRPr>
          </a:p>
          <a:p>
            <a:pPr algn="ctr"/>
            <a:r>
              <a:rPr lang="en-US" altLang="ko-KR" sz="700" dirty="0" smtClean="0">
                <a:solidFill>
                  <a:srgbClr val="0070C0"/>
                </a:solidFill>
              </a:rPr>
              <a:t>(</a:t>
            </a:r>
            <a:r>
              <a:rPr lang="ko-KR" altLang="en-US" sz="700" dirty="0" smtClean="0">
                <a:solidFill>
                  <a:srgbClr val="0070C0"/>
                </a:solidFill>
              </a:rPr>
              <a:t>이 페이지 내에서 가장 눈에 들어오도록 디자인</a:t>
            </a:r>
            <a:r>
              <a:rPr lang="en-US" altLang="ko-KR" sz="700" dirty="0" smtClean="0">
                <a:solidFill>
                  <a:srgbClr val="0070C0"/>
                </a:solidFill>
              </a:rPr>
              <a:t>)</a:t>
            </a:r>
          </a:p>
        </p:txBody>
      </p:sp>
      <p:sp>
        <p:nvSpPr>
          <p:cNvPr id="60" name="화살표: 오각형 34">
            <a:extLst>
              <a:ext uri="{FF2B5EF4-FFF2-40B4-BE49-F238E27FC236}">
                <a16:creationId xmlns:a16="http://schemas.microsoft.com/office/drawing/2014/main" id="{11DD9C56-9582-44C4-AEBF-D79B49DEEB75}"/>
              </a:ext>
            </a:extLst>
          </p:cNvPr>
          <p:cNvSpPr/>
          <p:nvPr/>
        </p:nvSpPr>
        <p:spPr>
          <a:xfrm>
            <a:off x="4427385" y="2020442"/>
            <a:ext cx="1120576" cy="263703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rgbClr val="0070C0"/>
                </a:solidFill>
              </a:rPr>
              <a:t>종료</a:t>
            </a:r>
            <a:endParaRPr lang="en-US" altLang="ko-KR" sz="1000" dirty="0" smtClean="0">
              <a:solidFill>
                <a:srgbClr val="0070C0"/>
              </a:solidFill>
            </a:endParaRPr>
          </a:p>
          <a:p>
            <a:pPr algn="ctr"/>
            <a:r>
              <a:rPr lang="en-US" altLang="ko-KR" sz="800" dirty="0" smtClean="0">
                <a:solidFill>
                  <a:srgbClr val="0070C0"/>
                </a:solidFill>
              </a:rPr>
              <a:t>(</a:t>
            </a:r>
            <a:r>
              <a:rPr lang="ko-KR" altLang="en-US" sz="800" dirty="0" smtClean="0">
                <a:solidFill>
                  <a:srgbClr val="0070C0"/>
                </a:solidFill>
              </a:rPr>
              <a:t>성립</a:t>
            </a:r>
            <a:r>
              <a:rPr lang="en-US" altLang="ko-KR" sz="800" dirty="0" smtClean="0">
                <a:solidFill>
                  <a:srgbClr val="0070C0"/>
                </a:solidFill>
              </a:rPr>
              <a:t>/</a:t>
            </a:r>
            <a:r>
              <a:rPr lang="ko-KR" altLang="en-US" sz="800" dirty="0" err="1" smtClean="0">
                <a:solidFill>
                  <a:srgbClr val="0070C0"/>
                </a:solidFill>
              </a:rPr>
              <a:t>불성립</a:t>
            </a:r>
            <a:r>
              <a:rPr lang="ko-KR" altLang="en-US" sz="800" dirty="0" smtClean="0">
                <a:solidFill>
                  <a:srgbClr val="0070C0"/>
                </a:solidFill>
              </a:rPr>
              <a:t> 등</a:t>
            </a:r>
            <a:r>
              <a:rPr lang="en-US" altLang="ko-KR" sz="800" dirty="0" smtClean="0">
                <a:solidFill>
                  <a:srgbClr val="0070C0"/>
                </a:solidFill>
              </a:rPr>
              <a:t>)</a:t>
            </a:r>
            <a:endParaRPr lang="ko-KR" altLang="en-US" sz="800" dirty="0">
              <a:solidFill>
                <a:srgbClr val="0070C0"/>
              </a:solidFill>
            </a:endParaRPr>
          </a:p>
        </p:txBody>
      </p:sp>
      <p:sp>
        <p:nvSpPr>
          <p:cNvPr id="61" name="사각형 설명선 60"/>
          <p:cNvSpPr/>
          <p:nvPr/>
        </p:nvSpPr>
        <p:spPr>
          <a:xfrm>
            <a:off x="4647314" y="1081383"/>
            <a:ext cx="1811818" cy="572701"/>
          </a:xfrm>
          <a:prstGeom prst="wedgeRectCallout">
            <a:avLst>
              <a:gd name="adj1" fmla="val -109851"/>
              <a:gd name="adj2" fmla="val 5712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rgbClr val="0070C0"/>
                </a:solidFill>
              </a:rPr>
              <a:t>이벤트 발생시 표시</a:t>
            </a:r>
            <a:r>
              <a:rPr lang="en-US" altLang="ko-KR" sz="1000" dirty="0" smtClean="0">
                <a:solidFill>
                  <a:srgbClr val="0070C0"/>
                </a:solidFill>
              </a:rPr>
              <a:t>, </a:t>
            </a:r>
          </a:p>
          <a:p>
            <a:pPr algn="ctr"/>
            <a:r>
              <a:rPr lang="ko-KR" altLang="en-US" sz="1000" dirty="0" smtClean="0">
                <a:solidFill>
                  <a:srgbClr val="0070C0"/>
                </a:solidFill>
              </a:rPr>
              <a:t>이벤트 없으면 바로 종료로 표시</a:t>
            </a:r>
            <a:endParaRPr lang="en-US" altLang="ko-KR" sz="1000" dirty="0" smtClean="0">
              <a:solidFill>
                <a:srgbClr val="0070C0"/>
              </a:solidFill>
            </a:endParaRPr>
          </a:p>
        </p:txBody>
      </p:sp>
      <p:sp>
        <p:nvSpPr>
          <p:cNvPr id="4" name="순서도: 처리 3"/>
          <p:cNvSpPr/>
          <p:nvPr/>
        </p:nvSpPr>
        <p:spPr>
          <a:xfrm>
            <a:off x="4427386" y="5149492"/>
            <a:ext cx="2100790" cy="1249838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r>
              <a:rPr lang="ko-KR" altLang="en-US" sz="1050" dirty="0" smtClean="0">
                <a:solidFill>
                  <a:srgbClr val="0070C0"/>
                </a:solidFill>
              </a:rPr>
              <a:t>이의신청</a:t>
            </a:r>
            <a:r>
              <a:rPr lang="en-US" altLang="ko-KR" sz="1050" dirty="0" smtClean="0">
                <a:solidFill>
                  <a:srgbClr val="0070C0"/>
                </a:solidFill>
              </a:rPr>
              <a:t>, </a:t>
            </a:r>
            <a:r>
              <a:rPr lang="ko-KR" altLang="en-US" sz="1050" dirty="0" err="1" smtClean="0">
                <a:solidFill>
                  <a:srgbClr val="0070C0"/>
                </a:solidFill>
              </a:rPr>
              <a:t>경정신청은</a:t>
            </a:r>
            <a:r>
              <a:rPr lang="ko-KR" altLang="en-US" sz="1050" dirty="0" smtClean="0">
                <a:solidFill>
                  <a:srgbClr val="0070C0"/>
                </a:solidFill>
              </a:rPr>
              <a:t> 관리자가 오픈해야 버튼을 노출하게 </a:t>
            </a:r>
            <a:endParaRPr lang="en-US" altLang="ko-KR" sz="1050" dirty="0" smtClean="0">
              <a:solidFill>
                <a:srgbClr val="0070C0"/>
              </a:solidFill>
            </a:endParaRPr>
          </a:p>
          <a:p>
            <a:pPr algn="ctr"/>
            <a:r>
              <a:rPr lang="ko-KR" altLang="en-US" sz="1050" dirty="0" smtClean="0">
                <a:solidFill>
                  <a:srgbClr val="0070C0"/>
                </a:solidFill>
              </a:rPr>
              <a:t>할 수 있을까요</a:t>
            </a:r>
            <a:r>
              <a:rPr lang="en-US" altLang="ko-KR" sz="1050" dirty="0" smtClean="0">
                <a:solidFill>
                  <a:srgbClr val="0070C0"/>
                </a:solidFill>
              </a:rPr>
              <a:t>?</a:t>
            </a:r>
            <a:endParaRPr lang="ko-KR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698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839841"/>
              </p:ext>
            </p:extLst>
          </p:nvPr>
        </p:nvGraphicFramePr>
        <p:xfrm>
          <a:off x="7653300" y="4041420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문건명</a:t>
                      </a:r>
                      <a:r>
                        <a:rPr lang="ko-KR" altLang="en-US" sz="800" b="0" dirty="0"/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조정신청의 전체내용은 조성신청서로 대체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일괄 선택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체크박스 선택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문서를 선택해서 </a:t>
                      </a:r>
                      <a:r>
                        <a:rPr lang="en-US" altLang="ko-KR" sz="800" b="0" dirty="0"/>
                        <a:t>PDF</a:t>
                      </a:r>
                      <a:r>
                        <a:rPr lang="ko-KR" altLang="en-US" sz="800" b="0" dirty="0"/>
                        <a:t>로 변환하여 뷰어로 사건 기록 열람</a:t>
                      </a:r>
                      <a:r>
                        <a:rPr lang="en-US" altLang="ko-KR" sz="800" b="0" dirty="0"/>
                        <a:t>.</a:t>
                      </a:r>
                      <a:br>
                        <a:rPr lang="en-US" altLang="ko-KR" sz="800" b="0" dirty="0"/>
                      </a:br>
                      <a:r>
                        <a:rPr lang="ko-KR" altLang="en-US" sz="800" b="0" dirty="0" err="1"/>
                        <a:t>변환중일때</a:t>
                      </a:r>
                      <a:r>
                        <a:rPr lang="ko-KR" altLang="en-US" sz="800" b="0" dirty="0"/>
                        <a:t> 메시지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선택된 문서를 다운로드 함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사건진행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209259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solidFill>
                  <a:srgbClr val="FF0000"/>
                </a:solidFill>
              </a:rPr>
              <a:t>조정진행 상세 </a:t>
            </a:r>
            <a:r>
              <a:rPr lang="en-US" altLang="ko-KR" sz="900" dirty="0">
                <a:solidFill>
                  <a:srgbClr val="FF0000"/>
                </a:solidFill>
              </a:rPr>
              <a:t>- </a:t>
            </a:r>
            <a:r>
              <a:rPr lang="ko-KR" altLang="en-US" sz="900" dirty="0">
                <a:solidFill>
                  <a:srgbClr val="FF0000"/>
                </a:solidFill>
              </a:rPr>
              <a:t>사건진행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en-US" altLang="ko-KR" sz="900" dirty="0">
                <a:solidFill>
                  <a:srgbClr val="FF0000"/>
                </a:solidFill>
              </a:rPr>
              <a:t> &gt; </a:t>
            </a:r>
            <a:r>
              <a:rPr lang="ko-KR" altLang="en-US" sz="900" dirty="0">
                <a:solidFill>
                  <a:srgbClr val="FF0000"/>
                </a:solidFill>
              </a:rPr>
              <a:t>당사자 명 표시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en-US" altLang="ko-KR" sz="900" dirty="0">
                <a:solidFill>
                  <a:srgbClr val="FF0000"/>
                </a:solidFill>
              </a:rPr>
              <a:t> &gt; </a:t>
            </a:r>
            <a:r>
              <a:rPr lang="ko-KR" altLang="en-US" sz="900" dirty="0">
                <a:solidFill>
                  <a:srgbClr val="FF0000"/>
                </a:solidFill>
              </a:rPr>
              <a:t>조정기일정보</a:t>
            </a:r>
            <a:r>
              <a:rPr lang="en-US" altLang="ko-KR" sz="900" dirty="0">
                <a:solidFill>
                  <a:srgbClr val="FF0000"/>
                </a:solidFill>
              </a:rPr>
              <a:t>, </a:t>
            </a:r>
            <a:r>
              <a:rPr lang="ko-KR" altLang="en-US" sz="900" dirty="0">
                <a:solidFill>
                  <a:srgbClr val="FF0000"/>
                </a:solidFill>
              </a:rPr>
              <a:t>제출 서류만 표시</a:t>
            </a:r>
            <a:endParaRPr lang="en-US" altLang="ko-KR" sz="900" dirty="0">
              <a:solidFill>
                <a:srgbClr val="FF0000"/>
              </a:solidFill>
            </a:endParaRPr>
          </a:p>
          <a:p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ko-KR" altLang="en-US" sz="900" dirty="0">
                <a:solidFill>
                  <a:srgbClr val="FF0000"/>
                </a:solidFill>
              </a:rPr>
              <a:t>상세정보는 신청서 정보로 </a:t>
            </a:r>
            <a:r>
              <a:rPr lang="ko-KR" altLang="en-US" sz="900" dirty="0" smtClean="0">
                <a:solidFill>
                  <a:srgbClr val="FF0000"/>
                </a:solidFill>
              </a:rPr>
              <a:t>확인하기</a:t>
            </a:r>
            <a:endParaRPr lang="en-US" altLang="ko-KR" sz="900" dirty="0" smtClean="0">
              <a:solidFill>
                <a:srgbClr val="FF0000"/>
              </a:solidFill>
            </a:endParaRPr>
          </a:p>
          <a:p>
            <a:endParaRPr lang="en-US" altLang="ko-KR" sz="900" dirty="0">
              <a:solidFill>
                <a:srgbClr val="FF0000"/>
              </a:solidFill>
            </a:endParaRPr>
          </a:p>
          <a:p>
            <a:endParaRPr lang="en-US" altLang="ko-KR" sz="900" b="1" dirty="0" smtClean="0">
              <a:solidFill>
                <a:srgbClr val="0070C0"/>
              </a:solidFill>
            </a:endParaRPr>
          </a:p>
          <a:p>
            <a:r>
              <a:rPr lang="ko-KR" altLang="en-US" sz="900" b="1" dirty="0" smtClean="0">
                <a:solidFill>
                  <a:srgbClr val="0070C0"/>
                </a:solidFill>
              </a:rPr>
              <a:t>페이지 내 </a:t>
            </a:r>
            <a:endParaRPr lang="en-US" altLang="ko-KR" sz="900" b="1" dirty="0" smtClean="0">
              <a:solidFill>
                <a:srgbClr val="0070C0"/>
              </a:solidFill>
            </a:endParaRPr>
          </a:p>
          <a:p>
            <a:r>
              <a:rPr lang="ko-KR" altLang="en-US" sz="900" b="1" dirty="0" smtClean="0">
                <a:solidFill>
                  <a:srgbClr val="0070C0"/>
                </a:solidFill>
              </a:rPr>
              <a:t>문서 노출 개수 제한 없을 수 있을까요</a:t>
            </a:r>
            <a:r>
              <a:rPr lang="en-US" altLang="ko-KR" sz="900" b="1" dirty="0" smtClean="0">
                <a:solidFill>
                  <a:srgbClr val="0070C0"/>
                </a:solidFill>
              </a:rPr>
              <a:t>?</a:t>
            </a:r>
            <a:endParaRPr lang="ko-KR" altLang="en-US" sz="900" b="1" dirty="0">
              <a:solidFill>
                <a:srgbClr val="0070C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조정진행 상세 </a:t>
            </a:r>
            <a:r>
              <a:rPr lang="en-US" altLang="ko-KR" dirty="0"/>
              <a:t>- </a:t>
            </a:r>
            <a:r>
              <a:rPr lang="ko-KR" altLang="en-US" dirty="0"/>
              <a:t>사건진행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조정진행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사각형: 잘린 한쪽 모서리 71">
            <a:extLst>
              <a:ext uri="{FF2B5EF4-FFF2-40B4-BE49-F238E27FC236}">
                <a16:creationId xmlns:a16="http://schemas.microsoft.com/office/drawing/2014/main" id="{C0812B3D-D399-4014-BE98-B62722C30077}"/>
              </a:ext>
            </a:extLst>
          </p:cNvPr>
          <p:cNvSpPr/>
          <p:nvPr/>
        </p:nvSpPr>
        <p:spPr>
          <a:xfrm>
            <a:off x="1428033" y="1583795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bg1"/>
                </a:solidFill>
              </a:rPr>
              <a:t>조정 기록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77" name="사각형: 잘린 한쪽 모서리 76">
            <a:extLst>
              <a:ext uri="{FF2B5EF4-FFF2-40B4-BE49-F238E27FC236}">
                <a16:creationId xmlns:a16="http://schemas.microsoft.com/office/drawing/2014/main" id="{87A57028-E024-4205-96DA-323EF26B1C68}"/>
              </a:ext>
            </a:extLst>
          </p:cNvPr>
          <p:cNvSpPr/>
          <p:nvPr/>
        </p:nvSpPr>
        <p:spPr>
          <a:xfrm>
            <a:off x="213432" y="1583795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ysClr val="windowText" lastClr="000000"/>
                </a:solidFill>
              </a:rPr>
              <a:t>조정 일반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21BB407-38C2-4111-8A44-B4A7C041105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45" name="표 44">
            <a:extLst>
              <a:ext uri="{FF2B5EF4-FFF2-40B4-BE49-F238E27FC236}">
                <a16:creationId xmlns:a16="http://schemas.microsoft.com/office/drawing/2014/main" id="{1005676F-BC64-49E4-AB1C-2983E1A028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964840"/>
              </p:ext>
            </p:extLst>
          </p:nvPr>
        </p:nvGraphicFramePr>
        <p:xfrm>
          <a:off x="179907" y="2067858"/>
          <a:ext cx="7100602" cy="2415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020">
                  <a:extLst>
                    <a:ext uri="{9D8B030D-6E8A-4147-A177-3AD203B41FA5}">
                      <a16:colId xmlns:a16="http://schemas.microsoft.com/office/drawing/2014/main" val="3538987540"/>
                    </a:ext>
                  </a:extLst>
                </a:gridCol>
                <a:gridCol w="157611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198626">
                  <a:extLst>
                    <a:ext uri="{9D8B030D-6E8A-4147-A177-3AD203B41FA5}">
                      <a16:colId xmlns:a16="http://schemas.microsoft.com/office/drawing/2014/main" val="1199405337"/>
                    </a:ext>
                  </a:extLst>
                </a:gridCol>
                <a:gridCol w="1234948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369946">
                  <a:extLst>
                    <a:ext uri="{9D8B030D-6E8A-4147-A177-3AD203B41FA5}">
                      <a16:colId xmlns:a16="http://schemas.microsoft.com/office/drawing/2014/main" val="2407481273"/>
                    </a:ext>
                  </a:extLst>
                </a:gridCol>
                <a:gridCol w="1369946">
                  <a:extLst>
                    <a:ext uri="{9D8B030D-6E8A-4147-A177-3AD203B41FA5}">
                      <a16:colId xmlns:a16="http://schemas.microsoft.com/office/drawing/2014/main" val="1773424611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등록인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문건명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파일명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상대방 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조정신청서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공개전환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소명자료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_0708.pdf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대리신청서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답변서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_0708.pdf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2801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대리신청서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733066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취하신청서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취하신청서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998948"/>
                  </a:ext>
                </a:extLst>
              </a:tr>
            </a:tbl>
          </a:graphicData>
        </a:graphic>
      </p:graphicFrame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A59F8858-D4E3-4618-8A28-88AB5AF6CF35}"/>
              </a:ext>
            </a:extLst>
          </p:cNvPr>
          <p:cNvSpPr/>
          <p:nvPr/>
        </p:nvSpPr>
        <p:spPr>
          <a:xfrm>
            <a:off x="6260341" y="4744878"/>
            <a:ext cx="102016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선택 다운로드</a:t>
            </a: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721C131C-8975-4F9D-AB17-6C3618B5C6C5}"/>
              </a:ext>
            </a:extLst>
          </p:cNvPr>
          <p:cNvSpPr/>
          <p:nvPr/>
        </p:nvSpPr>
        <p:spPr>
          <a:xfrm>
            <a:off x="7175325" y="48564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FC61FDC2-AA4D-4288-8EE5-49C4EE405B6B}"/>
              </a:ext>
            </a:extLst>
          </p:cNvPr>
          <p:cNvSpPr/>
          <p:nvPr/>
        </p:nvSpPr>
        <p:spPr>
          <a:xfrm>
            <a:off x="5182824" y="4744878"/>
            <a:ext cx="102016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문서보기</a:t>
            </a: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658C35C9-6345-4551-90D5-D1E6B819E7CE}"/>
              </a:ext>
            </a:extLst>
          </p:cNvPr>
          <p:cNvSpPr/>
          <p:nvPr/>
        </p:nvSpPr>
        <p:spPr>
          <a:xfrm>
            <a:off x="452500" y="23882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64" name="타원 63">
            <a:extLst>
              <a:ext uri="{FF2B5EF4-FFF2-40B4-BE49-F238E27FC236}">
                <a16:creationId xmlns:a16="http://schemas.microsoft.com/office/drawing/2014/main" id="{8E53A59C-6EF3-4203-AE4D-0F04CD1C7F47}"/>
              </a:ext>
            </a:extLst>
          </p:cNvPr>
          <p:cNvSpPr/>
          <p:nvPr/>
        </p:nvSpPr>
        <p:spPr>
          <a:xfrm>
            <a:off x="4183005" y="238365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D92BAF00-24BC-4B20-83CA-EB97214C6639}"/>
              </a:ext>
            </a:extLst>
          </p:cNvPr>
          <p:cNvSpPr/>
          <p:nvPr/>
        </p:nvSpPr>
        <p:spPr>
          <a:xfrm>
            <a:off x="3323246" y="4607319"/>
            <a:ext cx="1148761" cy="140986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PDF</a:t>
            </a:r>
            <a:r>
              <a:rPr lang="ko-KR" altLang="en-US" sz="900" dirty="0">
                <a:solidFill>
                  <a:schemeClr val="tx1"/>
                </a:solidFill>
              </a:rPr>
              <a:t>뷰어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- </a:t>
            </a:r>
            <a:r>
              <a:rPr lang="ko-KR" altLang="en-US" sz="900" dirty="0">
                <a:solidFill>
                  <a:schemeClr val="tx1"/>
                </a:solidFill>
              </a:rPr>
              <a:t>책갈피 기능을 이용한 </a:t>
            </a:r>
            <a:r>
              <a:rPr lang="en-US" altLang="ko-KR" sz="900" dirty="0">
                <a:solidFill>
                  <a:schemeClr val="tx1"/>
                </a:solidFill>
              </a:rPr>
              <a:t>PDF </a:t>
            </a:r>
            <a:r>
              <a:rPr lang="ko-KR" altLang="en-US" sz="900" dirty="0">
                <a:solidFill>
                  <a:schemeClr val="tx1"/>
                </a:solidFill>
              </a:rPr>
              <a:t>뷰어 활용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cxnSp>
        <p:nvCxnSpPr>
          <p:cNvPr id="67" name="연결선: 꺾임 66">
            <a:extLst>
              <a:ext uri="{FF2B5EF4-FFF2-40B4-BE49-F238E27FC236}">
                <a16:creationId xmlns:a16="http://schemas.microsoft.com/office/drawing/2014/main" id="{DF6B1A7F-9B0A-4EB5-9716-47E2DAFFD130}"/>
              </a:ext>
            </a:extLst>
          </p:cNvPr>
          <p:cNvCxnSpPr>
            <a:cxnSpLocks/>
            <a:stCxn id="61" idx="1"/>
            <a:endCxn id="66" idx="3"/>
          </p:cNvCxnSpPr>
          <p:nvPr/>
        </p:nvCxnSpPr>
        <p:spPr>
          <a:xfrm rot="10800000" flipV="1">
            <a:off x="4472008" y="4856460"/>
            <a:ext cx="710817" cy="455791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타원 67">
            <a:extLst>
              <a:ext uri="{FF2B5EF4-FFF2-40B4-BE49-F238E27FC236}">
                <a16:creationId xmlns:a16="http://schemas.microsoft.com/office/drawing/2014/main" id="{159001EB-29B8-43CE-B912-C93C99D901AC}"/>
              </a:ext>
            </a:extLst>
          </p:cNvPr>
          <p:cNvSpPr/>
          <p:nvPr/>
        </p:nvSpPr>
        <p:spPr>
          <a:xfrm>
            <a:off x="6070184" y="487073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B6DC53BE-8436-433F-A1C7-86CC02A0ADDC}"/>
              </a:ext>
            </a:extLst>
          </p:cNvPr>
          <p:cNvSpPr/>
          <p:nvPr/>
        </p:nvSpPr>
        <p:spPr>
          <a:xfrm>
            <a:off x="321908" y="2691766"/>
            <a:ext cx="113834" cy="9638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√</a:t>
            </a: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FCC38797-AEA3-4EA8-9BD6-8D8B889A5A3B}"/>
              </a:ext>
            </a:extLst>
          </p:cNvPr>
          <p:cNvSpPr/>
          <p:nvPr/>
        </p:nvSpPr>
        <p:spPr>
          <a:xfrm>
            <a:off x="452500" y="21227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18ADF76F-ACD5-4A28-9752-72323D46841B}"/>
              </a:ext>
            </a:extLst>
          </p:cNvPr>
          <p:cNvSpPr/>
          <p:nvPr/>
        </p:nvSpPr>
        <p:spPr>
          <a:xfrm>
            <a:off x="5644805" y="238365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9" name="사각형 설명선 28"/>
          <p:cNvSpPr/>
          <p:nvPr/>
        </p:nvSpPr>
        <p:spPr>
          <a:xfrm>
            <a:off x="3552005" y="563953"/>
            <a:ext cx="2439240" cy="582312"/>
          </a:xfrm>
          <a:prstGeom prst="wedgeRectCallout">
            <a:avLst>
              <a:gd name="adj1" fmla="val -29288"/>
              <a:gd name="adj2" fmla="val 19277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smtClean="0">
                <a:solidFill>
                  <a:srgbClr val="0070C0"/>
                </a:solidFill>
              </a:rPr>
              <a:t>설명을 위해 상세하게 기재하였으나</a:t>
            </a:r>
            <a:r>
              <a:rPr lang="en-US" altLang="ko-KR" sz="1000" dirty="0" smtClean="0">
                <a:solidFill>
                  <a:srgbClr val="0070C0"/>
                </a:solidFill>
              </a:rPr>
              <a:t>, </a:t>
            </a:r>
          </a:p>
          <a:p>
            <a:r>
              <a:rPr lang="ko-KR" altLang="en-US" sz="1000" dirty="0" smtClean="0">
                <a:solidFill>
                  <a:srgbClr val="0070C0"/>
                </a:solidFill>
              </a:rPr>
              <a:t>디자인 시 </a:t>
            </a:r>
            <a:r>
              <a:rPr lang="en-US" altLang="ko-KR" sz="1000" dirty="0" smtClean="0">
                <a:solidFill>
                  <a:srgbClr val="0070C0"/>
                </a:solidFill>
              </a:rPr>
              <a:t>3~5</a:t>
            </a:r>
            <a:r>
              <a:rPr lang="ko-KR" altLang="en-US" sz="1000" dirty="0" smtClean="0">
                <a:solidFill>
                  <a:srgbClr val="0070C0"/>
                </a:solidFill>
              </a:rPr>
              <a:t>개만 포함해주세요</a:t>
            </a:r>
            <a:endParaRPr lang="en-US" altLang="ko-KR" sz="1000" dirty="0" smtClean="0">
              <a:solidFill>
                <a:srgbClr val="0070C0"/>
              </a:solidFill>
            </a:endParaRPr>
          </a:p>
        </p:txBody>
      </p:sp>
      <p:sp>
        <p:nvSpPr>
          <p:cNvPr id="30" name="사각형 설명선 29"/>
          <p:cNvSpPr/>
          <p:nvPr/>
        </p:nvSpPr>
        <p:spPr>
          <a:xfrm>
            <a:off x="5459194" y="1265362"/>
            <a:ext cx="2439240" cy="582312"/>
          </a:xfrm>
          <a:prstGeom prst="wedgeRectCallout">
            <a:avLst>
              <a:gd name="adj1" fmla="val -47869"/>
              <a:gd name="adj2" fmla="val 1217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smtClean="0">
                <a:solidFill>
                  <a:srgbClr val="0070C0"/>
                </a:solidFill>
              </a:rPr>
              <a:t>파일명은 표시하지 않아도 </a:t>
            </a:r>
            <a:r>
              <a:rPr lang="ko-KR" altLang="en-US" sz="1000" dirty="0" err="1" smtClean="0">
                <a:solidFill>
                  <a:srgbClr val="0070C0"/>
                </a:solidFill>
              </a:rPr>
              <a:t>될것</a:t>
            </a:r>
            <a:r>
              <a:rPr lang="ko-KR" altLang="en-US" sz="1000" dirty="0" smtClean="0">
                <a:solidFill>
                  <a:srgbClr val="0070C0"/>
                </a:solidFill>
              </a:rPr>
              <a:t> 같은데</a:t>
            </a:r>
            <a:r>
              <a:rPr lang="en-US" altLang="ko-KR" sz="1000" dirty="0" smtClean="0">
                <a:solidFill>
                  <a:srgbClr val="0070C0"/>
                </a:solidFill>
              </a:rPr>
              <a:t>, </a:t>
            </a:r>
          </a:p>
          <a:p>
            <a:r>
              <a:rPr lang="ko-KR" altLang="en-US" sz="1000" dirty="0" smtClean="0">
                <a:solidFill>
                  <a:srgbClr val="0070C0"/>
                </a:solidFill>
              </a:rPr>
              <a:t>의견 </a:t>
            </a:r>
            <a:r>
              <a:rPr lang="ko-KR" altLang="en-US" sz="1000" dirty="0" err="1" smtClean="0">
                <a:solidFill>
                  <a:srgbClr val="0070C0"/>
                </a:solidFill>
              </a:rPr>
              <a:t>요청드립니다</a:t>
            </a:r>
            <a:r>
              <a:rPr lang="en-US" altLang="ko-KR" sz="1000" dirty="0" smtClean="0">
                <a:solidFill>
                  <a:srgbClr val="0070C0"/>
                </a:solidFill>
              </a:rPr>
              <a:t>.</a:t>
            </a:r>
            <a:endParaRPr lang="en-US" altLang="ko-KR" sz="1000" dirty="0" smtClean="0">
              <a:solidFill>
                <a:srgbClr val="0070C0"/>
              </a:solidFill>
            </a:endParaRPr>
          </a:p>
        </p:txBody>
      </p:sp>
      <p:sp>
        <p:nvSpPr>
          <p:cNvPr id="31" name="사각형 설명선 30"/>
          <p:cNvSpPr/>
          <p:nvPr/>
        </p:nvSpPr>
        <p:spPr>
          <a:xfrm>
            <a:off x="7175324" y="2958734"/>
            <a:ext cx="2638216" cy="1082686"/>
          </a:xfrm>
          <a:prstGeom prst="wedgeRectCallout">
            <a:avLst>
              <a:gd name="adj1" fmla="val -65145"/>
              <a:gd name="adj2" fmla="val -9234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ko-KR" altLang="en-US" sz="1000" dirty="0" smtClean="0">
                <a:solidFill>
                  <a:srgbClr val="0070C0"/>
                </a:solidFill>
              </a:rPr>
              <a:t>용어 정리 </a:t>
            </a:r>
            <a:r>
              <a:rPr lang="en-US" altLang="ko-KR" sz="1000" dirty="0" smtClean="0">
                <a:solidFill>
                  <a:srgbClr val="0070C0"/>
                </a:solidFill>
              </a:rPr>
              <a:t>: </a:t>
            </a:r>
            <a:r>
              <a:rPr lang="ko-KR" altLang="en-US" sz="1000" dirty="0" smtClean="0">
                <a:solidFill>
                  <a:srgbClr val="0070C0"/>
                </a:solidFill>
              </a:rPr>
              <a:t>미공개</a:t>
            </a:r>
            <a:r>
              <a:rPr lang="en-US" altLang="ko-KR" sz="1000" dirty="0" smtClean="0">
                <a:solidFill>
                  <a:srgbClr val="0070C0"/>
                </a:solidFill>
              </a:rPr>
              <a:t>(x), </a:t>
            </a:r>
            <a:r>
              <a:rPr lang="ko-KR" altLang="en-US" sz="1000" dirty="0" smtClean="0">
                <a:solidFill>
                  <a:srgbClr val="0070C0"/>
                </a:solidFill>
              </a:rPr>
              <a:t>비공개</a:t>
            </a:r>
            <a:r>
              <a:rPr lang="en-US" altLang="ko-KR" sz="1000" dirty="0" smtClean="0">
                <a:solidFill>
                  <a:srgbClr val="0070C0"/>
                </a:solidFill>
              </a:rPr>
              <a:t>(o)</a:t>
            </a:r>
          </a:p>
          <a:p>
            <a:pPr marL="171450" indent="-171450">
              <a:buFontTx/>
              <a:buChar char="-"/>
            </a:pPr>
            <a:endParaRPr lang="en-US" altLang="ko-KR" sz="1000" dirty="0" smtClean="0">
              <a:solidFill>
                <a:srgbClr val="0070C0"/>
              </a:solidFill>
            </a:endParaRPr>
          </a:p>
          <a:p>
            <a:pPr marL="171450" indent="-171450">
              <a:buFontTx/>
              <a:buChar char="-"/>
            </a:pPr>
            <a:r>
              <a:rPr lang="ko-KR" altLang="en-US" sz="1000" dirty="0" smtClean="0">
                <a:solidFill>
                  <a:srgbClr val="0070C0"/>
                </a:solidFill>
              </a:rPr>
              <a:t>공개 전환 버튼 없이 </a:t>
            </a:r>
            <a:endParaRPr lang="en-US" altLang="ko-KR" sz="1000" dirty="0" smtClean="0">
              <a:solidFill>
                <a:srgbClr val="0070C0"/>
              </a:solidFill>
            </a:endParaRPr>
          </a:p>
          <a:p>
            <a:r>
              <a:rPr lang="ko-KR" altLang="en-US" sz="1000" dirty="0" smtClean="0">
                <a:solidFill>
                  <a:srgbClr val="0070C0"/>
                </a:solidFill>
              </a:rPr>
              <a:t>→ </a:t>
            </a:r>
            <a:r>
              <a:rPr lang="ko-KR" altLang="en-US" sz="1000" dirty="0" smtClean="0">
                <a:solidFill>
                  <a:srgbClr val="0070C0"/>
                </a:solidFill>
              </a:rPr>
              <a:t>공개</a:t>
            </a:r>
            <a:r>
              <a:rPr lang="en-US" altLang="ko-KR" sz="1000" dirty="0" smtClean="0">
                <a:solidFill>
                  <a:srgbClr val="0070C0"/>
                </a:solidFill>
              </a:rPr>
              <a:t>/</a:t>
            </a:r>
            <a:r>
              <a:rPr lang="ko-KR" altLang="en-US" sz="1000" dirty="0" smtClean="0">
                <a:solidFill>
                  <a:srgbClr val="0070C0"/>
                </a:solidFill>
              </a:rPr>
              <a:t>비공개 클릭 </a:t>
            </a:r>
            <a:endParaRPr lang="en-US" altLang="ko-KR" sz="1000" dirty="0" smtClean="0">
              <a:solidFill>
                <a:srgbClr val="0070C0"/>
              </a:solidFill>
            </a:endParaRPr>
          </a:p>
          <a:p>
            <a:r>
              <a:rPr lang="ko-KR" altLang="en-US" sz="1000" dirty="0" smtClean="0">
                <a:solidFill>
                  <a:srgbClr val="0070C0"/>
                </a:solidFill>
              </a:rPr>
              <a:t>→ 팝업 노출</a:t>
            </a:r>
            <a:r>
              <a:rPr lang="en-US" altLang="ko-KR" sz="1000" dirty="0" smtClean="0">
                <a:solidFill>
                  <a:srgbClr val="0070C0"/>
                </a:solidFill>
              </a:rPr>
              <a:t>:</a:t>
            </a:r>
            <a:r>
              <a:rPr lang="ko-KR" altLang="en-US" sz="1000" dirty="0" smtClean="0">
                <a:solidFill>
                  <a:srgbClr val="0070C0"/>
                </a:solidFill>
              </a:rPr>
              <a:t> </a:t>
            </a:r>
            <a:r>
              <a:rPr lang="en-US" altLang="ko-KR" sz="1000" dirty="0" smtClean="0">
                <a:solidFill>
                  <a:srgbClr val="0070C0"/>
                </a:solidFill>
              </a:rPr>
              <a:t>(</a:t>
            </a:r>
            <a:r>
              <a:rPr lang="ko-KR" altLang="en-US" sz="1000" dirty="0" smtClean="0">
                <a:solidFill>
                  <a:srgbClr val="0070C0"/>
                </a:solidFill>
              </a:rPr>
              <a:t>비</a:t>
            </a:r>
            <a:r>
              <a:rPr lang="en-US" altLang="ko-KR" sz="1000" dirty="0" smtClean="0">
                <a:solidFill>
                  <a:srgbClr val="0070C0"/>
                </a:solidFill>
              </a:rPr>
              <a:t>)</a:t>
            </a:r>
            <a:r>
              <a:rPr lang="ko-KR" altLang="en-US" sz="1000" dirty="0" smtClean="0">
                <a:solidFill>
                  <a:srgbClr val="0070C0"/>
                </a:solidFill>
              </a:rPr>
              <a:t>공개로 전환하시겠습니까</a:t>
            </a:r>
            <a:r>
              <a:rPr lang="en-US" altLang="ko-KR" sz="1000" dirty="0" smtClean="0">
                <a:solidFill>
                  <a:srgbClr val="0070C0"/>
                </a:solidFill>
              </a:rPr>
              <a:t>? </a:t>
            </a:r>
          </a:p>
          <a:p>
            <a:r>
              <a:rPr lang="ko-KR" altLang="en-US" sz="1000" dirty="0" smtClean="0">
                <a:solidFill>
                  <a:srgbClr val="0070C0"/>
                </a:solidFill>
              </a:rPr>
              <a:t>→ 확인</a:t>
            </a:r>
            <a:r>
              <a:rPr lang="en-US" altLang="ko-KR" sz="1000" dirty="0" smtClean="0">
                <a:solidFill>
                  <a:srgbClr val="0070C0"/>
                </a:solidFill>
              </a:rPr>
              <a:t>/</a:t>
            </a:r>
            <a:r>
              <a:rPr lang="ko-KR" altLang="en-US" sz="1000" dirty="0" smtClean="0">
                <a:solidFill>
                  <a:srgbClr val="0070C0"/>
                </a:solidFill>
              </a:rPr>
              <a:t>취소</a:t>
            </a:r>
            <a:endParaRPr lang="en-US" altLang="ko-KR" sz="1000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696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621067"/>
              </p:ext>
            </p:extLst>
          </p:nvPr>
        </p:nvGraphicFramePr>
        <p:xfrm>
          <a:off x="7653300" y="4041420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rgbClr val="0070C0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rgbClr val="0070C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rgbClr val="0070C0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rgbClr val="0070C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rgbClr val="0070C0"/>
                          </a:solidFill>
                        </a:rPr>
                        <a:t>진행상황 전체를 표시</a:t>
                      </a:r>
                      <a:endParaRPr lang="en-US" altLang="ko-KR" sz="800" b="0" dirty="0" smtClean="0">
                        <a:solidFill>
                          <a:srgbClr val="0070C0"/>
                        </a:solidFill>
                      </a:endParaRP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rgbClr val="0070C0"/>
                          </a:solidFill>
                        </a:rPr>
                        <a:t>페이지내 표시</a:t>
                      </a:r>
                      <a:r>
                        <a:rPr lang="ko-KR" altLang="en-US" sz="800" b="0" baseline="0" dirty="0" smtClean="0">
                          <a:solidFill>
                            <a:srgbClr val="0070C0"/>
                          </a:solidFill>
                        </a:rPr>
                        <a:t> 개수 제한 없음</a:t>
                      </a:r>
                      <a:r>
                        <a:rPr lang="en-US" altLang="ko-KR" sz="800" b="0" baseline="0" dirty="0" smtClean="0">
                          <a:solidFill>
                            <a:srgbClr val="0070C0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rgbClr val="0070C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rgbClr val="0070C0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rgbClr val="0070C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rgbClr val="0070C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rgbClr val="0070C0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rgbClr val="0070C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rgbClr val="0070C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rgbClr val="0070C0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rgbClr val="0070C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rgbClr val="0070C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rgbClr val="0070C0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rgbClr val="0070C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rgbClr val="0070C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rgbClr val="0070C0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rgbClr val="0070C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rgbClr val="0070C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rgbClr val="0070C0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rgbClr val="0070C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rgbClr val="0070C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rgbClr val="0070C0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rgbClr val="0070C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rgbClr val="0070C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사건진행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조정진행 상세 </a:t>
            </a:r>
            <a:r>
              <a:rPr lang="en-US" altLang="ko-KR" dirty="0"/>
              <a:t>- </a:t>
            </a:r>
            <a:r>
              <a:rPr lang="ko-KR" altLang="en-US" dirty="0"/>
              <a:t>사건진행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조정진행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사각형: 잘린 한쪽 모서리 71">
            <a:extLst>
              <a:ext uri="{FF2B5EF4-FFF2-40B4-BE49-F238E27FC236}">
                <a16:creationId xmlns:a16="http://schemas.microsoft.com/office/drawing/2014/main" id="{C0812B3D-D399-4014-BE98-B62722C30077}"/>
              </a:ext>
            </a:extLst>
          </p:cNvPr>
          <p:cNvSpPr/>
          <p:nvPr/>
        </p:nvSpPr>
        <p:spPr>
          <a:xfrm>
            <a:off x="1428033" y="1583795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ysClr val="windowText" lastClr="000000"/>
                </a:solidFill>
              </a:rPr>
              <a:t>조정 기록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77" name="사각형: 잘린 한쪽 모서리 76">
            <a:extLst>
              <a:ext uri="{FF2B5EF4-FFF2-40B4-BE49-F238E27FC236}">
                <a16:creationId xmlns:a16="http://schemas.microsoft.com/office/drawing/2014/main" id="{87A57028-E024-4205-96DA-323EF26B1C68}"/>
              </a:ext>
            </a:extLst>
          </p:cNvPr>
          <p:cNvSpPr/>
          <p:nvPr/>
        </p:nvSpPr>
        <p:spPr>
          <a:xfrm>
            <a:off x="213432" y="1583795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ysClr val="windowText" lastClr="000000"/>
                </a:solidFill>
              </a:rPr>
              <a:t>조정 일반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21BB407-38C2-4111-8A44-B4A7C041105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45" name="표 44">
            <a:extLst>
              <a:ext uri="{FF2B5EF4-FFF2-40B4-BE49-F238E27FC236}">
                <a16:creationId xmlns:a16="http://schemas.microsoft.com/office/drawing/2014/main" id="{1005676F-BC64-49E4-AB1C-2983E1A028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706277"/>
              </p:ext>
            </p:extLst>
          </p:nvPr>
        </p:nvGraphicFramePr>
        <p:xfrm>
          <a:off x="179905" y="2067858"/>
          <a:ext cx="7100605" cy="3854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792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3328252">
                  <a:extLst>
                    <a:ext uri="{9D8B030D-6E8A-4147-A177-3AD203B41FA5}">
                      <a16:colId xmlns:a16="http://schemas.microsoft.com/office/drawing/2014/main" val="1199405337"/>
                    </a:ext>
                  </a:extLst>
                </a:gridCol>
                <a:gridCol w="2384432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진행 현황</a:t>
                      </a:r>
                      <a:endParaRPr lang="ko-KR" altLang="en-US" sz="9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비고</a:t>
                      </a:r>
                      <a:endParaRPr lang="ko-KR" altLang="en-US" sz="9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2021.07.31.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 접수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2021.08.02.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지정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조정기일 지정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차 기일</a:t>
                      </a:r>
                      <a:r>
                        <a:rPr lang="en-US" altLang="ko-KR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: 2021.08.23. 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오전 </a:t>
                      </a:r>
                      <a:r>
                        <a:rPr lang="en-US" altLang="ko-KR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11:00</a:t>
                      </a:r>
                    </a:p>
                    <a:p>
                      <a:pPr marL="0" algn="ctr" defTabSz="914400" rtl="0" eaLnBrk="1" latinLnBrk="1" hangingPunct="1"/>
                      <a:r>
                        <a:rPr lang="en-US" altLang="ko-KR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한국저작권위원회 서울사무소 </a:t>
                      </a:r>
                      <a:r>
                        <a:rPr lang="ko-KR" altLang="en-US" sz="900" b="0" kern="120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분쟁조정실</a:t>
                      </a:r>
                      <a:r>
                        <a:rPr lang="en-US" altLang="ko-KR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기일통지서</a:t>
                      </a:r>
                      <a:r>
                        <a:rPr lang="ko-KR" altLang="en-US" sz="900" b="0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2021.08.05.</a:t>
                      </a:r>
                      <a:r>
                        <a:rPr lang="en-US" altLang="ko-KR" sz="900" b="0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670138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기일통지서</a:t>
                      </a:r>
                      <a:r>
                        <a:rPr lang="ko-KR" altLang="en-US" sz="900" b="0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  <a:endParaRPr lang="ko-KR" altLang="en-US" sz="900" b="0" kern="1200" dirty="0" smtClean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2021.08.06.</a:t>
                      </a:r>
                      <a:r>
                        <a:rPr lang="en-US" altLang="ko-KR" sz="900" b="0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  <a:endParaRPr lang="ko-KR" altLang="en-US" sz="900" b="0" kern="1200" dirty="0" smtClean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306806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2021.08.15.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 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답변서 제출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2021.08.15. 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접수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2021.08.17.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준비서면</a:t>
                      </a:r>
                      <a:r>
                        <a:rPr lang="ko-KR" altLang="en-US" sz="900" b="0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제출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2021.08.18.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접수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차기일 개최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결과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직권조정결정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2801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2021.08.25.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직권조정결정서</a:t>
                      </a:r>
                      <a:r>
                        <a:rPr lang="en-US" altLang="ko-KR" sz="900" b="0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송달</a:t>
                      </a:r>
                      <a:endParaRPr lang="ko-KR" altLang="en-US" sz="900" b="0" kern="1200" dirty="0" smtClean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2021.08.26.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도달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925649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2021.08.25.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직권조정결정서 송달</a:t>
                      </a:r>
                      <a:endParaRPr lang="ko-KR" altLang="en-US" sz="900" b="0" kern="1200" dirty="0" smtClean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2021.08.27.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88505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2021.09.10.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송달 및 </a:t>
                      </a:r>
                      <a:r>
                        <a:rPr lang="ko-KR" altLang="en-US" sz="900" b="0" kern="120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확정증명원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2021.09.11.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778228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2021.09.10.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송달 및 </a:t>
                      </a:r>
                      <a:r>
                        <a:rPr lang="ko-KR" altLang="en-US" sz="900" b="0" kern="120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확정증명원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2021.09.11.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도달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57515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2021.09.10.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종국</a:t>
                      </a:r>
                      <a:r>
                        <a:rPr lang="en-US" altLang="ko-KR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 성립</a:t>
                      </a:r>
                      <a:r>
                        <a:rPr lang="en-US" altLang="ko-KR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저작권법 제</a:t>
                      </a:r>
                      <a:r>
                        <a:rPr lang="en-US" altLang="ko-KR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 제</a:t>
                      </a:r>
                      <a:r>
                        <a:rPr lang="en-US" altLang="ko-KR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항 제</a:t>
                      </a:r>
                      <a:r>
                        <a:rPr lang="en-US" altLang="ko-KR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호</a:t>
                      </a:r>
                      <a:r>
                        <a:rPr lang="en-US" altLang="ko-KR" sz="9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998948"/>
                  </a:ext>
                </a:extLst>
              </a:tr>
            </a:tbl>
          </a:graphicData>
        </a:graphic>
      </p:graphicFrame>
      <p:sp>
        <p:nvSpPr>
          <p:cNvPr id="29" name="사각형: 잘린 한쪽 모서리 71">
            <a:extLst>
              <a:ext uri="{FF2B5EF4-FFF2-40B4-BE49-F238E27FC236}">
                <a16:creationId xmlns:a16="http://schemas.microsoft.com/office/drawing/2014/main" id="{C0812B3D-D399-4014-BE98-B62722C30077}"/>
              </a:ext>
            </a:extLst>
          </p:cNvPr>
          <p:cNvSpPr/>
          <p:nvPr/>
        </p:nvSpPr>
        <p:spPr>
          <a:xfrm>
            <a:off x="2634046" y="1583795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rgbClr val="0070C0"/>
                </a:solidFill>
              </a:rPr>
              <a:t>사건 진행</a:t>
            </a:r>
            <a:endParaRPr lang="ko-KR" altLang="en-US" sz="900" b="1" dirty="0">
              <a:solidFill>
                <a:srgbClr val="0070C0"/>
              </a:solidFill>
            </a:endParaRPr>
          </a:p>
        </p:txBody>
      </p:sp>
      <p:sp>
        <p:nvSpPr>
          <p:cNvPr id="17" name="사각형 설명선 16"/>
          <p:cNvSpPr/>
          <p:nvPr/>
        </p:nvSpPr>
        <p:spPr>
          <a:xfrm>
            <a:off x="4980574" y="1057208"/>
            <a:ext cx="2439240" cy="582312"/>
          </a:xfrm>
          <a:prstGeom prst="wedgeRectCallout">
            <a:avLst>
              <a:gd name="adj1" fmla="val -47869"/>
              <a:gd name="adj2" fmla="val 1217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smtClean="0">
                <a:solidFill>
                  <a:srgbClr val="0070C0"/>
                </a:solidFill>
              </a:rPr>
              <a:t>설명을 위해 상세하게 기재하였으나</a:t>
            </a:r>
            <a:r>
              <a:rPr lang="en-US" altLang="ko-KR" sz="1000" dirty="0" smtClean="0">
                <a:solidFill>
                  <a:srgbClr val="0070C0"/>
                </a:solidFill>
              </a:rPr>
              <a:t>, </a:t>
            </a:r>
          </a:p>
          <a:p>
            <a:r>
              <a:rPr lang="ko-KR" altLang="en-US" sz="1000" dirty="0" smtClean="0">
                <a:solidFill>
                  <a:srgbClr val="0070C0"/>
                </a:solidFill>
              </a:rPr>
              <a:t>디자인 시 </a:t>
            </a:r>
            <a:r>
              <a:rPr lang="en-US" altLang="ko-KR" sz="1000" dirty="0" smtClean="0">
                <a:solidFill>
                  <a:srgbClr val="0070C0"/>
                </a:solidFill>
              </a:rPr>
              <a:t>3~5</a:t>
            </a:r>
            <a:r>
              <a:rPr lang="ko-KR" altLang="en-US" sz="1000" dirty="0" smtClean="0">
                <a:solidFill>
                  <a:srgbClr val="0070C0"/>
                </a:solidFill>
              </a:rPr>
              <a:t>개만 포함해주세요</a:t>
            </a:r>
            <a:endParaRPr lang="en-US" altLang="ko-KR" sz="1000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818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31634</TotalTime>
  <Words>892</Words>
  <Application>Microsoft Office PowerPoint</Application>
  <PresentationFormat>A4 용지(210x297mm)</PresentationFormat>
  <Paragraphs>322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9" baseType="lpstr">
      <vt:lpstr>notokr-regular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devgat</dc:creator>
  <cp:lastModifiedBy>이진승</cp:lastModifiedBy>
  <cp:revision>922</cp:revision>
  <cp:lastPrinted>2021-08-19T07:06:45Z</cp:lastPrinted>
  <dcterms:created xsi:type="dcterms:W3CDTF">2014-10-14T01:07:57Z</dcterms:created>
  <dcterms:modified xsi:type="dcterms:W3CDTF">2021-09-10T02:07:19Z</dcterms:modified>
</cp:coreProperties>
</file>