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75"/>
  </p:notesMasterIdLst>
  <p:sldIdLst>
    <p:sldId id="257" r:id="rId2"/>
    <p:sldId id="256" r:id="rId3"/>
    <p:sldId id="467" r:id="rId4"/>
    <p:sldId id="466" r:id="rId5"/>
    <p:sldId id="460" r:id="rId6"/>
    <p:sldId id="657" r:id="rId7"/>
    <p:sldId id="462" r:id="rId8"/>
    <p:sldId id="434" r:id="rId9"/>
    <p:sldId id="435" r:id="rId10"/>
    <p:sldId id="436" r:id="rId11"/>
    <p:sldId id="437" r:id="rId12"/>
    <p:sldId id="438" r:id="rId13"/>
    <p:sldId id="463" r:id="rId14"/>
    <p:sldId id="464" r:id="rId15"/>
    <p:sldId id="465" r:id="rId16"/>
    <p:sldId id="659" r:id="rId17"/>
    <p:sldId id="478" r:id="rId18"/>
    <p:sldId id="660" r:id="rId19"/>
    <p:sldId id="611" r:id="rId20"/>
    <p:sldId id="612" r:id="rId21"/>
    <p:sldId id="615" r:id="rId22"/>
    <p:sldId id="652" r:id="rId23"/>
    <p:sldId id="613" r:id="rId24"/>
    <p:sldId id="441" r:id="rId25"/>
    <p:sldId id="661" r:id="rId26"/>
    <p:sldId id="651" r:id="rId27"/>
    <p:sldId id="444" r:id="rId28"/>
    <p:sldId id="662" r:id="rId29"/>
    <p:sldId id="479" r:id="rId30"/>
    <p:sldId id="665" r:id="rId31"/>
    <p:sldId id="666" r:id="rId32"/>
    <p:sldId id="480" r:id="rId33"/>
    <p:sldId id="628" r:id="rId34"/>
    <p:sldId id="635" r:id="rId35"/>
    <p:sldId id="623" r:id="rId36"/>
    <p:sldId id="624" r:id="rId37"/>
    <p:sldId id="625" r:id="rId38"/>
    <p:sldId id="627" r:id="rId39"/>
    <p:sldId id="629" r:id="rId40"/>
    <p:sldId id="636" r:id="rId41"/>
    <p:sldId id="637" r:id="rId42"/>
    <p:sldId id="631" r:id="rId43"/>
    <p:sldId id="643" r:id="rId44"/>
    <p:sldId id="639" r:id="rId45"/>
    <p:sldId id="640" r:id="rId46"/>
    <p:sldId id="641" r:id="rId47"/>
    <p:sldId id="644" r:id="rId48"/>
    <p:sldId id="645" r:id="rId49"/>
    <p:sldId id="642" r:id="rId50"/>
    <p:sldId id="646" r:id="rId51"/>
    <p:sldId id="616" r:id="rId52"/>
    <p:sldId id="617" r:id="rId53"/>
    <p:sldId id="618" r:id="rId54"/>
    <p:sldId id="619" r:id="rId55"/>
    <p:sldId id="477" r:id="rId56"/>
    <p:sldId id="453" r:id="rId57"/>
    <p:sldId id="449" r:id="rId58"/>
    <p:sldId id="658" r:id="rId59"/>
    <p:sldId id="608" r:id="rId60"/>
    <p:sldId id="482" r:id="rId61"/>
    <p:sldId id="483" r:id="rId62"/>
    <p:sldId id="484" r:id="rId63"/>
    <p:sldId id="603" r:id="rId64"/>
    <p:sldId id="470" r:id="rId65"/>
    <p:sldId id="447" r:id="rId66"/>
    <p:sldId id="471" r:id="rId67"/>
    <p:sldId id="485" r:id="rId68"/>
    <p:sldId id="604" r:id="rId69"/>
    <p:sldId id="605" r:id="rId70"/>
    <p:sldId id="606" r:id="rId71"/>
    <p:sldId id="607" r:id="rId72"/>
    <p:sldId id="476" r:id="rId73"/>
    <p:sldId id="472" r:id="rId74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E6E6E6"/>
    <a:srgbClr val="D9D9D9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114" d="100"/>
          <a:sy n="114" d="100"/>
        </p:scale>
        <p:origin x="1578" y="108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pyright.or.kr/kcc/images/sub/example.PN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대국민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424559"/>
              </p:ext>
            </p:extLst>
          </p:nvPr>
        </p:nvGraphicFramePr>
        <p:xfrm>
          <a:off x="344488" y="1196752"/>
          <a:ext cx="9339365" cy="4387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굴림"/>
                        </a:rPr>
                        <a:t>2021.07.27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 err="1">
                <a:latin typeface="+mn-ea"/>
              </a:rPr>
              <a:t>메인페이지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245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메인페이지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메인페이지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720D32C-77A0-4C19-8B54-2157C4BC0D1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F3F29B4-B068-4B75-9723-549F97CF9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2" y="1225311"/>
            <a:ext cx="6659945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4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298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직사각형 183"/>
          <p:cNvSpPr/>
          <p:nvPr/>
        </p:nvSpPr>
        <p:spPr>
          <a:xfrm>
            <a:off x="6298204" y="2930611"/>
            <a:ext cx="3175200" cy="941545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3911039" y="2938822"/>
            <a:ext cx="469896" cy="447098"/>
          </a:xfrm>
          <a:prstGeom prst="rect">
            <a:avLst/>
          </a:prstGeom>
          <a:solidFill>
            <a:schemeClr val="accent1">
              <a:alpha val="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4551573" y="5583166"/>
            <a:ext cx="3814760" cy="745970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2509823" y="4591134"/>
            <a:ext cx="6970807" cy="883075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4594564" y="3931201"/>
            <a:ext cx="3710286" cy="565408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3909328" y="2938821"/>
            <a:ext cx="2299367" cy="940662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7993865" y="1715019"/>
            <a:ext cx="1479538" cy="1223439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577028" y="1713839"/>
            <a:ext cx="3318174" cy="1119062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87515" y="1719454"/>
            <a:ext cx="3375375" cy="1107906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</p:cNvCxnSpPr>
          <p:nvPr/>
        </p:nvCxnSpPr>
        <p:spPr bwMode="auto">
          <a:xfrm flipV="1">
            <a:off x="6840621" y="2168225"/>
            <a:ext cx="1153244" cy="1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>
                <a:solidFill>
                  <a:srgbClr val="00B050"/>
                </a:solidFill>
              </a:rPr>
              <a:pPr/>
              <a:t>5</a:t>
            </a:fld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9874AC85-5D35-4C59-B15B-8C792EDA5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24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등록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823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제출</a:t>
            </a:r>
          </a:p>
        </p:txBody>
      </p:sp>
      <p:sp>
        <p:nvSpPr>
          <p:cNvPr id="27" name="직사각형 35">
            <a:extLst>
              <a:ext uri="{FF2B5EF4-FFF2-40B4-BE49-F238E27FC236}">
                <a16:creationId xmlns:a16="http://schemas.microsoft.com/office/drawing/2014/main" id="{91612CC3-A41B-40C7-87BC-FAAF7EF1A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solidFill>
                <a:srgbClr val="00B050"/>
              </a:solidFill>
            </a:endParaRPr>
          </a:p>
        </p:txBody>
      </p:sp>
      <p:cxnSp>
        <p:nvCxnSpPr>
          <p:cNvPr id="28" name="직선 연결선 36">
            <a:extLst>
              <a:ext uri="{FF2B5EF4-FFF2-40B4-BE49-F238E27FC236}">
                <a16:creationId xmlns:a16="http://schemas.microsoft.com/office/drawing/2014/main" id="{3E9D71AB-C028-4BBA-BCAD-015EDFCF4D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025" y="1294376"/>
            <a:ext cx="9505950" cy="0"/>
          </a:xfrm>
          <a:prstGeom prst="line">
            <a:avLst/>
          </a:prstGeom>
          <a:noFill/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</p:cxnSp>
      <p:sp>
        <p:nvSpPr>
          <p:cNvPr id="29" name="직사각형 55">
            <a:extLst>
              <a:ext uri="{FF2B5EF4-FFF2-40B4-BE49-F238E27FC236}">
                <a16:creationId xmlns:a16="http://schemas.microsoft.com/office/drawing/2014/main" id="{47F523F5-76E1-49A8-83B6-94903EF3C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487" y="1032194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담당자</a:t>
            </a:r>
          </a:p>
        </p:txBody>
      </p:sp>
      <p:cxnSp>
        <p:nvCxnSpPr>
          <p:cNvPr id="30" name="직선 연결선 36">
            <a:extLst>
              <a:ext uri="{FF2B5EF4-FFF2-40B4-BE49-F238E27FC236}">
                <a16:creationId xmlns:a16="http://schemas.microsoft.com/office/drawing/2014/main" id="{DA394043-B186-4F4F-8158-8BDED02B3C1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775473" y="3718036"/>
            <a:ext cx="5400675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</p:cxnSp>
      <p:sp>
        <p:nvSpPr>
          <p:cNvPr id="31" name="직사각형 55">
            <a:extLst>
              <a:ext uri="{FF2B5EF4-FFF2-40B4-BE49-F238E27FC236}">
                <a16:creationId xmlns:a16="http://schemas.microsoft.com/office/drawing/2014/main" id="{E62ED94A-6D9E-4C32-9193-1F31AB7D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3343" y="1039531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민원인</a:t>
            </a:r>
            <a:endParaRPr lang="ko-KR" altLang="en-US" sz="1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11" y="4041132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반려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7D8767F-C0B1-4B5E-9473-D6EAC8E45845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 bwMode="auto">
          <a:xfrm>
            <a:off x="2047265" y="2177712"/>
            <a:ext cx="462558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09CBD7BB-F28E-485D-9C51-BC7FF6FCC82F}"/>
              </a:ext>
            </a:extLst>
          </p:cNvPr>
          <p:cNvCxnSpPr>
            <a:cxnSpLocks/>
            <a:stCxn id="58" idx="3"/>
          </p:cNvCxnSpPr>
          <p:nvPr/>
        </p:nvCxnSpPr>
        <p:spPr bwMode="auto">
          <a:xfrm>
            <a:off x="9209621" y="2177712"/>
            <a:ext cx="203387" cy="140837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  <a:stCxn id="24" idx="3"/>
            <a:endCxn id="67" idx="1"/>
          </p:cNvCxnSpPr>
          <p:nvPr/>
        </p:nvCxnSpPr>
        <p:spPr bwMode="auto">
          <a:xfrm>
            <a:off x="3813964" y="2177712"/>
            <a:ext cx="840695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다이아몬드 57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7994487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필요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8998408" y="316508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344624" y="1318521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신청서 검토 중 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승인 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 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5B112F5A-7F64-4A00-837B-1823F7481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7" y="4041132"/>
            <a:ext cx="1304141" cy="3603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종료</a:t>
            </a:r>
          </a:p>
        </p:txBody>
      </p:sp>
      <p:sp>
        <p:nvSpPr>
          <p:cNvPr id="109" name="제목 5">
            <a:extLst>
              <a:ext uri="{FF2B5EF4-FFF2-40B4-BE49-F238E27FC236}">
                <a16:creationId xmlns:a16="http://schemas.microsoft.com/office/drawing/2014/main" id="{1EA8C145-824E-4F0D-A78C-49F3CEC186BC}"/>
              </a:ext>
            </a:extLst>
          </p:cNvPr>
          <p:cNvSpPr txBox="1">
            <a:spLocks/>
          </p:cNvSpPr>
          <p:nvPr/>
        </p:nvSpPr>
        <p:spPr>
          <a:xfrm>
            <a:off x="200025" y="654351"/>
            <a:ext cx="1842856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solidFill>
                  <a:srgbClr val="00B050"/>
                </a:solidFill>
                <a:latin typeface="+mn-ea"/>
              </a:rPr>
              <a:t>조정 신청 흐름도</a:t>
            </a:r>
            <a:endParaRPr lang="ko-KR" altLang="en-US" sz="1500" dirty="0">
              <a:solidFill>
                <a:srgbClr val="00B05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85C2130-B8C6-4845-A1BB-46053BF9040F}"/>
              </a:ext>
            </a:extLst>
          </p:cNvPr>
          <p:cNvSpPr txBox="1"/>
          <p:nvPr/>
        </p:nvSpPr>
        <p:spPr>
          <a:xfrm>
            <a:off x="7406387" y="192050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51" name="다이아몬드 50">
            <a:extLst>
              <a:ext uri="{FF2B5EF4-FFF2-40B4-BE49-F238E27FC236}">
                <a16:creationId xmlns:a16="http://schemas.microsoft.com/office/drawing/2014/main" id="{4C98BB5E-2DE2-4B5A-A401-52C7E8CADAF9}"/>
              </a:ext>
            </a:extLst>
          </p:cNvPr>
          <p:cNvSpPr/>
          <p:nvPr/>
        </p:nvSpPr>
        <p:spPr>
          <a:xfrm>
            <a:off x="6387451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수정요청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신청여부</a:t>
            </a:r>
          </a:p>
        </p:txBody>
      </p:sp>
      <p:sp>
        <p:nvSpPr>
          <p:cNvPr id="67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59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검토</a:t>
            </a:r>
          </a:p>
        </p:txBody>
      </p:sp>
      <p:cxnSp>
        <p:nvCxnSpPr>
          <p:cNvPr id="38" name="직선 화살표 연결선 37"/>
          <p:cNvCxnSpPr>
            <a:stCxn id="67" idx="3"/>
            <a:endCxn id="51" idx="1"/>
          </p:cNvCxnSpPr>
          <p:nvPr/>
        </p:nvCxnSpPr>
        <p:spPr>
          <a:xfrm>
            <a:off x="5958800" y="2177712"/>
            <a:ext cx="428651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1937003" y="2542523"/>
            <a:ext cx="951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조정신청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77651" y="2562376"/>
            <a:ext cx="1345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신청서 검토 중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1234942" y="1312324"/>
            <a:ext cx="2033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자유롭게 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76393" y="2920547"/>
            <a:ext cx="91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보완요청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57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947" y="320896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기능 오픈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꺾인 연결선 9"/>
          <p:cNvCxnSpPr>
            <a:stCxn id="57" idx="3"/>
          </p:cNvCxnSpPr>
          <p:nvPr/>
        </p:nvCxnSpPr>
        <p:spPr>
          <a:xfrm>
            <a:off x="7647088" y="3389147"/>
            <a:ext cx="1770428" cy="196935"/>
          </a:xfrm>
          <a:prstGeom prst="bentConnector3">
            <a:avLst>
              <a:gd name="adj1" fmla="val 88175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triangle"/>
            <a:tailEnd/>
          </a:ln>
        </p:spPr>
      </p:cxnSp>
      <p:sp>
        <p:nvSpPr>
          <p:cNvPr id="123" name="다이아몬드 122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4687248" y="3095559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여부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5" name="꺾인 연결선 124"/>
          <p:cNvCxnSpPr>
            <a:stCxn id="123" idx="1"/>
            <a:endCxn id="67" idx="1"/>
          </p:cNvCxnSpPr>
          <p:nvPr/>
        </p:nvCxnSpPr>
        <p:spPr>
          <a:xfrm rot="10800000">
            <a:off x="4654660" y="2177712"/>
            <a:ext cx="32589" cy="1211434"/>
          </a:xfrm>
          <a:prstGeom prst="bentConnector3">
            <a:avLst>
              <a:gd name="adj1" fmla="val 947857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/>
          </a:ln>
        </p:spPr>
      </p:cxnSp>
      <p:cxnSp>
        <p:nvCxnSpPr>
          <p:cNvPr id="127" name="직선 화살표 연결선 126"/>
          <p:cNvCxnSpPr>
            <a:stCxn id="57" idx="1"/>
            <a:endCxn id="123" idx="3"/>
          </p:cNvCxnSpPr>
          <p:nvPr/>
        </p:nvCxnSpPr>
        <p:spPr>
          <a:xfrm flipH="1" flipV="1">
            <a:off x="5902382" y="3389146"/>
            <a:ext cx="440565" cy="1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34" name="꺾인 연결선 133"/>
          <p:cNvCxnSpPr>
            <a:endCxn id="115" idx="1"/>
          </p:cNvCxnSpPr>
          <p:nvPr/>
        </p:nvCxnSpPr>
        <p:spPr>
          <a:xfrm rot="16200000" flipH="1">
            <a:off x="3439304" y="4702024"/>
            <a:ext cx="1033164" cy="148518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268223" y="486126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grpSp>
        <p:nvGrpSpPr>
          <p:cNvPr id="145" name="그룹 144"/>
          <p:cNvGrpSpPr/>
          <p:nvPr/>
        </p:nvGrpSpPr>
        <p:grpSpPr>
          <a:xfrm>
            <a:off x="2578184" y="4565632"/>
            <a:ext cx="6949424" cy="888593"/>
            <a:chOff x="2579825" y="3874220"/>
            <a:chExt cx="6949424" cy="888593"/>
          </a:xfrm>
        </p:grpSpPr>
        <p:sp>
          <p:nvSpPr>
            <p:cNvPr id="104" name="Rectangle 20">
              <a:extLst>
                <a:ext uri="{FF2B5EF4-FFF2-40B4-BE49-F238E27FC236}">
                  <a16:creationId xmlns:a16="http://schemas.microsoft.com/office/drawing/2014/main" id="{D7313451-F15D-4209-8EFB-191C7DDDD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553" y="4105625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등록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8959862" y="430025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77" name="Rectangle 20">
              <a:extLst>
                <a:ext uri="{FF2B5EF4-FFF2-40B4-BE49-F238E27FC236}">
                  <a16:creationId xmlns:a16="http://schemas.microsoft.com/office/drawing/2014/main" id="{8293AD5B-E0E8-4813-B6FE-BB8FFAF5F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6170" y="4344631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오프라인 신청서의 온라인 등록</a:t>
              </a:r>
            </a:p>
          </p:txBody>
        </p:sp>
        <p:cxnSp>
          <p:nvCxnSpPr>
            <p:cNvPr id="37" name="꺾인 연결선 36"/>
            <p:cNvCxnSpPr/>
            <p:nvPr/>
          </p:nvCxnSpPr>
          <p:spPr>
            <a:xfrm>
              <a:off x="6220827" y="4012156"/>
              <a:ext cx="1887199" cy="286033"/>
            </a:xfrm>
            <a:prstGeom prst="bentConnector3">
              <a:avLst>
                <a:gd name="adj1" fmla="val 82864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41" name="꺾인 연결선 40"/>
            <p:cNvCxnSpPr>
              <a:stCxn id="91" idx="1"/>
              <a:endCxn id="77" idx="3"/>
            </p:cNvCxnSpPr>
            <p:nvPr/>
          </p:nvCxnSpPr>
          <p:spPr>
            <a:xfrm rot="10800000" flipV="1">
              <a:off x="7650312" y="4300251"/>
              <a:ext cx="264619" cy="224562"/>
            </a:xfrm>
            <a:prstGeom prst="bentConnector3">
              <a:avLst>
                <a:gd name="adj1" fmla="val 50000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91" name="다이아몬드 90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7914930" y="4006664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온라인</a:t>
              </a:r>
              <a:endPara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접수 여부</a:t>
              </a:r>
            </a:p>
          </p:txBody>
        </p:sp>
        <p:cxnSp>
          <p:nvCxnSpPr>
            <p:cNvPr id="79" name="꺾인 연결선 78"/>
            <p:cNvCxnSpPr>
              <a:endCxn id="104" idx="3"/>
            </p:cNvCxnSpPr>
            <p:nvPr/>
          </p:nvCxnSpPr>
          <p:spPr>
            <a:xfrm rot="10800000" flipV="1">
              <a:off x="5996694" y="4012299"/>
              <a:ext cx="355588" cy="273508"/>
            </a:xfrm>
            <a:prstGeom prst="bentConnector3">
              <a:avLst>
                <a:gd name="adj1" fmla="val 43292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cxnSp>
          <p:nvCxnSpPr>
            <p:cNvPr id="86" name="꺾인 연결선 85"/>
            <p:cNvCxnSpPr>
              <a:stCxn id="77" idx="1"/>
              <a:endCxn id="104" idx="3"/>
            </p:cNvCxnSpPr>
            <p:nvPr/>
          </p:nvCxnSpPr>
          <p:spPr>
            <a:xfrm rot="10800000">
              <a:off x="5996694" y="4285807"/>
              <a:ext cx="349476" cy="239006"/>
            </a:xfrm>
            <a:prstGeom prst="bentConnector3">
              <a:avLst>
                <a:gd name="adj1" fmla="val 4089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92" name="직선 화살표 연결선 91"/>
            <p:cNvCxnSpPr>
              <a:stCxn id="104" idx="1"/>
              <a:endCxn id="136" idx="3"/>
            </p:cNvCxnSpPr>
            <p:nvPr/>
          </p:nvCxnSpPr>
          <p:spPr>
            <a:xfrm flipH="1">
              <a:off x="3794959" y="4285807"/>
              <a:ext cx="897594" cy="4448"/>
            </a:xfrm>
            <a:prstGeom prst="straightConnector1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2900A31-CE42-4BE2-B076-F0E66D86BD93}"/>
                </a:ext>
              </a:extLst>
            </p:cNvPr>
            <p:cNvSpPr txBox="1"/>
            <p:nvPr/>
          </p:nvSpPr>
          <p:spPr>
            <a:xfrm>
              <a:off x="7727104" y="387422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예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7625923" y="451659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136" name="다이아몬드 135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2579825" y="3996668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납입</a:t>
              </a:r>
            </a:p>
          </p:txBody>
        </p:sp>
      </p:grpSp>
      <p:sp>
        <p:nvSpPr>
          <p:cNvPr id="118" name="Rectangle 20">
            <a:extLst>
              <a:ext uri="{FF2B5EF4-FFF2-40B4-BE49-F238E27FC236}">
                <a16:creationId xmlns:a16="http://schemas.microsoft.com/office/drawing/2014/main" id="{655C095D-382A-4875-B075-C791B8CCD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6" y="5781014"/>
            <a:ext cx="1304141" cy="360363"/>
          </a:xfrm>
          <a:prstGeom prst="rect">
            <a:avLst/>
          </a:prstGeom>
          <a:solidFill>
            <a:schemeClr val="accent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완료</a:t>
            </a:r>
          </a:p>
        </p:txBody>
      </p:sp>
      <p:sp>
        <p:nvSpPr>
          <p:cNvPr id="115" name="Rectangle 20">
            <a:extLst>
              <a:ext uri="{FF2B5EF4-FFF2-40B4-BE49-F238E27FC236}">
                <a16:creationId xmlns:a16="http://schemas.microsoft.com/office/drawing/2014/main" id="{D7313451-F15D-4209-8EFB-191C7DDD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477" y="578101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사건번호 부여</a:t>
            </a:r>
          </a:p>
        </p:txBody>
      </p:sp>
      <p:cxnSp>
        <p:nvCxnSpPr>
          <p:cNvPr id="140" name="꺾인 연결선 139"/>
          <p:cNvCxnSpPr>
            <a:stCxn id="115" idx="3"/>
            <a:endCxn id="118" idx="1"/>
          </p:cNvCxnSpPr>
          <p:nvPr/>
        </p:nvCxnSpPr>
        <p:spPr>
          <a:xfrm flipV="1">
            <a:off x="6002618" y="5961196"/>
            <a:ext cx="821698" cy="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2" name="꺾인 연결선 151"/>
          <p:cNvCxnSpPr>
            <a:endCxn id="91" idx="3"/>
          </p:cNvCxnSpPr>
          <p:nvPr/>
        </p:nvCxnSpPr>
        <p:spPr>
          <a:xfrm rot="5400000">
            <a:off x="8446898" y="4225276"/>
            <a:ext cx="1447913" cy="84861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56" name="꺾인 연결선 155"/>
          <p:cNvCxnSpPr>
            <a:endCxn id="34" idx="1"/>
          </p:cNvCxnSpPr>
          <p:nvPr/>
        </p:nvCxnSpPr>
        <p:spPr>
          <a:xfrm rot="16200000" flipH="1">
            <a:off x="4117275" y="3647678"/>
            <a:ext cx="832166" cy="315106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991202" y="302724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0" name="꺾인 연결선 159"/>
          <p:cNvCxnSpPr>
            <a:stCxn id="136" idx="0"/>
            <a:endCxn id="34" idx="1"/>
          </p:cNvCxnSpPr>
          <p:nvPr/>
        </p:nvCxnSpPr>
        <p:spPr>
          <a:xfrm rot="5400000" flipH="1" flipV="1">
            <a:off x="3704948" y="3702117"/>
            <a:ext cx="466766" cy="150516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2634090" y="43732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2762330" y="549511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4" name="직선 화살표 연결선 163"/>
          <p:cNvCxnSpPr>
            <a:stCxn id="34" idx="3"/>
            <a:endCxn id="105" idx="1"/>
          </p:cNvCxnSpPr>
          <p:nvPr/>
        </p:nvCxnSpPr>
        <p:spPr>
          <a:xfrm>
            <a:off x="5995052" y="4221314"/>
            <a:ext cx="829265" cy="0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78" name="TextBox 177"/>
          <p:cNvSpPr txBox="1"/>
          <p:nvPr/>
        </p:nvSpPr>
        <p:spPr>
          <a:xfrm>
            <a:off x="4832585" y="3664219"/>
            <a:ext cx="948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보완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074050" y="4251606"/>
            <a:ext cx="656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반려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3901361" y="3387943"/>
            <a:ext cx="466477" cy="50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3731579" y="5160040"/>
            <a:ext cx="1172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가접수</a:t>
            </a:r>
            <a:r>
              <a:rPr lang="ko-KR" altLang="en-US" sz="1000" dirty="0">
                <a:solidFill>
                  <a:srgbClr val="00B050"/>
                </a:solidFill>
              </a:rPr>
              <a:t>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934909" y="6104205"/>
            <a:ext cx="960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 </a:t>
            </a:r>
            <a:r>
              <a:rPr lang="ko-KR" altLang="en-US" sz="1000" dirty="0">
                <a:solidFill>
                  <a:srgbClr val="00B050"/>
                </a:solidFill>
              </a:rPr>
              <a:t>접수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3847421" y="35616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61777" y="3317926"/>
            <a:ext cx="2698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보완요청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보완완료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회에 한해 보완 가능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필요시 수정 요청 후 승인 얻어 추가 보완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287490" y="4883040"/>
            <a:ext cx="2146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반려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불가 →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필요 시 신청취지 변경 신청</a:t>
            </a:r>
          </a:p>
        </p:txBody>
      </p:sp>
    </p:spTree>
    <p:extLst>
      <p:ext uri="{BB962C8B-B14F-4D97-AF65-F5344CB8AC3E}">
        <p14:creationId xmlns:p14="http://schemas.microsoft.com/office/powerpoint/2010/main" val="7947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권리자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침해자</a:t>
                      </a:r>
                      <a:r>
                        <a:rPr lang="ko-KR" altLang="en-US" sz="800" b="0" dirty="0"/>
                        <a:t>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안내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62E4EEF9-F19D-4F67-8937-B605BCB83612}"/>
              </a:ext>
            </a:extLst>
          </p:cNvPr>
          <p:cNvSpPr/>
          <p:nvPr/>
        </p:nvSpPr>
        <p:spPr>
          <a:xfrm>
            <a:off x="3017042" y="5194275"/>
            <a:ext cx="1823946" cy="699507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</a:rPr>
              <a:t>조정신청 등록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FBAE561-63DE-49CD-A9CE-F303EC479E3E}"/>
              </a:ext>
            </a:extLst>
          </p:cNvPr>
          <p:cNvSpPr/>
          <p:nvPr/>
        </p:nvSpPr>
        <p:spPr>
          <a:xfrm>
            <a:off x="1376767" y="3807637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85148D-5A94-4350-A998-E8591FFA52E5}"/>
              </a:ext>
            </a:extLst>
          </p:cNvPr>
          <p:cNvSpPr txBox="1"/>
          <p:nvPr/>
        </p:nvSpPr>
        <p:spPr>
          <a:xfrm>
            <a:off x="1749040" y="3730159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권리자          저작물이용자      신탁단체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358AD9A-CFD5-4AB8-ACE8-82C5A5E41195}"/>
              </a:ext>
            </a:extLst>
          </p:cNvPr>
          <p:cNvSpPr/>
          <p:nvPr/>
        </p:nvSpPr>
        <p:spPr>
          <a:xfrm>
            <a:off x="1366942" y="468127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4AADF-C235-41BA-B4A0-8CE03C7237AF}"/>
              </a:ext>
            </a:extLst>
          </p:cNvPr>
          <p:cNvSpPr txBox="1"/>
          <p:nvPr/>
        </p:nvSpPr>
        <p:spPr>
          <a:xfrm>
            <a:off x="1739215" y="4603801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분쟁당사자   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864734A-85B0-43D0-B8B4-79737617D3F1}"/>
              </a:ext>
            </a:extLst>
          </p:cNvPr>
          <p:cNvSpPr/>
          <p:nvPr/>
        </p:nvSpPr>
        <p:spPr>
          <a:xfrm>
            <a:off x="3453328" y="468922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DBDFC6-DD7C-4A86-80F0-3F9EA21AE95B}"/>
              </a:ext>
            </a:extLst>
          </p:cNvPr>
          <p:cNvSpPr txBox="1"/>
          <p:nvPr/>
        </p:nvSpPr>
        <p:spPr>
          <a:xfrm>
            <a:off x="3825601" y="4611751"/>
            <a:ext cx="261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대리인</a:t>
            </a:r>
            <a:r>
              <a:rPr lang="en-US" altLang="ko-KR" dirty="0"/>
              <a:t>(</a:t>
            </a:r>
            <a:r>
              <a:rPr lang="ko-KR" altLang="en-US" dirty="0"/>
              <a:t>변호사</a:t>
            </a:r>
            <a:r>
              <a:rPr lang="en-US" altLang="ko-KR" dirty="0"/>
              <a:t>, </a:t>
            </a:r>
            <a:r>
              <a:rPr lang="ko-KR" altLang="en-US" dirty="0"/>
              <a:t>가족 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27C3C10-D9DD-40E5-BBBF-CE3942390A6B}"/>
              </a:ext>
            </a:extLst>
          </p:cNvPr>
          <p:cNvSpPr/>
          <p:nvPr/>
        </p:nvSpPr>
        <p:spPr>
          <a:xfrm>
            <a:off x="2874165" y="3804182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54D88CD-58FB-4BB6-93F4-D7A85F54F539}"/>
              </a:ext>
            </a:extLst>
          </p:cNvPr>
          <p:cNvSpPr/>
          <p:nvPr/>
        </p:nvSpPr>
        <p:spPr>
          <a:xfrm>
            <a:off x="4834438" y="3820636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F5907B-911C-425A-B9A4-9B4D5619B35E}"/>
              </a:ext>
            </a:extLst>
          </p:cNvPr>
          <p:cNvSpPr txBox="1"/>
          <p:nvPr/>
        </p:nvSpPr>
        <p:spPr>
          <a:xfrm>
            <a:off x="1336168" y="3217900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유형을 선택해주세요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70EF52-9380-4AA1-BE39-FD27B859AA2E}"/>
              </a:ext>
            </a:extLst>
          </p:cNvPr>
          <p:cNvSpPr txBox="1"/>
          <p:nvPr/>
        </p:nvSpPr>
        <p:spPr>
          <a:xfrm>
            <a:off x="650522" y="1617441"/>
            <a:ext cx="6300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시스템 이용을 위해 필요한 사항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수수료 결제를 위한 인터넷뱅킹 가능 결제계좌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외국인 신청불가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 조정 신청 시에는 인증절차와 관련하여 외국인이 신청인이나 확인자가 될 수 없습니다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따라서 외국인이 조정을 신청하려 하거나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확인자가 될 경우에는 </a:t>
            </a:r>
            <a:r>
              <a:rPr lang="ko-KR" altLang="en-US" sz="1000" b="0" i="0" u="none" strike="noStrike" dirty="0">
                <a:solidFill>
                  <a:srgbClr val="FF0000"/>
                </a:solidFill>
                <a:effectLst/>
                <a:latin typeface="notokr-regular"/>
              </a:rPr>
              <a:t>조정감정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팀을 직접 내방하거나 우편의 방법으로 신청하여야 합니다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대리인 신청가능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권리자 또는 침해자의 대리인 자격으로 저작권 전자조정신청을 할 수 있습니다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주의사항 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취지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/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원인을 미리 작성한 뒤 신청하시기 바랍니다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STEP3 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신청취지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/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원인 예문보기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38A34-8314-4741-90FA-E8B4017A2A60}"/>
              </a:ext>
            </a:extLst>
          </p:cNvPr>
          <p:cNvSpPr txBox="1"/>
          <p:nvPr/>
        </p:nvSpPr>
        <p:spPr>
          <a:xfrm>
            <a:off x="691388" y="1300928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조정신청 안내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2B1C69-5304-4DD5-B60D-278DCCFCA04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61D75A-2010-427C-B615-503441F75F8E}"/>
              </a:ext>
            </a:extLst>
          </p:cNvPr>
          <p:cNvCxnSpPr/>
          <p:nvPr/>
        </p:nvCxnSpPr>
        <p:spPr>
          <a:xfrm>
            <a:off x="542510" y="4284095"/>
            <a:ext cx="66157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75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 신청인 등록 페이지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이전신청 불러오기는 리스트의 목록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피신청자 제외하고 불러오기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03477"/>
              </p:ext>
            </p:extLst>
          </p:nvPr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546847" y="22477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3941206" y="27864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311124"/>
              </p:ext>
            </p:extLst>
          </p:nvPr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3941206" y="46781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2" name="타원 111">
            <a:extLst>
              <a:ext uri="{FF2B5EF4-FFF2-40B4-BE49-F238E27FC236}">
                <a16:creationId xmlns:a16="http://schemas.microsoft.com/office/drawing/2014/main" id="{AE05C39F-489F-4DE5-9064-5D4EF4500955}"/>
              </a:ext>
            </a:extLst>
          </p:cNvPr>
          <p:cNvSpPr/>
          <p:nvPr/>
        </p:nvSpPr>
        <p:spPr>
          <a:xfrm>
            <a:off x="1584733" y="3165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409888" y="52941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6762215" y="4238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083A0735-E56B-4117-A57A-58009B790BDC}"/>
              </a:ext>
            </a:extLst>
          </p:cNvPr>
          <p:cNvSpPr/>
          <p:nvPr/>
        </p:nvSpPr>
        <p:spPr>
          <a:xfrm>
            <a:off x="5358045" y="2305535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7" name="곱하기 기호 7">
            <a:extLst>
              <a:ext uri="{FF2B5EF4-FFF2-40B4-BE49-F238E27FC236}">
                <a16:creationId xmlns:a16="http://schemas.microsoft.com/office/drawing/2014/main" id="{23A5A35C-C206-4A41-8CDA-6779E52E6862}"/>
              </a:ext>
            </a:extLst>
          </p:cNvPr>
          <p:cNvSpPr/>
          <p:nvPr/>
        </p:nvSpPr>
        <p:spPr>
          <a:xfrm>
            <a:off x="7080254" y="2367411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D007BE24-1158-40C8-A7B4-E9229F31613E}"/>
              </a:ext>
            </a:extLst>
          </p:cNvPr>
          <p:cNvSpPr/>
          <p:nvPr/>
        </p:nvSpPr>
        <p:spPr>
          <a:xfrm>
            <a:off x="6292919" y="3788444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9CB75781-2A95-4FB2-AB49-161FA97FAE90}"/>
              </a:ext>
            </a:extLst>
          </p:cNvPr>
          <p:cNvSpPr/>
          <p:nvPr/>
        </p:nvSpPr>
        <p:spPr>
          <a:xfrm>
            <a:off x="6736792" y="3789349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874FF56-7B04-4C18-8929-C3BE6111F50C}"/>
              </a:ext>
            </a:extLst>
          </p:cNvPr>
          <p:cNvSpPr/>
          <p:nvPr/>
        </p:nvSpPr>
        <p:spPr>
          <a:xfrm>
            <a:off x="5415070" y="2660547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ED3E245C-CBE0-4141-B33C-63717A0C46AF}"/>
              </a:ext>
            </a:extLst>
          </p:cNvPr>
          <p:cNvSpPr/>
          <p:nvPr/>
        </p:nvSpPr>
        <p:spPr>
          <a:xfrm>
            <a:off x="5415069" y="2478872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9D2552A3-7AF9-458D-8E86-D8F5E97B5DCF}"/>
              </a:ext>
            </a:extLst>
          </p:cNvPr>
          <p:cNvSpPr/>
          <p:nvPr/>
        </p:nvSpPr>
        <p:spPr>
          <a:xfrm>
            <a:off x="5415069" y="3339299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E193D725-6866-4A19-9395-C513A92E1990}"/>
              </a:ext>
            </a:extLst>
          </p:cNvPr>
          <p:cNvSpPr/>
          <p:nvPr/>
        </p:nvSpPr>
        <p:spPr>
          <a:xfrm>
            <a:off x="6736792" y="265147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1CA2E6A4-C3BE-4B13-A527-8F62628DB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82248"/>
              </p:ext>
            </p:extLst>
          </p:nvPr>
        </p:nvGraphicFramePr>
        <p:xfrm>
          <a:off x="5415069" y="2855189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A8DB1904-11E6-4705-A4FE-1BD7F6C00077}"/>
              </a:ext>
            </a:extLst>
          </p:cNvPr>
          <p:cNvSpPr/>
          <p:nvPr/>
        </p:nvSpPr>
        <p:spPr>
          <a:xfrm>
            <a:off x="5415069" y="3517669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cxnSp>
        <p:nvCxnSpPr>
          <p:cNvPr id="126" name="연결선: 꺾임 125">
            <a:extLst>
              <a:ext uri="{FF2B5EF4-FFF2-40B4-BE49-F238E27FC236}">
                <a16:creationId xmlns:a16="http://schemas.microsoft.com/office/drawing/2014/main" id="{D3C7FAA9-CCA7-4C94-BDC0-D178F45A8409}"/>
              </a:ext>
            </a:extLst>
          </p:cNvPr>
          <p:cNvCxnSpPr>
            <a:cxnSpLocks/>
          </p:cNvCxnSpPr>
          <p:nvPr/>
        </p:nvCxnSpPr>
        <p:spPr>
          <a:xfrm>
            <a:off x="4109550" y="2880169"/>
            <a:ext cx="1248495" cy="40557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타원 126">
            <a:extLst>
              <a:ext uri="{FF2B5EF4-FFF2-40B4-BE49-F238E27FC236}">
                <a16:creationId xmlns:a16="http://schemas.microsoft.com/office/drawing/2014/main" id="{27963793-6E74-48E3-8A1A-77824F03F288}"/>
              </a:ext>
            </a:extLst>
          </p:cNvPr>
          <p:cNvSpPr/>
          <p:nvPr/>
        </p:nvSpPr>
        <p:spPr>
          <a:xfrm>
            <a:off x="7034589" y="2549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B86EA647-690A-4C41-8540-4780808F81EC}"/>
              </a:ext>
            </a:extLst>
          </p:cNvPr>
          <p:cNvSpPr/>
          <p:nvPr/>
        </p:nvSpPr>
        <p:spPr>
          <a:xfrm>
            <a:off x="6544148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4AA00AC5-ABBC-412B-9DCF-64F7ECF74C4A}"/>
              </a:ext>
            </a:extLst>
          </p:cNvPr>
          <p:cNvSpPr/>
          <p:nvPr/>
        </p:nvSpPr>
        <p:spPr>
          <a:xfrm>
            <a:off x="7032079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234" y="5492481"/>
            <a:ext cx="6375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계정의 정보를 자동으로 연동</a:t>
            </a:r>
            <a:endParaRPr lang="en-US" altLang="ko-KR" dirty="0">
              <a:solidFill>
                <a:srgbClr val="00B050"/>
              </a:solidFill>
            </a:endParaRPr>
          </a:p>
          <a:p>
            <a:r>
              <a:rPr lang="en-US" altLang="ko-KR" dirty="0">
                <a:solidFill>
                  <a:srgbClr val="00B050"/>
                </a:solidFill>
              </a:rPr>
              <a:t>  -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수정 가능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4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 도형 98">
            <a:extLst>
              <a:ext uri="{FF2B5EF4-FFF2-40B4-BE49-F238E27FC236}">
                <a16:creationId xmlns:a16="http://schemas.microsoft.com/office/drawing/2014/main" id="{7E3451ED-EC81-4443-B622-ADF9BE461AEB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92860" y="19462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1108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27400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425" y="270785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274276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3D22CCA3-144E-4C81-9472-18A51368CB57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94C77EDE-6F44-4374-B045-11D41F709BF4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DAC13C1E-1318-4B3D-888C-B50F389ECF44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65E9DBC4-EDB1-460E-875E-0E6B6CF0E964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1AEE36-DE35-4A01-83AD-9C646BF4B1C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856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L 도형 52">
            <a:extLst>
              <a:ext uri="{FF2B5EF4-FFF2-40B4-BE49-F238E27FC236}">
                <a16:creationId xmlns:a16="http://schemas.microsoft.com/office/drawing/2014/main" id="{E3C59E2A-1FC1-4AA3-801D-1804B7A399D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053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개인사업자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02850" y="1954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0922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5" y="274005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2C8C5BD-E69A-4EDC-AFA0-EC6BAD36E13E}"/>
              </a:ext>
            </a:extLst>
          </p:cNvPr>
          <p:cNvSpPr/>
          <p:nvPr/>
        </p:nvSpPr>
        <p:spPr>
          <a:xfrm>
            <a:off x="3129401" y="273961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5AD8356-1F15-4671-A31A-09E4084CF868}"/>
              </a:ext>
            </a:extLst>
          </p:cNvPr>
          <p:cNvSpPr/>
          <p:nvPr/>
        </p:nvSpPr>
        <p:spPr>
          <a:xfrm>
            <a:off x="4243708" y="2734906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7" name="Rectangle 124">
            <a:extLst>
              <a:ext uri="{FF2B5EF4-FFF2-40B4-BE49-F238E27FC236}">
                <a16:creationId xmlns:a16="http://schemas.microsoft.com/office/drawing/2014/main" id="{9A9D8798-7BBB-4C73-BC53-010EC90B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834" y="27031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8" name="Rectangle 124">
            <a:extLst>
              <a:ext uri="{FF2B5EF4-FFF2-40B4-BE49-F238E27FC236}">
                <a16:creationId xmlns:a16="http://schemas.microsoft.com/office/drawing/2014/main" id="{77645B08-EA8B-4259-BCA1-F6F5597C8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2611" y="270637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015E5532-8EA9-46C5-AC5E-96C0D12C85CD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0E313DBF-10F6-41C0-9389-896E92A70CBD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05C5E543-6C2F-42D4-A8D6-C7B56F52079D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6DFF0B84-F84B-4B24-94C0-CB3A6D07E1AF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2FD70B-E71C-4BBE-866A-769E5B8099ED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0139" y="5589887"/>
            <a:ext cx="6027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-</a:t>
            </a:r>
            <a:r>
              <a:rPr lang="ko-KR" altLang="en-US" dirty="0">
                <a:solidFill>
                  <a:srgbClr val="00B050"/>
                </a:solidFill>
              </a:rPr>
              <a:t>개인사업자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</a:p>
          <a:p>
            <a:r>
              <a:rPr lang="ko-KR" altLang="en-US" dirty="0">
                <a:solidFill>
                  <a:srgbClr val="00B050"/>
                </a:solidFill>
              </a:rPr>
              <a:t>계정 정보 중 이름</a:t>
            </a:r>
            <a:r>
              <a:rPr lang="en-US" altLang="ko-KR" dirty="0">
                <a:solidFill>
                  <a:srgbClr val="00B050"/>
                </a:solidFill>
              </a:rPr>
              <a:t>/ </a:t>
            </a:r>
            <a:r>
              <a:rPr lang="ko-KR" altLang="en-US" dirty="0">
                <a:solidFill>
                  <a:srgbClr val="00B050"/>
                </a:solidFill>
              </a:rPr>
              <a:t>주소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이메일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연락처를 자동으로 연동</a:t>
            </a:r>
          </a:p>
        </p:txBody>
      </p:sp>
    </p:spTree>
    <p:extLst>
      <p:ext uri="{BB962C8B-B14F-4D97-AF65-F5344CB8AC3E}">
        <p14:creationId xmlns:p14="http://schemas.microsoft.com/office/powerpoint/2010/main" val="246338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403039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590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개인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465232"/>
              </p:ext>
            </p:extLst>
          </p:nvPr>
        </p:nvGraphicFramePr>
        <p:xfrm>
          <a:off x="837573" y="4019977"/>
          <a:ext cx="5926598" cy="2003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72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78553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430416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5378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5378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73874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532540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529" y="526344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5316376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532540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531883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532787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5091168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5058940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5082780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50355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5091168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792944" y="40479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74832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45702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1262" y="553394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576119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127841"/>
              </p:ext>
            </p:extLst>
          </p:nvPr>
        </p:nvGraphicFramePr>
        <p:xfrm>
          <a:off x="837573" y="608894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613732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613732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35535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36492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4210516" y="6139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13378" y="486131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69644" y="658121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C088C18E-B696-482A-9295-54535063A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836629"/>
              </p:ext>
            </p:extLst>
          </p:nvPr>
        </p:nvGraphicFramePr>
        <p:xfrm>
          <a:off x="837573" y="1595547"/>
          <a:ext cx="5926598" cy="1940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939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63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61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C781F93A-071A-433D-B835-8BC07B6C84B4}"/>
              </a:ext>
            </a:extLst>
          </p:cNvPr>
          <p:cNvSpPr txBox="1"/>
          <p:nvPr/>
        </p:nvSpPr>
        <p:spPr>
          <a:xfrm>
            <a:off x="832490" y="1368718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D9FDE33-E69C-4B49-9AA2-D53D7DB4A4A2}"/>
              </a:ext>
            </a:extLst>
          </p:cNvPr>
          <p:cNvSpPr txBox="1"/>
          <p:nvPr/>
        </p:nvSpPr>
        <p:spPr>
          <a:xfrm>
            <a:off x="2006154" y="241747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EEF191-EE7A-41C8-A115-DA8BCB373E97}"/>
              </a:ext>
            </a:extLst>
          </p:cNvPr>
          <p:cNvSpPr txBox="1"/>
          <p:nvPr/>
        </p:nvSpPr>
        <p:spPr>
          <a:xfrm>
            <a:off x="3312745" y="241746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7F9B1D-C4D0-4FC3-9BD4-81A9C3F74AFE}"/>
              </a:ext>
            </a:extLst>
          </p:cNvPr>
          <p:cNvSpPr txBox="1"/>
          <p:nvPr/>
        </p:nvSpPr>
        <p:spPr>
          <a:xfrm>
            <a:off x="2006927" y="263549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D964F12-749F-4B9B-9E3D-16E11D9A542F}"/>
              </a:ext>
            </a:extLst>
          </p:cNvPr>
          <p:cNvSpPr/>
          <p:nvPr/>
        </p:nvSpPr>
        <p:spPr>
          <a:xfrm>
            <a:off x="2009003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BDDE6126-E961-4B79-992C-765A4987C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3136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8DA3D85A-EE77-4595-847C-8E5E0C426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31616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72FD140C-4CEA-4986-975E-20D217CD612F}"/>
              </a:ext>
            </a:extLst>
          </p:cNvPr>
          <p:cNvSpPr/>
          <p:nvPr/>
        </p:nvSpPr>
        <p:spPr>
          <a:xfrm>
            <a:off x="3006602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3" name="Rectangle 124">
            <a:extLst>
              <a:ext uri="{FF2B5EF4-FFF2-40B4-BE49-F238E27FC236}">
                <a16:creationId xmlns:a16="http://schemas.microsoft.com/office/drawing/2014/main" id="{5488F913-9610-4DCC-823E-B986A1749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31862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7D93AB5-F568-418F-9924-EFC1B2BDF9FF}"/>
              </a:ext>
            </a:extLst>
          </p:cNvPr>
          <p:cNvSpPr/>
          <p:nvPr/>
        </p:nvSpPr>
        <p:spPr>
          <a:xfrm>
            <a:off x="3986103" y="333620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27CC9AD-6593-4A46-B107-CE1DBA3850C5}"/>
              </a:ext>
            </a:extLst>
          </p:cNvPr>
          <p:cNvSpPr/>
          <p:nvPr/>
        </p:nvSpPr>
        <p:spPr>
          <a:xfrm>
            <a:off x="2012203" y="305079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AC14EECB-B959-45D5-A9F1-EB27E257F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301856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CF424ADA-04CD-4274-A594-645D291CD93F}"/>
              </a:ext>
            </a:extLst>
          </p:cNvPr>
          <p:cNvSpPr/>
          <p:nvPr/>
        </p:nvSpPr>
        <p:spPr>
          <a:xfrm>
            <a:off x="4213235" y="304240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784E8837-BE57-48FD-BA30-E7C4D3DB0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301856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D696FDC-0363-4203-86A2-7B732EB8A6F4}"/>
              </a:ext>
            </a:extLst>
          </p:cNvPr>
          <p:cNvSpPr/>
          <p:nvPr/>
        </p:nvSpPr>
        <p:spPr>
          <a:xfrm>
            <a:off x="3098522" y="305079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44DB41-9898-4137-8339-4BDA22FB46B9}"/>
              </a:ext>
            </a:extLst>
          </p:cNvPr>
          <p:cNvSpPr/>
          <p:nvPr/>
        </p:nvSpPr>
        <p:spPr>
          <a:xfrm>
            <a:off x="1857729" y="2834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D6502C4-4119-4557-9D48-89C068077E58}"/>
              </a:ext>
            </a:extLst>
          </p:cNvPr>
          <p:cNvSpPr txBox="1"/>
          <p:nvPr/>
        </p:nvSpPr>
        <p:spPr>
          <a:xfrm>
            <a:off x="4116706" y="263652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5A3E095F-5648-4802-ACA3-28FF679095FC}"/>
              </a:ext>
            </a:extLst>
          </p:cNvPr>
          <p:cNvSpPr/>
          <p:nvPr/>
        </p:nvSpPr>
        <p:spPr>
          <a:xfrm>
            <a:off x="4116706" y="23897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3F99034-99AC-4FD2-9DAB-993A7A2FA917}"/>
              </a:ext>
            </a:extLst>
          </p:cNvPr>
          <p:cNvSpPr txBox="1"/>
          <p:nvPr/>
        </p:nvSpPr>
        <p:spPr>
          <a:xfrm>
            <a:off x="1939016" y="280934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1CB5E51-7EF2-43CC-8493-7842D21515B9}"/>
              </a:ext>
            </a:extLst>
          </p:cNvPr>
          <p:cNvSpPr/>
          <p:nvPr/>
        </p:nvSpPr>
        <p:spPr>
          <a:xfrm>
            <a:off x="2010705" y="1656566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9E01D8E-695A-4147-A5CC-DB2DF2A98D3C}"/>
              </a:ext>
            </a:extLst>
          </p:cNvPr>
          <p:cNvSpPr/>
          <p:nvPr/>
        </p:nvSpPr>
        <p:spPr>
          <a:xfrm>
            <a:off x="2006154" y="216063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E9DA088B-A2F1-418C-99FC-878342351EEB}"/>
              </a:ext>
            </a:extLst>
          </p:cNvPr>
          <p:cNvSpPr/>
          <p:nvPr/>
        </p:nvSpPr>
        <p:spPr>
          <a:xfrm>
            <a:off x="6679198" y="66032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0" name="L 도형 129">
            <a:extLst>
              <a:ext uri="{FF2B5EF4-FFF2-40B4-BE49-F238E27FC236}">
                <a16:creationId xmlns:a16="http://schemas.microsoft.com/office/drawing/2014/main" id="{BD16BDE8-2AD6-4743-8C76-6619DBB5FFBE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DC137449-2690-4ABA-9D18-8B7F65A8ADD0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6AD3893-83DA-4F74-A74A-E6E5BD63861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2BAAD74-E7AC-4C51-8349-913B69B48E4E}"/>
              </a:ext>
            </a:extLst>
          </p:cNvPr>
          <p:cNvSpPr txBox="1"/>
          <p:nvPr/>
        </p:nvSpPr>
        <p:spPr>
          <a:xfrm>
            <a:off x="1939016" y="188157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988BCB1A-997E-4959-962D-5F3CF819712F}"/>
              </a:ext>
            </a:extLst>
          </p:cNvPr>
          <p:cNvSpPr/>
          <p:nvPr/>
        </p:nvSpPr>
        <p:spPr>
          <a:xfrm>
            <a:off x="5271167" y="19212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7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412098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879" y="407169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41236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79671"/>
              </p:ext>
            </p:extLst>
          </p:nvPr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1F240970-5E69-4512-880A-812368ACFCB6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AE7156B-D55E-464E-B7DC-012F9A3368E3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849C437B-1BB2-4901-A4EC-ECD9373CA0A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7F1B4F8-9DFD-40BD-A2B7-4C3C2BDD2587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8CDC7A56-093F-4E72-9A55-A5152AB4BCC0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8" name="표 77">
            <a:extLst>
              <a:ext uri="{FF2B5EF4-FFF2-40B4-BE49-F238E27FC236}">
                <a16:creationId xmlns:a16="http://schemas.microsoft.com/office/drawing/2014/main" id="{889B8CDD-7780-49EA-B7DA-43C8B810EC4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3" name="타원 82">
            <a:extLst>
              <a:ext uri="{FF2B5EF4-FFF2-40B4-BE49-F238E27FC236}">
                <a16:creationId xmlns:a16="http://schemas.microsoft.com/office/drawing/2014/main" id="{195ED3D6-3495-4FEF-808B-3DE74B71C2AB}"/>
              </a:ext>
            </a:extLst>
          </p:cNvPr>
          <p:cNvSpPr/>
          <p:nvPr/>
        </p:nvSpPr>
        <p:spPr>
          <a:xfrm>
            <a:off x="6679198" y="63698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4" name="L 도형 83">
            <a:extLst>
              <a:ext uri="{FF2B5EF4-FFF2-40B4-BE49-F238E27FC236}">
                <a16:creationId xmlns:a16="http://schemas.microsoft.com/office/drawing/2014/main" id="{5B018C63-EA3C-4FE3-B853-5DA4A7C27A4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9093BDD6-1BF5-49E4-889E-7E052F02C1B8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C989484-1E2B-4931-A328-CC447F7A909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368739A-DF9F-4B7C-929F-98CBCD004A2A}"/>
              </a:ext>
            </a:extLst>
          </p:cNvPr>
          <p:cNvSpPr txBox="1"/>
          <p:nvPr/>
        </p:nvSpPr>
        <p:spPr>
          <a:xfrm>
            <a:off x="2012865" y="1639938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40481580-FB12-4030-B96F-25F06A3E0FAC}"/>
              </a:ext>
            </a:extLst>
          </p:cNvPr>
          <p:cNvSpPr/>
          <p:nvPr/>
        </p:nvSpPr>
        <p:spPr>
          <a:xfrm>
            <a:off x="5345016" y="1679612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6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85804"/>
              </p:ext>
            </p:extLst>
          </p:nvPr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5310CAEA-88DA-4386-9BB7-45551B6062E8}"/>
              </a:ext>
            </a:extLst>
          </p:cNvPr>
          <p:cNvSpPr/>
          <p:nvPr/>
        </p:nvSpPr>
        <p:spPr>
          <a:xfrm>
            <a:off x="2010411" y="409011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D50F666C-35A8-4E54-A882-EF0F2B19055A}"/>
              </a:ext>
            </a:extLst>
          </p:cNvPr>
          <p:cNvSpPr/>
          <p:nvPr/>
        </p:nvSpPr>
        <p:spPr>
          <a:xfrm>
            <a:off x="3133657" y="408967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1E9FD62C-FFA2-4D80-A4E9-DAF54E454C09}"/>
              </a:ext>
            </a:extLst>
          </p:cNvPr>
          <p:cNvSpPr/>
          <p:nvPr/>
        </p:nvSpPr>
        <p:spPr>
          <a:xfrm>
            <a:off x="4247964" y="4084971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3" name="Rectangle 124">
            <a:extLst>
              <a:ext uri="{FF2B5EF4-FFF2-40B4-BE49-F238E27FC236}">
                <a16:creationId xmlns:a16="http://schemas.microsoft.com/office/drawing/2014/main" id="{08E6B847-033B-4639-A265-CD190E13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090" y="40531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4" name="Rectangle 124">
            <a:extLst>
              <a:ext uri="{FF2B5EF4-FFF2-40B4-BE49-F238E27FC236}">
                <a16:creationId xmlns:a16="http://schemas.microsoft.com/office/drawing/2014/main" id="{D92F97EF-AA68-4C13-B0FF-370E8D1ED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867" y="405643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2838F847-1615-4698-B364-BA134E84C745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16D570E7-6215-4BD9-BD9D-989F11E8EB49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0AC60664-A9EF-42C0-9791-A991F1A1CA2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2F011C55-6F70-442B-9C34-A961159CD2B9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0BC65B22-70E4-4406-9387-7B1F46200DE8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66A9B59A-A8F0-45A1-A65A-C14374D1E09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 err="1"/>
                        <a:t>개인사엄자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2" name="타원 131">
            <a:extLst>
              <a:ext uri="{FF2B5EF4-FFF2-40B4-BE49-F238E27FC236}">
                <a16:creationId xmlns:a16="http://schemas.microsoft.com/office/drawing/2014/main" id="{79283ADF-5D10-45A4-A54E-16494552C81D}"/>
              </a:ext>
            </a:extLst>
          </p:cNvPr>
          <p:cNvSpPr/>
          <p:nvPr/>
        </p:nvSpPr>
        <p:spPr>
          <a:xfrm>
            <a:off x="6679198" y="63864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3" name="L 도형 132">
            <a:extLst>
              <a:ext uri="{FF2B5EF4-FFF2-40B4-BE49-F238E27FC236}">
                <a16:creationId xmlns:a16="http://schemas.microsoft.com/office/drawing/2014/main" id="{04FC3E8E-9054-4382-8967-4BD99B3E71EC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C236F12-04F5-4D33-9300-1E9D86A00860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53B43D-8FC1-4AD2-965A-94E1E96D065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04BCCE8-FC63-47AF-B427-ED5DB9F5AECC}"/>
              </a:ext>
            </a:extLst>
          </p:cNvPr>
          <p:cNvSpPr txBox="1"/>
          <p:nvPr/>
        </p:nvSpPr>
        <p:spPr>
          <a:xfrm>
            <a:off x="1929356" y="1613875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83CA4C7D-F428-4CA6-8993-EE1949DB3180}"/>
              </a:ext>
            </a:extLst>
          </p:cNvPr>
          <p:cNvSpPr/>
          <p:nvPr/>
        </p:nvSpPr>
        <p:spPr>
          <a:xfrm>
            <a:off x="5261507" y="1653549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9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785739"/>
              </p:ext>
            </p:extLst>
          </p:nvPr>
        </p:nvGraphicFramePr>
        <p:xfrm>
          <a:off x="7653300" y="3961645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하단에 피신청인 등록 창이 추가 됨</a:t>
                      </a:r>
                      <a:r>
                        <a:rPr lang="en-US" altLang="ko-KR" sz="800" dirty="0"/>
                        <a:t>( </a:t>
                      </a:r>
                      <a:r>
                        <a:rPr lang="ko-KR" altLang="en-US" sz="800" dirty="0"/>
                        <a:t>최대 </a:t>
                      </a:r>
                      <a:r>
                        <a:rPr lang="en-US" altLang="ko-KR" sz="800" dirty="0"/>
                        <a:t>5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피 신청인 등록 페이지</a:t>
            </a:r>
            <a:endParaRPr lang="en-US" altLang="ko-KR" sz="900" dirty="0"/>
          </a:p>
          <a:p>
            <a:r>
              <a:rPr lang="ko-KR" altLang="en-US" sz="900" dirty="0"/>
              <a:t>피신청인 분류별로 각각의 입력박스</a:t>
            </a:r>
            <a:endParaRPr lang="en-US" altLang="ko-KR" sz="900" dirty="0"/>
          </a:p>
          <a:p>
            <a:r>
              <a:rPr lang="ko-KR" altLang="en-US" sz="900" dirty="0"/>
              <a:t>생성 필요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피신청인 </a:t>
            </a:r>
            <a:r>
              <a:rPr lang="ko-KR" altLang="en-US" sz="900" dirty="0" err="1"/>
              <a:t>분류별</a:t>
            </a:r>
            <a:r>
              <a:rPr lang="ko-KR" altLang="en-US" sz="900" dirty="0"/>
              <a:t> 입력항목은</a:t>
            </a:r>
            <a:endParaRPr lang="en-US" altLang="ko-KR" sz="900" dirty="0"/>
          </a:p>
          <a:p>
            <a:r>
              <a:rPr lang="ko-KR" altLang="en-US" sz="900" dirty="0"/>
              <a:t>신청인 페이지와 동일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64397"/>
              </p:ext>
            </p:extLst>
          </p:nvPr>
        </p:nvGraphicFramePr>
        <p:xfrm>
          <a:off x="837573" y="2322088"/>
          <a:ext cx="5926598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7573" y="166249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63191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8741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8741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0921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73567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73813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74059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78381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51292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48069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50453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45730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51292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85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Step2 </a:t>
            </a:r>
            <a:r>
              <a:rPr lang="ko-KR" altLang="en-US" dirty="0"/>
              <a:t>피신청인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10170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29065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6090914" y="560434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983835" y="56893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1B18637B-7E74-4DF1-B1BD-B5986A6265CC}"/>
              </a:ext>
            </a:extLst>
          </p:cNvPr>
          <p:cNvSpPr/>
          <p:nvPr/>
        </p:nvSpPr>
        <p:spPr>
          <a:xfrm>
            <a:off x="4972715" y="5586456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0ABF1AC-9BD2-4C10-86F6-E31CC7DFCC1F}"/>
              </a:ext>
            </a:extLst>
          </p:cNvPr>
          <p:cNvSpPr/>
          <p:nvPr/>
        </p:nvSpPr>
        <p:spPr>
          <a:xfrm>
            <a:off x="5865636" y="56714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3" name="L 도형 52">
            <a:extLst>
              <a:ext uri="{FF2B5EF4-FFF2-40B4-BE49-F238E27FC236}">
                <a16:creationId xmlns:a16="http://schemas.microsoft.com/office/drawing/2014/main" id="{A3B858C7-C97E-4217-B519-5901A783AD9A}"/>
              </a:ext>
            </a:extLst>
          </p:cNvPr>
          <p:cNvSpPr/>
          <p:nvPr/>
        </p:nvSpPr>
        <p:spPr>
          <a:xfrm rot="2700000">
            <a:off x="342374" y="3626278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L 도형 54">
            <a:extLst>
              <a:ext uri="{FF2B5EF4-FFF2-40B4-BE49-F238E27FC236}">
                <a16:creationId xmlns:a16="http://schemas.microsoft.com/office/drawing/2014/main" id="{86BEBA7B-81A9-4777-B207-4E9B77F3CC68}"/>
              </a:ext>
            </a:extLst>
          </p:cNvPr>
          <p:cNvSpPr/>
          <p:nvPr/>
        </p:nvSpPr>
        <p:spPr>
          <a:xfrm rot="13500000">
            <a:off x="6854002" y="3559341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7267624" y="40864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4F4280AB-933D-4CCE-839A-2153A12E94B7}"/>
              </a:ext>
            </a:extLst>
          </p:cNvPr>
          <p:cNvSpPr/>
          <p:nvPr/>
        </p:nvSpPr>
        <p:spPr>
          <a:xfrm>
            <a:off x="363851" y="40255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27501D-5769-4830-9DAD-3B632104114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5C955D6-B23C-4507-A4A6-A2BEA3058FDC}"/>
              </a:ext>
            </a:extLst>
          </p:cNvPr>
          <p:cNvSpPr/>
          <p:nvPr/>
        </p:nvSpPr>
        <p:spPr>
          <a:xfrm>
            <a:off x="771015" y="4539710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14F2055-BBEA-4BAE-887D-4433EC270F07}"/>
              </a:ext>
            </a:extLst>
          </p:cNvPr>
          <p:cNvSpPr/>
          <p:nvPr/>
        </p:nvSpPr>
        <p:spPr>
          <a:xfrm>
            <a:off x="5085354" y="2031538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CD6EEC1-3B16-4151-95B1-AC61990F18AB}"/>
              </a:ext>
            </a:extLst>
          </p:cNvPr>
          <p:cNvSpPr/>
          <p:nvPr/>
        </p:nvSpPr>
        <p:spPr>
          <a:xfrm>
            <a:off x="6068816" y="2033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544AA138-A2E4-4E5C-AB83-87FFD9047A34}"/>
              </a:ext>
            </a:extLst>
          </p:cNvPr>
          <p:cNvSpPr/>
          <p:nvPr/>
        </p:nvSpPr>
        <p:spPr>
          <a:xfrm>
            <a:off x="6311695" y="206795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036F60E-5B32-4929-A417-49161F920403}"/>
              </a:ext>
            </a:extLst>
          </p:cNvPr>
          <p:cNvSpPr/>
          <p:nvPr/>
        </p:nvSpPr>
        <p:spPr>
          <a:xfrm>
            <a:off x="6719851" y="20507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233251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816157" y="23679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FB9F2447-B656-454A-B5DB-025A5862C72D}"/>
              </a:ext>
            </a:extLst>
          </p:cNvPr>
          <p:cNvSpPr/>
          <p:nvPr/>
        </p:nvSpPr>
        <p:spPr>
          <a:xfrm>
            <a:off x="5865636" y="4733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00551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842507"/>
              </p:ext>
            </p:extLst>
          </p:nvPr>
        </p:nvGraphicFramePr>
        <p:xfrm>
          <a:off x="7653300" y="414908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저작물 종류 선택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 시스템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미리보기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제출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가나다순 </a:t>
                      </a:r>
                      <a:r>
                        <a:rPr lang="en-US" altLang="ko-KR" sz="800" dirty="0"/>
                        <a:t>Sorting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40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 취지 및 원인에 대한 내용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388619"/>
              </p:ext>
            </p:extLst>
          </p:nvPr>
        </p:nvGraphicFramePr>
        <p:xfrm>
          <a:off x="837573" y="1763815"/>
          <a:ext cx="6218814" cy="391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29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3526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5306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407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Step3 </a:t>
            </a:r>
            <a:r>
              <a:rPr lang="ko-KR" altLang="en-US" dirty="0"/>
              <a:t>신청 취지</a:t>
            </a:r>
            <a:r>
              <a:rPr lang="en-US" altLang="ko-KR" dirty="0"/>
              <a:t>/</a:t>
            </a:r>
            <a:r>
              <a:rPr lang="ko-KR" altLang="en-US" dirty="0"/>
              <a:t>원인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2005551" y="2419627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02DA5CB-0996-4EE9-B010-1121AEFBE337}"/>
              </a:ext>
            </a:extLst>
          </p:cNvPr>
          <p:cNvSpPr txBox="1"/>
          <p:nvPr/>
        </p:nvSpPr>
        <p:spPr>
          <a:xfrm>
            <a:off x="2027675" y="1791010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9D31E-F750-4E1B-A141-74BDCECD4E62}"/>
              </a:ext>
            </a:extLst>
          </p:cNvPr>
          <p:cNvSpPr txBox="1"/>
          <p:nvPr/>
        </p:nvSpPr>
        <p:spPr>
          <a:xfrm>
            <a:off x="2002315" y="3738742"/>
            <a:ext cx="4984299" cy="1168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C9C287-23D7-4D58-8517-C93FF9FD6AB7}"/>
              </a:ext>
            </a:extLst>
          </p:cNvPr>
          <p:cNvSpPr txBox="1"/>
          <p:nvPr/>
        </p:nvSpPr>
        <p:spPr>
          <a:xfrm>
            <a:off x="5756315" y="179531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2</a:t>
            </a:r>
            <a:r>
              <a:rPr lang="ko-KR" altLang="en-US" sz="900" dirty="0"/>
              <a:t>차적저작물  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</a:p>
          <a:p>
            <a:r>
              <a:rPr lang="ko-KR" altLang="en-US" sz="900" dirty="0"/>
              <a:t>기타</a:t>
            </a:r>
          </a:p>
          <a:p>
            <a:r>
              <a:rPr lang="ko-KR" altLang="en-US" sz="900" dirty="0"/>
              <a:t>데이터베이스</a:t>
            </a:r>
          </a:p>
          <a:p>
            <a:r>
              <a:rPr lang="ko-KR" altLang="en-US" sz="900" dirty="0"/>
              <a:t>도형저작물</a:t>
            </a:r>
          </a:p>
          <a:p>
            <a:r>
              <a:rPr lang="ko-KR" altLang="en-US" sz="900" dirty="0"/>
              <a:t>미술저작물</a:t>
            </a:r>
          </a:p>
          <a:p>
            <a:r>
              <a:rPr lang="ko-KR" altLang="en-US" sz="900" dirty="0"/>
              <a:t>사진저작물</a:t>
            </a:r>
          </a:p>
          <a:p>
            <a:r>
              <a:rPr lang="ko-KR" altLang="en-US" sz="900" dirty="0"/>
              <a:t>어문저작물</a:t>
            </a:r>
          </a:p>
          <a:p>
            <a:r>
              <a:rPr lang="ko-KR" altLang="en-US" sz="900" dirty="0"/>
              <a:t>영상저작물</a:t>
            </a:r>
          </a:p>
          <a:p>
            <a:r>
              <a:rPr lang="ko-KR" altLang="en-US" sz="900" dirty="0"/>
              <a:t>음악저작물</a:t>
            </a:r>
          </a:p>
          <a:p>
            <a:r>
              <a:rPr lang="ko-KR" altLang="en-US" sz="900" dirty="0" err="1"/>
              <a:t>저작인접물</a:t>
            </a:r>
            <a:endParaRPr lang="ko-KR" altLang="en-US" sz="900" dirty="0"/>
          </a:p>
          <a:p>
            <a:r>
              <a:rPr lang="ko-KR" altLang="en-US" sz="900" dirty="0"/>
              <a:t>컴퓨터프로그램</a:t>
            </a:r>
          </a:p>
          <a:p>
            <a:r>
              <a:rPr lang="ko-KR" altLang="en-US" sz="900" dirty="0"/>
              <a:t>편집저작물</a:t>
            </a:r>
          </a:p>
        </p:txBody>
      </p:sp>
      <p:sp>
        <p:nvSpPr>
          <p:cNvPr id="57" name="L 도형 56">
            <a:extLst>
              <a:ext uri="{FF2B5EF4-FFF2-40B4-BE49-F238E27FC236}">
                <a16:creationId xmlns:a16="http://schemas.microsoft.com/office/drawing/2014/main" id="{220AE4A4-B2C5-459D-B68A-09A75FB00021}"/>
              </a:ext>
            </a:extLst>
          </p:cNvPr>
          <p:cNvSpPr/>
          <p:nvPr/>
        </p:nvSpPr>
        <p:spPr>
          <a:xfrm rot="2700000">
            <a:off x="342374" y="3068007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08BAB2A-1810-42E3-8C27-00B205FCCBCA}"/>
              </a:ext>
            </a:extLst>
          </p:cNvPr>
          <p:cNvSpPr/>
          <p:nvPr/>
        </p:nvSpPr>
        <p:spPr>
          <a:xfrm>
            <a:off x="5060103" y="591265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BDA379D-5F58-4941-A071-017FA061FD94}"/>
              </a:ext>
            </a:extLst>
          </p:cNvPr>
          <p:cNvSpPr/>
          <p:nvPr/>
        </p:nvSpPr>
        <p:spPr>
          <a:xfrm>
            <a:off x="5772418" y="5997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4A144B1-34A0-4BAB-845B-1687725EE6B0}"/>
              </a:ext>
            </a:extLst>
          </p:cNvPr>
          <p:cNvSpPr/>
          <p:nvPr/>
        </p:nvSpPr>
        <p:spPr>
          <a:xfrm>
            <a:off x="4142910" y="591937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2121A1F-22D4-4378-AEE7-0DE64D55F0E5}"/>
              </a:ext>
            </a:extLst>
          </p:cNvPr>
          <p:cNvSpPr/>
          <p:nvPr/>
        </p:nvSpPr>
        <p:spPr>
          <a:xfrm>
            <a:off x="4854810" y="59980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BFC44868-7FBF-4A6A-8C3B-9E6E85EE391B}"/>
              </a:ext>
            </a:extLst>
          </p:cNvPr>
          <p:cNvSpPr/>
          <p:nvPr/>
        </p:nvSpPr>
        <p:spPr>
          <a:xfrm>
            <a:off x="6013030" y="5919377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E3563EF5-9BBB-45DF-9592-D266B341DC5D}"/>
              </a:ext>
            </a:extLst>
          </p:cNvPr>
          <p:cNvSpPr/>
          <p:nvPr/>
        </p:nvSpPr>
        <p:spPr>
          <a:xfrm>
            <a:off x="6970439" y="60043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E21B8463-7390-4751-AA9B-E85CDDF5C2DB}"/>
              </a:ext>
            </a:extLst>
          </p:cNvPr>
          <p:cNvSpPr/>
          <p:nvPr/>
        </p:nvSpPr>
        <p:spPr>
          <a:xfrm>
            <a:off x="2865905" y="18366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0BF821B4-55CF-47D4-950A-09556C2F4E48}"/>
              </a:ext>
            </a:extLst>
          </p:cNvPr>
          <p:cNvSpPr/>
          <p:nvPr/>
        </p:nvSpPr>
        <p:spPr>
          <a:xfrm>
            <a:off x="2027675" y="23827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373705-C32B-4853-9688-E6A5DC57F970}"/>
              </a:ext>
            </a:extLst>
          </p:cNvPr>
          <p:cNvSpPr/>
          <p:nvPr/>
        </p:nvSpPr>
        <p:spPr>
          <a:xfrm>
            <a:off x="1995310" y="504918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67D157E-D3F5-467C-96F5-ED293BEE0F7B}"/>
              </a:ext>
            </a:extLst>
          </p:cNvPr>
          <p:cNvSpPr txBox="1"/>
          <p:nvPr/>
        </p:nvSpPr>
        <p:spPr>
          <a:xfrm>
            <a:off x="2000179" y="5349832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7A50143-5773-4278-B27E-73AEA3548ECC}"/>
              </a:ext>
            </a:extLst>
          </p:cNvPr>
          <p:cNvSpPr/>
          <p:nvPr/>
        </p:nvSpPr>
        <p:spPr>
          <a:xfrm>
            <a:off x="2918864" y="50795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B53AC1A4-8A63-4691-B36E-087987D577BE}"/>
              </a:ext>
            </a:extLst>
          </p:cNvPr>
          <p:cNvSpPr/>
          <p:nvPr/>
        </p:nvSpPr>
        <p:spPr>
          <a:xfrm>
            <a:off x="3552918" y="54057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3235F894-4621-436D-8483-17169D874881}"/>
              </a:ext>
            </a:extLst>
          </p:cNvPr>
          <p:cNvSpPr/>
          <p:nvPr/>
        </p:nvSpPr>
        <p:spPr>
          <a:xfrm>
            <a:off x="375244" y="34796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0C0F7-3E60-4E2A-B38B-9E233B7EA09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590021-1858-469A-BBE5-BE0B5854770A}"/>
              </a:ext>
            </a:extLst>
          </p:cNvPr>
          <p:cNvSpPr txBox="1"/>
          <p:nvPr/>
        </p:nvSpPr>
        <p:spPr>
          <a:xfrm>
            <a:off x="2027675" y="2130236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83619C-914E-4E8D-BDD6-C075EDBD96C1}"/>
              </a:ext>
            </a:extLst>
          </p:cNvPr>
          <p:cNvSpPr txBox="1"/>
          <p:nvPr/>
        </p:nvSpPr>
        <p:spPr>
          <a:xfrm>
            <a:off x="2027675" y="3476062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7E373F1-B279-4F5B-8299-9B0AC60624B5}"/>
              </a:ext>
            </a:extLst>
          </p:cNvPr>
          <p:cNvSpPr/>
          <p:nvPr/>
        </p:nvSpPr>
        <p:spPr>
          <a:xfrm>
            <a:off x="6763013" y="18573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4196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423095"/>
              </p:ext>
            </p:extLst>
          </p:nvPr>
        </p:nvGraphicFramePr>
        <p:xfrm>
          <a:off x="7653300" y="382091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이전신청 불러오기 버튼을 클릭하면 조정신청 목록조회 팝업이 생성된다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피신청인 정보를 등록하고 조회한다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가장 최근 등록목록이 기본적으로 표시된다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버튼을 클릭하면 이전 조정신청의 내용이 복사되어 항목이 자동으로 채워진다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조회 목록이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이전신청 불러오기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201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등록 </a:t>
            </a:r>
            <a:r>
              <a:rPr lang="en-US" altLang="ko-KR" sz="900" dirty="0"/>
              <a:t>– </a:t>
            </a:r>
            <a:r>
              <a:rPr lang="ko-KR" altLang="en-US" sz="900" dirty="0"/>
              <a:t>이전신청 불러오기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 </a:t>
            </a:r>
            <a:r>
              <a:rPr lang="en-US" altLang="ko-KR" dirty="0"/>
              <a:t>– </a:t>
            </a:r>
            <a:r>
              <a:rPr lang="ko-KR" altLang="en-US" dirty="0"/>
              <a:t>이전신청 불러오기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FD234CBB-ADA4-492E-A7A9-DB7A9C1C2064}"/>
              </a:ext>
            </a:extLst>
          </p:cNvPr>
          <p:cNvSpPr/>
          <p:nvPr/>
        </p:nvSpPr>
        <p:spPr>
          <a:xfrm>
            <a:off x="306287" y="2129194"/>
            <a:ext cx="6959464" cy="400010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C69FE46-E7A0-495B-A1C0-AE3D0AB253D5}"/>
              </a:ext>
            </a:extLst>
          </p:cNvPr>
          <p:cNvSpPr/>
          <p:nvPr/>
        </p:nvSpPr>
        <p:spPr>
          <a:xfrm>
            <a:off x="5637915" y="371443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6D79AD86-10F0-4255-9A2F-6819C0F79A26}"/>
              </a:ext>
            </a:extLst>
          </p:cNvPr>
          <p:cNvSpPr/>
          <p:nvPr/>
        </p:nvSpPr>
        <p:spPr>
          <a:xfrm>
            <a:off x="5638543" y="404393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ACF1D737-8888-4D43-819A-F30FFB0BFDCB}"/>
              </a:ext>
            </a:extLst>
          </p:cNvPr>
          <p:cNvSpPr/>
          <p:nvPr/>
        </p:nvSpPr>
        <p:spPr>
          <a:xfrm>
            <a:off x="4476081" y="2562535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92741C3D-09AB-4FD1-9314-DB2A59830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956775"/>
              </p:ext>
            </p:extLst>
          </p:nvPr>
        </p:nvGraphicFramePr>
        <p:xfrm>
          <a:off x="4608473" y="3237609"/>
          <a:ext cx="2224633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67" name="직사각형 66">
            <a:extLst>
              <a:ext uri="{FF2B5EF4-FFF2-40B4-BE49-F238E27FC236}">
                <a16:creationId xmlns:a16="http://schemas.microsoft.com/office/drawing/2014/main" id="{C23D0359-D5F4-4869-AC81-55F86055D24E}"/>
              </a:ext>
            </a:extLst>
          </p:cNvPr>
          <p:cNvSpPr/>
          <p:nvPr/>
        </p:nvSpPr>
        <p:spPr>
          <a:xfrm>
            <a:off x="5451610" y="4273158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E0C4616-41D7-4169-8E4C-9AD91B3C088D}"/>
              </a:ext>
            </a:extLst>
          </p:cNvPr>
          <p:cNvSpPr txBox="1"/>
          <p:nvPr/>
        </p:nvSpPr>
        <p:spPr>
          <a:xfrm>
            <a:off x="4467110" y="4002694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DC7B76A-4969-4DA7-8F7E-D5DBD97D77DB}"/>
              </a:ext>
            </a:extLst>
          </p:cNvPr>
          <p:cNvSpPr/>
          <p:nvPr/>
        </p:nvSpPr>
        <p:spPr>
          <a:xfrm>
            <a:off x="5082358" y="3014744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6DF220-0F69-4ACA-98DC-2818F8F20FC4}"/>
              </a:ext>
            </a:extLst>
          </p:cNvPr>
          <p:cNvSpPr txBox="1"/>
          <p:nvPr/>
        </p:nvSpPr>
        <p:spPr>
          <a:xfrm>
            <a:off x="4626334" y="2850728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 err="1">
                <a:solidFill>
                  <a:schemeClr val="bg1">
                    <a:lumMod val="65000"/>
                  </a:schemeClr>
                </a:solidFill>
              </a:rPr>
              <a:t>피신청인명을</a:t>
            </a:r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772D61-FC59-4628-AE6B-1D734484FA8B}"/>
              </a:ext>
            </a:extLst>
          </p:cNvPr>
          <p:cNvSpPr txBox="1"/>
          <p:nvPr/>
        </p:nvSpPr>
        <p:spPr>
          <a:xfrm>
            <a:off x="6066494" y="2850728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5E785CB-4969-4531-81A3-99DA10EF560E}"/>
              </a:ext>
            </a:extLst>
          </p:cNvPr>
          <p:cNvSpPr txBox="1"/>
          <p:nvPr/>
        </p:nvSpPr>
        <p:spPr>
          <a:xfrm>
            <a:off x="4602084" y="2609211"/>
            <a:ext cx="1188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이전 조정신청 목록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35B7F0A-2743-4044-9620-9619FE26F91E}"/>
              </a:ext>
            </a:extLst>
          </p:cNvPr>
          <p:cNvSpPr/>
          <p:nvPr/>
        </p:nvSpPr>
        <p:spPr>
          <a:xfrm>
            <a:off x="6246767" y="3503643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AAF4F2-8B90-4BDA-9813-1A00A5D28ED5}"/>
              </a:ext>
            </a:extLst>
          </p:cNvPr>
          <p:cNvSpPr/>
          <p:nvPr/>
        </p:nvSpPr>
        <p:spPr>
          <a:xfrm>
            <a:off x="6242975" y="3742757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F8317B75-89EB-4194-BAA1-AFF222D1A4A3}"/>
              </a:ext>
            </a:extLst>
          </p:cNvPr>
          <p:cNvSpPr/>
          <p:nvPr/>
        </p:nvSpPr>
        <p:spPr>
          <a:xfrm>
            <a:off x="6390347" y="19024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BAA5C916-4510-424D-BFE6-7A2C78246CF2}"/>
              </a:ext>
            </a:extLst>
          </p:cNvPr>
          <p:cNvSpPr/>
          <p:nvPr/>
        </p:nvSpPr>
        <p:spPr>
          <a:xfrm>
            <a:off x="6380906" y="28758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FFE4BE2B-F010-44F2-90DF-E8F75A09D382}"/>
              </a:ext>
            </a:extLst>
          </p:cNvPr>
          <p:cNvSpPr/>
          <p:nvPr/>
        </p:nvSpPr>
        <p:spPr>
          <a:xfrm>
            <a:off x="6667901" y="34830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14F557A-9B9B-4BC2-BF06-5144BA3A8F9B}"/>
              </a:ext>
            </a:extLst>
          </p:cNvPr>
          <p:cNvSpPr/>
          <p:nvPr/>
        </p:nvSpPr>
        <p:spPr>
          <a:xfrm>
            <a:off x="5837489" y="43331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11984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나의 사건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975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500553"/>
              </p:ext>
            </p:extLst>
          </p:nvPr>
        </p:nvGraphicFramePr>
        <p:xfrm>
          <a:off x="7653300" y="391950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전체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신청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수수료 납부요청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진행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종결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최근에 진행된 사건진행 이력 목록</a:t>
                      </a:r>
                      <a:endParaRPr lang="ko-KR" altLang="en-U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나의 사건관리 </a:t>
            </a:r>
            <a:r>
              <a:rPr lang="en-US" altLang="ko-KR" sz="900" dirty="0"/>
              <a:t>- </a:t>
            </a:r>
            <a:r>
              <a:rPr lang="ko-KR" altLang="en-US" sz="900" dirty="0"/>
              <a:t>대시보드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6DFCC3-EECE-445D-8A1C-4D22CAEAEC7A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 </a:t>
            </a:r>
            <a:r>
              <a:rPr lang="en-US" altLang="ko-KR" dirty="0"/>
              <a:t>8</a:t>
            </a:r>
            <a:r>
              <a:rPr lang="ko-KR" altLang="en-US" dirty="0"/>
              <a:t>일 수요일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3DB107D-D9C8-41A6-88D8-1954F3B8A7B3}"/>
              </a:ext>
            </a:extLst>
          </p:cNvPr>
          <p:cNvSpPr/>
          <p:nvPr/>
        </p:nvSpPr>
        <p:spPr>
          <a:xfrm>
            <a:off x="350412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조정신청</a:t>
            </a:r>
            <a:endParaRPr lang="en-US" altLang="ko-KR" dirty="0"/>
          </a:p>
          <a:p>
            <a:pPr algn="ctr"/>
            <a:r>
              <a:rPr lang="en-US" altLang="ko-KR" dirty="0"/>
              <a:t>(10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8A66DBA0-EFC8-49ED-862C-84FA7A012DA6}"/>
              </a:ext>
            </a:extLst>
          </p:cNvPr>
          <p:cNvSpPr/>
          <p:nvPr/>
        </p:nvSpPr>
        <p:spPr>
          <a:xfrm>
            <a:off x="2156181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수수료</a:t>
            </a:r>
            <a:endParaRPr lang="en-US" altLang="ko-KR" dirty="0"/>
          </a:p>
          <a:p>
            <a:pPr algn="ctr"/>
            <a:r>
              <a:rPr lang="ko-KR" altLang="en-US" dirty="0"/>
              <a:t>납부요청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49DE624-3E67-4605-B847-324009F16CC7}"/>
              </a:ext>
            </a:extLst>
          </p:cNvPr>
          <p:cNvSpPr/>
          <p:nvPr/>
        </p:nvSpPr>
        <p:spPr>
          <a:xfrm>
            <a:off x="396195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/>
              <a:t>(2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5B2DC97-F754-419E-881A-D0DECD144025}"/>
              </a:ext>
            </a:extLst>
          </p:cNvPr>
          <p:cNvSpPr/>
          <p:nvPr/>
        </p:nvSpPr>
        <p:spPr>
          <a:xfrm>
            <a:off x="576772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조정종결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CD26C772-E14D-4BF8-9F68-19FE2FAC8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84102"/>
              </p:ext>
            </p:extLst>
          </p:nvPr>
        </p:nvGraphicFramePr>
        <p:xfrm>
          <a:off x="344487" y="3876381"/>
          <a:ext cx="6912769" cy="2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조정대리신청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2021-07-28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3447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b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2021-07-06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957915E0-ACB2-4402-84B7-966B4198B62C}"/>
              </a:ext>
            </a:extLst>
          </p:cNvPr>
          <p:cNvSpPr txBox="1"/>
          <p:nvPr/>
        </p:nvSpPr>
        <p:spPr>
          <a:xfrm>
            <a:off x="310871" y="354378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097C3084-D162-4D01-A45B-3D95DA21DA2A}"/>
              </a:ext>
            </a:extLst>
          </p:cNvPr>
          <p:cNvSpPr/>
          <p:nvPr/>
        </p:nvSpPr>
        <p:spPr>
          <a:xfrm>
            <a:off x="2826307" y="1227282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 목록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977FCE1B-5B17-4BDA-9D48-EE88950A80EA}"/>
              </a:ext>
            </a:extLst>
          </p:cNvPr>
          <p:cNvCxnSpPr>
            <a:cxnSpLocks/>
          </p:cNvCxnSpPr>
          <p:nvPr/>
        </p:nvCxnSpPr>
        <p:spPr>
          <a:xfrm>
            <a:off x="5087822" y="4185535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4E28DAB-E364-4B58-8FA8-E7107D6DBAFC}"/>
              </a:ext>
            </a:extLst>
          </p:cNvPr>
          <p:cNvSpPr txBox="1"/>
          <p:nvPr/>
        </p:nvSpPr>
        <p:spPr>
          <a:xfrm>
            <a:off x="4347018" y="5003461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CE03360F-B98E-4F7A-92E4-FBC7BB250EDB}"/>
              </a:ext>
            </a:extLst>
          </p:cNvPr>
          <p:cNvSpPr/>
          <p:nvPr/>
        </p:nvSpPr>
        <p:spPr>
          <a:xfrm>
            <a:off x="1852201" y="29950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69105E19-2E49-4A98-90DC-9BAA9B6AF54F}"/>
              </a:ext>
            </a:extLst>
          </p:cNvPr>
          <p:cNvSpPr/>
          <p:nvPr/>
        </p:nvSpPr>
        <p:spPr>
          <a:xfrm>
            <a:off x="3682501" y="30317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6482CC67-9921-42A3-B722-3013DB395AAC}"/>
              </a:ext>
            </a:extLst>
          </p:cNvPr>
          <p:cNvSpPr/>
          <p:nvPr/>
        </p:nvSpPr>
        <p:spPr>
          <a:xfrm>
            <a:off x="5419996" y="30384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D7A3843C-254A-4660-B5AE-52CE33B23235}"/>
              </a:ext>
            </a:extLst>
          </p:cNvPr>
          <p:cNvSpPr/>
          <p:nvPr/>
        </p:nvSpPr>
        <p:spPr>
          <a:xfrm>
            <a:off x="7250296" y="30750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53C16EE8-F548-4C71-A04D-80E77F0CD594}"/>
              </a:ext>
            </a:extLst>
          </p:cNvPr>
          <p:cNvSpPr/>
          <p:nvPr/>
        </p:nvSpPr>
        <p:spPr>
          <a:xfrm>
            <a:off x="3999668" y="1261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94C3430-D20D-45CF-9C14-1A8708765454}"/>
              </a:ext>
            </a:extLst>
          </p:cNvPr>
          <p:cNvSpPr/>
          <p:nvPr/>
        </p:nvSpPr>
        <p:spPr>
          <a:xfrm>
            <a:off x="1479767" y="35669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76203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959553" y="1532888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57666"/>
              </p:ext>
            </p:extLst>
          </p:nvPr>
        </p:nvGraphicFramePr>
        <p:xfrm>
          <a:off x="7653300" y="3764240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제출완료 </a:t>
                      </a:r>
                      <a:r>
                        <a:rPr lang="en-US" altLang="ko-KR" sz="800" b="0" dirty="0"/>
                        <a:t>– 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 전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단계로 이동해서 내용 수정이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등록페이지로 이동</a:t>
                      </a:r>
                      <a:endParaRPr lang="ko-KR" altLang="en-US" sz="800" b="0" strike="sngStrike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보완요청 정보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각 상태에 따른 목록을 표시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전체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신청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진행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완료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94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전체목록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</a:t>
            </a:r>
            <a:endParaRPr lang="en-US" altLang="ko-KR" sz="900" dirty="0"/>
          </a:p>
          <a:p>
            <a:r>
              <a:rPr lang="ko-KR" altLang="en-US" sz="900" dirty="0"/>
              <a:t>진행 상태로 변경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사건이 종결되면 진행에서 </a:t>
            </a:r>
            <a:endParaRPr lang="en-US" altLang="ko-KR" sz="900" dirty="0"/>
          </a:p>
          <a:p>
            <a:r>
              <a:rPr lang="ko-KR" altLang="en-US" sz="900" dirty="0"/>
              <a:t>완료상태로 변경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890392"/>
              </p:ext>
            </p:extLst>
          </p:nvPr>
        </p:nvGraphicFramePr>
        <p:xfrm>
          <a:off x="182467" y="2026412"/>
          <a:ext cx="7290801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737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890406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85065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77948111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00820363"/>
                    </a:ext>
                  </a:extLst>
                </a:gridCol>
                <a:gridCol w="72006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43951" y="54945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555875" y="25287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6083935" y="2407261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6082024" y="485955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D17A8CB-6142-4994-92F6-6C4469111E3F}"/>
              </a:ext>
            </a:extLst>
          </p:cNvPr>
          <p:cNvSpPr/>
          <p:nvPr/>
        </p:nvSpPr>
        <p:spPr>
          <a:xfrm>
            <a:off x="6847634" y="3216095"/>
            <a:ext cx="555329" cy="21290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보완요청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7303334" y="32375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/>
          <p:cNvSpPr/>
          <p:nvPr/>
        </p:nvSpPr>
        <p:spPr>
          <a:xfrm>
            <a:off x="217575" y="1532888"/>
            <a:ext cx="742312" cy="261610"/>
          </a:xfrm>
          <a:prstGeom prst="rect">
            <a:avLst/>
          </a:prstGeom>
          <a:solidFill>
            <a:srgbClr val="92D050"/>
          </a:solidFill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전체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686365" y="1535170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진행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5D0B53-81D9-4248-8491-7BC7AA33A801}"/>
              </a:ext>
            </a:extLst>
          </p:cNvPr>
          <p:cNvSpPr/>
          <p:nvPr/>
        </p:nvSpPr>
        <p:spPr>
          <a:xfrm>
            <a:off x="182467" y="5163750"/>
            <a:ext cx="2175886" cy="1001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임시저장은</a:t>
            </a:r>
            <a:endParaRPr lang="en-US" altLang="ko-KR" sz="1200" dirty="0"/>
          </a:p>
          <a:p>
            <a:pPr algn="ctr"/>
            <a:r>
              <a:rPr lang="en-US" altLang="ko-KR" sz="1200" dirty="0"/>
              <a:t>1</a:t>
            </a:r>
            <a:r>
              <a:rPr lang="ko-KR" altLang="en-US" sz="1200" dirty="0"/>
              <a:t>단계 등록이후 모두 적용</a:t>
            </a:r>
            <a:endParaRPr lang="en-US" altLang="ko-KR" sz="1200" dirty="0"/>
          </a:p>
          <a:p>
            <a:pPr algn="ctr"/>
            <a:r>
              <a:rPr lang="ko-KR" altLang="en-US" sz="1200" dirty="0"/>
              <a:t>기존 신규등록 시 임시저장 삭제기능 제외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1CFDC802-BA27-41C9-8164-40CCB5A456AA}"/>
              </a:ext>
            </a:extLst>
          </p:cNvPr>
          <p:cNvSpPr/>
          <p:nvPr/>
        </p:nvSpPr>
        <p:spPr>
          <a:xfrm>
            <a:off x="2426037" y="1537988"/>
            <a:ext cx="739923" cy="2565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종결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3074978" y="1598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1340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8809"/>
              </p:ext>
            </p:extLst>
          </p:nvPr>
        </p:nvGraphicFramePr>
        <p:xfrm>
          <a:off x="7653300" y="4014065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61CDE040-E956-4C34-99D6-8CFF34CC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76410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75DDDE6-1F7B-4F2C-8564-230343FBF5EA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5ED095F-A916-42AE-B511-0CC458D05A9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40891D0-AFC7-4EB1-8FF4-1EE8449C7139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26CDBCC-E79E-4779-B53E-BB295F07494E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01BA9D4C-B8E1-4232-8D39-85E36FE04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00693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114" name="표 113">
            <a:extLst>
              <a:ext uri="{FF2B5EF4-FFF2-40B4-BE49-F238E27FC236}">
                <a16:creationId xmlns:a16="http://schemas.microsoft.com/office/drawing/2014/main" id="{32B9D8F5-196F-4D24-A4AA-74B5AD1CF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940760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44" name="TextBox 143">
            <a:extLst>
              <a:ext uri="{FF2B5EF4-FFF2-40B4-BE49-F238E27FC236}">
                <a16:creationId xmlns:a16="http://schemas.microsoft.com/office/drawing/2014/main" id="{20F459CD-EF6C-498D-AD9C-442740A7FDE0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425C69F8-A03C-4FCB-AF3D-E4680FDE0EF9}"/>
              </a:ext>
            </a:extLst>
          </p:cNvPr>
          <p:cNvSpPr/>
          <p:nvPr/>
        </p:nvSpPr>
        <p:spPr>
          <a:xfrm>
            <a:off x="92460" y="62280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EE9428A-DD23-47E9-9D4F-79FB10F731A9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3C442C36-9484-4993-AA82-BE4D2BA4B298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2792B2E5-ECF8-427D-A7B1-45466A186BE1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50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965532"/>
              </p:ext>
            </p:extLst>
          </p:nvPr>
        </p:nvGraphicFramePr>
        <p:xfrm>
          <a:off x="7653300" y="4014065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수정요청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수정해야할 항목의 정보를 입력하고 담당자에게 승인요청을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승인권한이 부여되었을 때 활성화 되는 버튼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등록된 조정신청의 상세내용을 확인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94761"/>
              </p:ext>
            </p:extLst>
          </p:nvPr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5988933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C120FA97-8E36-4BB0-AD14-83EC7E4E0F53}"/>
              </a:ext>
            </a:extLst>
          </p:cNvPr>
          <p:cNvSpPr/>
          <p:nvPr/>
        </p:nvSpPr>
        <p:spPr>
          <a:xfrm>
            <a:off x="6718686" y="5563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2" y="562224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수정요청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D214040-FF37-469B-BA0B-AF1406183B49}"/>
              </a:ext>
            </a:extLst>
          </p:cNvPr>
          <p:cNvSpPr/>
          <p:nvPr/>
        </p:nvSpPr>
        <p:spPr>
          <a:xfrm>
            <a:off x="5794937" y="55585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3DD78665-EF8D-4564-8B69-5A328DB099BD}"/>
              </a:ext>
            </a:extLst>
          </p:cNvPr>
          <p:cNvSpPr/>
          <p:nvPr/>
        </p:nvSpPr>
        <p:spPr>
          <a:xfrm>
            <a:off x="4394004" y="5633062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C6A2F5E0-B15A-47C2-84EF-76EAA1CFA85E}"/>
              </a:ext>
            </a:extLst>
          </p:cNvPr>
          <p:cNvSpPr/>
          <p:nvPr/>
        </p:nvSpPr>
        <p:spPr>
          <a:xfrm>
            <a:off x="4990969" y="55693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577480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790537"/>
              </p:ext>
            </p:extLst>
          </p:nvPr>
        </p:nvGraphicFramePr>
        <p:xfrm>
          <a:off x="7653300" y="4014065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변경할 항목과 내용을 등록하고 승인요청 버튼을 클릭해서 담당자에게 승인을 요청한다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08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제출한 조정신청의 정보의 변경을</a:t>
            </a:r>
            <a:br>
              <a:rPr lang="en-US" altLang="ko-KR" sz="900" dirty="0"/>
            </a:br>
            <a:r>
              <a:rPr lang="ko-KR" altLang="en-US" sz="900" dirty="0"/>
              <a:t>담당자에게 요청하는 화면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 </a:t>
            </a:r>
            <a:r>
              <a:rPr lang="en-US" altLang="ko-KR" dirty="0"/>
              <a:t>- </a:t>
            </a:r>
            <a:r>
              <a:rPr lang="ko-KR" altLang="en-US" dirty="0"/>
              <a:t>수정요청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6378297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1" y="5622244"/>
            <a:ext cx="1060173" cy="24608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수정승인요청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4639AB4-13C5-4CE5-ACF2-9287E7FD7521}"/>
              </a:ext>
            </a:extLst>
          </p:cNvPr>
          <p:cNvSpPr/>
          <p:nvPr/>
        </p:nvSpPr>
        <p:spPr>
          <a:xfrm>
            <a:off x="296656" y="1151757"/>
            <a:ext cx="7176624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AEA35E7-5204-40DE-8D58-D3334B9FA364}"/>
              </a:ext>
            </a:extLst>
          </p:cNvPr>
          <p:cNvSpPr/>
          <p:nvPr/>
        </p:nvSpPr>
        <p:spPr>
          <a:xfrm>
            <a:off x="1217585" y="162342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270F71-B635-412D-9B3F-2F05F304E5E6}"/>
              </a:ext>
            </a:extLst>
          </p:cNvPr>
          <p:cNvSpPr txBox="1"/>
          <p:nvPr/>
        </p:nvSpPr>
        <p:spPr>
          <a:xfrm>
            <a:off x="3772619" y="162624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C704359-2083-49F3-BA76-D8AEA455A604}"/>
              </a:ext>
            </a:extLst>
          </p:cNvPr>
          <p:cNvSpPr/>
          <p:nvPr/>
        </p:nvSpPr>
        <p:spPr>
          <a:xfrm>
            <a:off x="1851881" y="175065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25FAC4A-FEE7-4C2B-930B-0130D0721462}"/>
              </a:ext>
            </a:extLst>
          </p:cNvPr>
          <p:cNvSpPr/>
          <p:nvPr/>
        </p:nvSpPr>
        <p:spPr>
          <a:xfrm>
            <a:off x="1370065" y="281709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47AA6E1-69F9-4CE9-8F9F-B2C72DF1883E}"/>
              </a:ext>
            </a:extLst>
          </p:cNvPr>
          <p:cNvSpPr/>
          <p:nvPr/>
        </p:nvSpPr>
        <p:spPr>
          <a:xfrm>
            <a:off x="1462908" y="3136468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2031DC0-48B8-46B0-8237-0CCD221D4BD7}"/>
              </a:ext>
            </a:extLst>
          </p:cNvPr>
          <p:cNvSpPr/>
          <p:nvPr/>
        </p:nvSpPr>
        <p:spPr>
          <a:xfrm>
            <a:off x="2380314" y="40558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승인요청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40EA80C-E80B-44FF-B1A8-A0DE6D9ADDC3}"/>
              </a:ext>
            </a:extLst>
          </p:cNvPr>
          <p:cNvSpPr/>
          <p:nvPr/>
        </p:nvSpPr>
        <p:spPr>
          <a:xfrm>
            <a:off x="2283146" y="39709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FA5D459-5804-4AF5-B407-9CA3031DE517}"/>
              </a:ext>
            </a:extLst>
          </p:cNvPr>
          <p:cNvSpPr/>
          <p:nvPr/>
        </p:nvSpPr>
        <p:spPr>
          <a:xfrm>
            <a:off x="1369074" y="207165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5C5818-7D0C-46EF-B1A8-6EE74F3475EF}"/>
              </a:ext>
            </a:extLst>
          </p:cNvPr>
          <p:cNvSpPr txBox="1"/>
          <p:nvPr/>
        </p:nvSpPr>
        <p:spPr>
          <a:xfrm>
            <a:off x="1352782" y="231802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304DA5-68C2-4800-B9A7-CD1C82F16549}"/>
              </a:ext>
            </a:extLst>
          </p:cNvPr>
          <p:cNvSpPr txBox="1"/>
          <p:nvPr/>
        </p:nvSpPr>
        <p:spPr>
          <a:xfrm>
            <a:off x="2164406" y="230669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5CDFF7-BC47-411D-A5CC-E82473757701}"/>
              </a:ext>
            </a:extLst>
          </p:cNvPr>
          <p:cNvSpPr txBox="1"/>
          <p:nvPr/>
        </p:nvSpPr>
        <p:spPr>
          <a:xfrm>
            <a:off x="1350192" y="254740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3D0615-AD09-4CF8-AB66-9B605FD2E78B}"/>
              </a:ext>
            </a:extLst>
          </p:cNvPr>
          <p:cNvSpPr txBox="1"/>
          <p:nvPr/>
        </p:nvSpPr>
        <p:spPr>
          <a:xfrm>
            <a:off x="2161816" y="253608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407793F-A27F-460D-A871-BA89FAC441D4}"/>
              </a:ext>
            </a:extLst>
          </p:cNvPr>
          <p:cNvCxnSpPr>
            <a:cxnSpLocks/>
            <a:stCxn id="33" idx="1"/>
            <a:endCxn id="23" idx="2"/>
          </p:cNvCxnSpPr>
          <p:nvPr/>
        </p:nvCxnSpPr>
        <p:spPr>
          <a:xfrm rot="10800000">
            <a:off x="2659769" y="4394236"/>
            <a:ext cx="2538202" cy="135104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55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8093"/>
              </p:ext>
            </p:extLst>
          </p:nvPr>
        </p:nvGraphicFramePr>
        <p:xfrm>
          <a:off x="7653300" y="3790430"/>
          <a:ext cx="2160240" cy="278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보완요청을 클릭하면 보완해야할 항목의 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수정요청이 승인된 조정신청 건은 등록페이지로 이동해서 내용을 수정할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승인여부를 표시한다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승인이후에 신청서 수정 버튼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상태의 조정신청은 수정이</a:t>
            </a:r>
            <a:endParaRPr lang="en-US" altLang="ko-KR" sz="900" dirty="0"/>
          </a:p>
          <a:p>
            <a:r>
              <a:rPr lang="ko-KR" altLang="en-US" sz="900" dirty="0"/>
              <a:t>가능한 상태로 변경되어서 보완요청</a:t>
            </a:r>
            <a:endParaRPr lang="en-US" altLang="ko-KR" sz="900" dirty="0"/>
          </a:p>
          <a:p>
            <a:r>
              <a:rPr lang="ko-KR" altLang="en-US" sz="900" dirty="0"/>
              <a:t>항목에 따라 신청 내용을 수정한다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  </a:t>
            </a:r>
            <a:r>
              <a:rPr lang="en-US" altLang="ko-KR" dirty="0"/>
              <a:t>- </a:t>
            </a:r>
            <a:r>
              <a:rPr lang="ko-KR" altLang="en-US" dirty="0"/>
              <a:t>보완요청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10031"/>
              </p:ext>
            </p:extLst>
          </p:nvPr>
        </p:nvGraphicFramePr>
        <p:xfrm>
          <a:off x="182468" y="2026412"/>
          <a:ext cx="7034223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405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17587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5462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수정요청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  <a:endParaRPr lang="en-US" altLang="ko-KR" sz="900" b="0" u="sng" kern="1200" noProof="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승인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223149" y="525011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4CD3DC14-697B-4944-9710-4FB4B20F54D9}"/>
              </a:ext>
            </a:extLst>
          </p:cNvPr>
          <p:cNvSpPr/>
          <p:nvPr/>
        </p:nvSpPr>
        <p:spPr>
          <a:xfrm>
            <a:off x="6975144" y="32582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0BA507FE-57D8-4766-B187-750391607511}"/>
              </a:ext>
            </a:extLst>
          </p:cNvPr>
          <p:cNvSpPr/>
          <p:nvPr/>
        </p:nvSpPr>
        <p:spPr>
          <a:xfrm>
            <a:off x="6915462" y="41308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4123D01-207C-460F-A980-4DF9A0D944C4}"/>
              </a:ext>
            </a:extLst>
          </p:cNvPr>
          <p:cNvSpPr/>
          <p:nvPr/>
        </p:nvSpPr>
        <p:spPr>
          <a:xfrm>
            <a:off x="247353" y="1021411"/>
            <a:ext cx="6211068" cy="515289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489976" y="1159683"/>
            <a:ext cx="3246515" cy="23365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3407158" y="116249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1122410" y="123605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807982" y="2293265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878737" y="2577252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1619606" y="316319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1522438" y="31788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1636D0DF-D9BC-48C7-B070-01AB9DE4F270}"/>
              </a:ext>
            </a:extLst>
          </p:cNvPr>
          <p:cNvSpPr/>
          <p:nvPr/>
        </p:nvSpPr>
        <p:spPr>
          <a:xfrm>
            <a:off x="826864" y="157104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DA505BF-7C12-466D-86E1-7917FF7B7FBD}"/>
              </a:ext>
            </a:extLst>
          </p:cNvPr>
          <p:cNvSpPr txBox="1"/>
          <p:nvPr/>
        </p:nvSpPr>
        <p:spPr>
          <a:xfrm>
            <a:off x="810572" y="1817409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A3C3246-4703-4B28-BE97-F280BDBE8146}"/>
              </a:ext>
            </a:extLst>
          </p:cNvPr>
          <p:cNvSpPr txBox="1"/>
          <p:nvPr/>
        </p:nvSpPr>
        <p:spPr>
          <a:xfrm>
            <a:off x="1622196" y="1806088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BC9715-A9F3-46F0-8254-32D975D02A60}"/>
              </a:ext>
            </a:extLst>
          </p:cNvPr>
          <p:cNvSpPr txBox="1"/>
          <p:nvPr/>
        </p:nvSpPr>
        <p:spPr>
          <a:xfrm>
            <a:off x="807982" y="2046791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290BF3-F097-402B-A90B-3E386BE7B12D}"/>
              </a:ext>
            </a:extLst>
          </p:cNvPr>
          <p:cNvSpPr txBox="1"/>
          <p:nvPr/>
        </p:nvSpPr>
        <p:spPr>
          <a:xfrm>
            <a:off x="1619606" y="2035470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E918978F-1D68-4EB9-A97C-30BB40FF65D5}"/>
              </a:ext>
            </a:extLst>
          </p:cNvPr>
          <p:cNvCxnSpPr>
            <a:cxnSpLocks/>
            <a:endCxn id="75" idx="3"/>
          </p:cNvCxnSpPr>
          <p:nvPr/>
        </p:nvCxnSpPr>
        <p:spPr>
          <a:xfrm rot="10800000">
            <a:off x="3736491" y="2327965"/>
            <a:ext cx="2721930" cy="99969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F2296625-43B2-4DD2-B64C-36BA3BAA5A4A}"/>
              </a:ext>
            </a:extLst>
          </p:cNvPr>
          <p:cNvSpPr/>
          <p:nvPr/>
        </p:nvSpPr>
        <p:spPr>
          <a:xfrm>
            <a:off x="826864" y="3714449"/>
            <a:ext cx="2884367" cy="260585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DBE1AE-689B-4110-B2AB-F0E5279E6C92}"/>
              </a:ext>
            </a:extLst>
          </p:cNvPr>
          <p:cNvSpPr txBox="1"/>
          <p:nvPr/>
        </p:nvSpPr>
        <p:spPr>
          <a:xfrm>
            <a:off x="3381898" y="371726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281A076B-5C63-4FB3-AB13-FE5638254C6A}"/>
              </a:ext>
            </a:extLst>
          </p:cNvPr>
          <p:cNvSpPr/>
          <p:nvPr/>
        </p:nvSpPr>
        <p:spPr>
          <a:xfrm>
            <a:off x="1461160" y="3841674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en-US" altLang="ko-KR" sz="1000" dirty="0">
              <a:ln>
                <a:solidFill>
                  <a:srgbClr val="1C2A3E">
                    <a:alpha val="16000"/>
                  </a:srgbClr>
                </a:solidFill>
              </a:ln>
              <a:latin typeface="+mn-ea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479882A-87A6-4D88-9435-E5E4F0F9C033}"/>
              </a:ext>
            </a:extLst>
          </p:cNvPr>
          <p:cNvSpPr/>
          <p:nvPr/>
        </p:nvSpPr>
        <p:spPr>
          <a:xfrm>
            <a:off x="979344" y="480451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0B3FA3AA-93B2-4973-AC23-E71AA4CDDA8A}"/>
              </a:ext>
            </a:extLst>
          </p:cNvPr>
          <p:cNvSpPr/>
          <p:nvPr/>
        </p:nvSpPr>
        <p:spPr>
          <a:xfrm>
            <a:off x="1053968" y="5038934"/>
            <a:ext cx="2491560" cy="5810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AEF57D0-6558-495F-9A98-9D7B6D007731}"/>
              </a:ext>
            </a:extLst>
          </p:cNvPr>
          <p:cNvSpPr/>
          <p:nvPr/>
        </p:nvSpPr>
        <p:spPr>
          <a:xfrm>
            <a:off x="1967599" y="5937226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DA0CAAA3-2E44-4A39-AE30-C08E5159E904}"/>
              </a:ext>
            </a:extLst>
          </p:cNvPr>
          <p:cNvSpPr/>
          <p:nvPr/>
        </p:nvSpPr>
        <p:spPr>
          <a:xfrm>
            <a:off x="1850184" y="59560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36453DC3-BC70-43E1-8A88-C8095884D6A6}"/>
              </a:ext>
            </a:extLst>
          </p:cNvPr>
          <p:cNvSpPr/>
          <p:nvPr/>
        </p:nvSpPr>
        <p:spPr>
          <a:xfrm>
            <a:off x="978353" y="405907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C327FC6-74BE-442E-A7AE-90C40BABE6A7}"/>
              </a:ext>
            </a:extLst>
          </p:cNvPr>
          <p:cNvSpPr txBox="1"/>
          <p:nvPr/>
        </p:nvSpPr>
        <p:spPr>
          <a:xfrm>
            <a:off x="962061" y="430543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신청인정보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F068B3E-CF3E-4A4E-BE64-49C26C7CC057}"/>
              </a:ext>
            </a:extLst>
          </p:cNvPr>
          <p:cNvSpPr txBox="1"/>
          <p:nvPr/>
        </p:nvSpPr>
        <p:spPr>
          <a:xfrm>
            <a:off x="1773685" y="429411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C7DDCFF-DD44-4EDC-AFEA-D6A1D4F84A15}"/>
              </a:ext>
            </a:extLst>
          </p:cNvPr>
          <p:cNvSpPr txBox="1"/>
          <p:nvPr/>
        </p:nvSpPr>
        <p:spPr>
          <a:xfrm>
            <a:off x="959471" y="453481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D4E8F49-1342-4D5B-9DB6-17B86F3CC004}"/>
              </a:ext>
            </a:extLst>
          </p:cNvPr>
          <p:cNvSpPr txBox="1"/>
          <p:nvPr/>
        </p:nvSpPr>
        <p:spPr>
          <a:xfrm>
            <a:off x="1771095" y="452349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40861078-9F10-4782-B600-C5D0EDA93B59}"/>
              </a:ext>
            </a:extLst>
          </p:cNvPr>
          <p:cNvCxnSpPr>
            <a:cxnSpLocks/>
            <a:endCxn id="107" idx="3"/>
          </p:cNvCxnSpPr>
          <p:nvPr/>
        </p:nvCxnSpPr>
        <p:spPr>
          <a:xfrm rot="10800000" flipV="1">
            <a:off x="3711231" y="4222502"/>
            <a:ext cx="2666500" cy="79487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9AF0DBB2-4B8F-4349-BF7F-E526F6F6C2D4}"/>
              </a:ext>
            </a:extLst>
          </p:cNvPr>
          <p:cNvSpPr/>
          <p:nvPr/>
        </p:nvSpPr>
        <p:spPr>
          <a:xfrm>
            <a:off x="1021262" y="564587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승인여부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50DD7C42-DB6D-4DA4-92FF-0B0A2F9BE037}"/>
              </a:ext>
            </a:extLst>
          </p:cNvPr>
          <p:cNvSpPr/>
          <p:nvPr/>
        </p:nvSpPr>
        <p:spPr>
          <a:xfrm>
            <a:off x="978353" y="571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17922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59334"/>
              </p:ext>
            </p:extLst>
          </p:nvPr>
        </p:nvGraphicFramePr>
        <p:xfrm>
          <a:off x="7653300" y="3760611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조정비용 안내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 및 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접수기간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비용결제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차순 정렬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신청내용을 클릭하여 수수료 상세근거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신청내용 클릭 시 조정정보 상세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미결제 건은 빨간색으로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 버튼 클릭하여 조정신청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비용 결제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비용결제 조회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검색어에 맞는 비용결제 조회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접수일자 정렬 버튼을 통해 비용결제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신청내용 등 목록 내용 클릭하여 조정접수 상세 페이지로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 및 상세버튼 클릭하여 조정신청 상세 페이지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선택한 신청 목록 수수료 일괄 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비용 결제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1314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574282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965514" y="1870563"/>
            <a:ext cx="861509" cy="683962"/>
          </a:xfrm>
          <a:prstGeom prst="rect">
            <a:avLst/>
          </a:prstGeom>
          <a:solidFill>
            <a:schemeClr val="bg1">
              <a:alpha val="20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1891624" y="1883974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9224"/>
            <a:ext cx="664855" cy="24165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905811"/>
              </p:ext>
            </p:extLst>
          </p:nvPr>
        </p:nvGraphicFramePr>
        <p:xfrm>
          <a:off x="281369" y="3727831"/>
          <a:ext cx="7191911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65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2395520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883760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95799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1047786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880197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음악저작물외</a:t>
                      </a: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컴퓨터프로그램외</a:t>
                      </a: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0" name="타원 29">
            <a:extLst>
              <a:ext uri="{FF2B5EF4-FFF2-40B4-BE49-F238E27FC236}">
                <a16:creationId xmlns:a16="http://schemas.microsoft.com/office/drawing/2014/main" id="{F782584F-8ADD-4989-A7DD-11BDAC9A6BFA}"/>
              </a:ext>
            </a:extLst>
          </p:cNvPr>
          <p:cNvSpPr/>
          <p:nvPr/>
        </p:nvSpPr>
        <p:spPr>
          <a:xfrm>
            <a:off x="6695701" y="2935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369500" y="3280448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55265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1B328E6A-71A4-4AB5-B900-E9FB623C161B}"/>
              </a:ext>
            </a:extLst>
          </p:cNvPr>
          <p:cNvSpPr/>
          <p:nvPr/>
        </p:nvSpPr>
        <p:spPr>
          <a:xfrm>
            <a:off x="793245" y="36777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7215A8C-2CC5-45D2-B06A-DE7EE4300930}"/>
              </a:ext>
            </a:extLst>
          </p:cNvPr>
          <p:cNvSpPr/>
          <p:nvPr/>
        </p:nvSpPr>
        <p:spPr>
          <a:xfrm>
            <a:off x="6200450" y="37589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6337CEB0-437B-4E93-B609-92AFD6032678}"/>
              </a:ext>
            </a:extLst>
          </p:cNvPr>
          <p:cNvSpPr/>
          <p:nvPr/>
        </p:nvSpPr>
        <p:spPr>
          <a:xfrm>
            <a:off x="7119681" y="36827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AA6AB86F-35DB-4250-8517-BE074EDED9B2}"/>
              </a:ext>
            </a:extLst>
          </p:cNvPr>
          <p:cNvSpPr/>
          <p:nvPr/>
        </p:nvSpPr>
        <p:spPr>
          <a:xfrm>
            <a:off x="6480117" y="1368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14A4545B-3303-4960-B095-72B3F00B65C7}"/>
              </a:ext>
            </a:extLst>
          </p:cNvPr>
          <p:cNvSpPr/>
          <p:nvPr/>
        </p:nvSpPr>
        <p:spPr>
          <a:xfrm>
            <a:off x="2747755" y="40039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08152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253336"/>
              </p:ext>
            </p:extLst>
          </p:nvPr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팝업 창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입금기간은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정보 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353423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1788693" y="288894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71045" y="1361935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E4EE0F6-F39B-411C-9AAE-5DEE36253802}"/>
              </a:ext>
            </a:extLst>
          </p:cNvPr>
          <p:cNvSpPr/>
          <p:nvPr/>
        </p:nvSpPr>
        <p:spPr>
          <a:xfrm>
            <a:off x="2622392" y="2350856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stCxn id="40" idx="1"/>
            <a:endCxn id="84" idx="3"/>
          </p:cNvCxnSpPr>
          <p:nvPr/>
        </p:nvCxnSpPr>
        <p:spPr>
          <a:xfrm rot="10800000">
            <a:off x="5966218" y="2918156"/>
            <a:ext cx="769697" cy="116702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C7CFC26C-A4AC-45BC-85D1-A1FEC08EAB1D}"/>
              </a:ext>
            </a:extLst>
          </p:cNvPr>
          <p:cNvSpPr/>
          <p:nvPr/>
        </p:nvSpPr>
        <p:spPr>
          <a:xfrm>
            <a:off x="1051968" y="1837810"/>
            <a:ext cx="4914249" cy="216069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5C34F4A-17EC-4DE1-9114-2A91C526CA29}"/>
              </a:ext>
            </a:extLst>
          </p:cNvPr>
          <p:cNvSpPr txBox="1"/>
          <p:nvPr/>
        </p:nvSpPr>
        <p:spPr>
          <a:xfrm>
            <a:off x="5507764" y="177428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1124676" y="201708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4" name="표 93">
            <a:extLst>
              <a:ext uri="{FF2B5EF4-FFF2-40B4-BE49-F238E27FC236}">
                <a16:creationId xmlns:a16="http://schemas.microsoft.com/office/drawing/2014/main" id="{BB2D5735-629D-465A-812D-4735B533B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901847"/>
              </p:ext>
            </p:extLst>
          </p:nvPr>
        </p:nvGraphicFramePr>
        <p:xfrm>
          <a:off x="1158714" y="2303875"/>
          <a:ext cx="4712960" cy="52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038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83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937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어문저작물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</a:tbl>
          </a:graphicData>
        </a:graphic>
      </p:graphicFrame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621908"/>
              </p:ext>
            </p:extLst>
          </p:nvPr>
        </p:nvGraphicFramePr>
        <p:xfrm>
          <a:off x="1161501" y="2944742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2021-08-30,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44E96808-136A-4326-B4CF-2702664A00A7}"/>
              </a:ext>
            </a:extLst>
          </p:cNvPr>
          <p:cNvSpPr/>
          <p:nvPr/>
        </p:nvSpPr>
        <p:spPr>
          <a:xfrm>
            <a:off x="2987184" y="3519010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A7A3D70-F5E2-4A13-9B40-A9816DB580D5}"/>
              </a:ext>
            </a:extLst>
          </p:cNvPr>
          <p:cNvSpPr/>
          <p:nvPr/>
        </p:nvSpPr>
        <p:spPr>
          <a:xfrm>
            <a:off x="3576937" y="35652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60CAB27-64E8-4FE5-9DE9-49C72EE1BFD4}"/>
              </a:ext>
            </a:extLst>
          </p:cNvPr>
          <p:cNvSpPr/>
          <p:nvPr/>
        </p:nvSpPr>
        <p:spPr>
          <a:xfrm>
            <a:off x="4464189" y="3196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39117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131537"/>
              </p:ext>
            </p:extLst>
          </p:nvPr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입금기간은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정보 팝업</a:t>
            </a:r>
            <a:r>
              <a:rPr lang="en-US" altLang="ko-KR" sz="900" dirty="0"/>
              <a:t>(</a:t>
            </a:r>
            <a:r>
              <a:rPr lang="ko-KR" altLang="en-US" sz="900" dirty="0"/>
              <a:t>통합결제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  <a:r>
              <a:rPr lang="en-US" altLang="ko-KR" dirty="0"/>
              <a:t>(</a:t>
            </a:r>
            <a:r>
              <a:rPr lang="ko-KR" altLang="en-US" dirty="0"/>
              <a:t>통합결제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99952" y="1327650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</p:cNvCxnSpPr>
          <p:nvPr/>
        </p:nvCxnSpPr>
        <p:spPr>
          <a:xfrm rot="10800000">
            <a:off x="5966218" y="3772783"/>
            <a:ext cx="777811" cy="5444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00D6C695-CA64-409F-8837-40DC44BF7762}"/>
              </a:ext>
            </a:extLst>
          </p:cNvPr>
          <p:cNvGrpSpPr/>
          <p:nvPr/>
        </p:nvGrpSpPr>
        <p:grpSpPr>
          <a:xfrm>
            <a:off x="4852561" y="2893303"/>
            <a:ext cx="1052842" cy="252000"/>
            <a:chOff x="4181122" y="2706142"/>
            <a:chExt cx="899710" cy="252000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7AEF2B3-3692-42A3-BF97-6D1B5B0F47F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2" name="Calendar">
              <a:extLst>
                <a:ext uri="{FF2B5EF4-FFF2-40B4-BE49-F238E27FC236}">
                  <a16:creationId xmlns:a16="http://schemas.microsoft.com/office/drawing/2014/main" id="{15961757-A37A-45C7-8D28-5D001EEBE1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CD15BEE-7275-4DD8-ABE9-57093B13D782}"/>
              </a:ext>
            </a:extLst>
          </p:cNvPr>
          <p:cNvSpPr txBox="1"/>
          <p:nvPr/>
        </p:nvSpPr>
        <p:spPr>
          <a:xfrm>
            <a:off x="1750986" y="3895179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2F69185-E709-44E5-BE0D-ABEEA1BB5653}"/>
              </a:ext>
            </a:extLst>
          </p:cNvPr>
          <p:cNvSpPr/>
          <p:nvPr/>
        </p:nvSpPr>
        <p:spPr>
          <a:xfrm>
            <a:off x="2584685" y="2890736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A06D98D-4BF1-4832-9DD6-2D3C374CAED6}"/>
              </a:ext>
            </a:extLst>
          </p:cNvPr>
          <p:cNvSpPr/>
          <p:nvPr/>
        </p:nvSpPr>
        <p:spPr>
          <a:xfrm>
            <a:off x="1014261" y="2377690"/>
            <a:ext cx="4914249" cy="26108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B42D3B-E420-47BB-8D3D-C65D3D70C1E5}"/>
              </a:ext>
            </a:extLst>
          </p:cNvPr>
          <p:cNvSpPr txBox="1"/>
          <p:nvPr/>
        </p:nvSpPr>
        <p:spPr>
          <a:xfrm>
            <a:off x="5470057" y="231416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22D356C-149D-42BB-AA8E-37696DF8CD45}"/>
              </a:ext>
            </a:extLst>
          </p:cNvPr>
          <p:cNvSpPr/>
          <p:nvPr/>
        </p:nvSpPr>
        <p:spPr>
          <a:xfrm>
            <a:off x="1086969" y="255696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355AC1FE-FF3F-484A-9415-76FA0DA46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414885"/>
              </p:ext>
            </p:extLst>
          </p:nvPr>
        </p:nvGraphicFramePr>
        <p:xfrm>
          <a:off x="1121007" y="2843755"/>
          <a:ext cx="4712960" cy="998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038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9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어문저작물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059533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210073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F90682FD-9B86-4C91-9F01-908057CC8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147111"/>
              </p:ext>
            </p:extLst>
          </p:nvPr>
        </p:nvGraphicFramePr>
        <p:xfrm>
          <a:off x="1123794" y="3950981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80,000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2021-08-30,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2" name="직사각형 61">
            <a:extLst>
              <a:ext uri="{FF2B5EF4-FFF2-40B4-BE49-F238E27FC236}">
                <a16:creationId xmlns:a16="http://schemas.microsoft.com/office/drawing/2014/main" id="{E8E04993-94FF-41BB-A86E-B96F355F597D}"/>
              </a:ext>
            </a:extLst>
          </p:cNvPr>
          <p:cNvSpPr/>
          <p:nvPr/>
        </p:nvSpPr>
        <p:spPr>
          <a:xfrm>
            <a:off x="2949477" y="4525249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9380F697-07DD-4F4D-80E6-B250190A5BE4}"/>
              </a:ext>
            </a:extLst>
          </p:cNvPr>
          <p:cNvSpPr/>
          <p:nvPr/>
        </p:nvSpPr>
        <p:spPr>
          <a:xfrm>
            <a:off x="3539230" y="45715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96D35315-9D7F-4D5D-980D-FD847FA7708C}"/>
              </a:ext>
            </a:extLst>
          </p:cNvPr>
          <p:cNvSpPr/>
          <p:nvPr/>
        </p:nvSpPr>
        <p:spPr>
          <a:xfrm>
            <a:off x="4426482" y="42024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549322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1429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조정비용 안내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조정비용 안내 팝업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054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70508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29382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83373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90516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E7090D0-23EA-4BF4-8B55-A2664B256C08}"/>
              </a:ext>
            </a:extLst>
          </p:cNvPr>
          <p:cNvSpPr/>
          <p:nvPr/>
        </p:nvSpPr>
        <p:spPr>
          <a:xfrm>
            <a:off x="1118902" y="1963495"/>
            <a:ext cx="799927" cy="6720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온라인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오프라인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7416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343123" y="3632306"/>
          <a:ext cx="7196366" cy="1375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813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546813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41011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50124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1275898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683517">
                  <a:extLst>
                    <a:ext uri="{9D8B030D-6E8A-4147-A177-3AD203B41FA5}">
                      <a16:colId xmlns:a16="http://schemas.microsoft.com/office/drawing/2014/main" val="35596217"/>
                    </a:ext>
                  </a:extLst>
                </a:gridCol>
                <a:gridCol w="4707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51024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55807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3069403484"/>
                    </a:ext>
                  </a:extLst>
                </a:gridCol>
                <a:gridCol w="468809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접수번호▲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종류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유형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상세보기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2021AP047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2021AP046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컴표터프로그램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신청서 접수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2021AP045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2021AP044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2021AP043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180591" y="3296682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38291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7157665" y="389035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047D98A-F0CA-4ACB-BC79-3E3579CA4099}"/>
              </a:ext>
            </a:extLst>
          </p:cNvPr>
          <p:cNvSpPr/>
          <p:nvPr/>
        </p:nvSpPr>
        <p:spPr>
          <a:xfrm>
            <a:off x="7157664" y="411874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7157384" y="434534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7157383" y="4570522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7157382" y="479750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0F917FB-2919-402F-92B6-677B06CDD38D}"/>
              </a:ext>
            </a:extLst>
          </p:cNvPr>
          <p:cNvSpPr/>
          <p:nvPr/>
        </p:nvSpPr>
        <p:spPr>
          <a:xfrm>
            <a:off x="5943110" y="5081502"/>
            <a:ext cx="158739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선택목록 조정비용 일괄결제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38917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41A0286-A2F0-44A6-8517-3572202D0A11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36DEC4-BB6F-40AF-9BFF-71411BEB812A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조정비용 안내 팝업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A778692-BAC1-41F9-AF60-4B6A2ED9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AF7B50-920E-47C6-8669-A8DB11D62B56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DE27DC5-E70C-4430-A45B-32EB9734CED4}"/>
              </a:ext>
            </a:extLst>
          </p:cNvPr>
          <p:cNvCxnSpPr>
            <a:cxnSpLocks/>
            <a:stCxn id="46" idx="2"/>
          </p:cNvCxnSpPr>
          <p:nvPr/>
        </p:nvCxnSpPr>
        <p:spPr>
          <a:xfrm rot="5400000">
            <a:off x="6533086" y="1628769"/>
            <a:ext cx="412742" cy="552440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B9A5FBB-F42D-4876-83A6-CBABAAD41A62}"/>
              </a:ext>
            </a:extLst>
          </p:cNvPr>
          <p:cNvSpPr/>
          <p:nvPr/>
        </p:nvSpPr>
        <p:spPr>
          <a:xfrm>
            <a:off x="145840" y="1355927"/>
            <a:ext cx="7384663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55530" y="2766555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2290663" y="2145480"/>
            <a:ext cx="799927" cy="113712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당사자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)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3209424" y="2145481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7F641C3-DEAA-4C9B-BB36-0F17D6220D74}"/>
              </a:ext>
            </a:extLst>
          </p:cNvPr>
          <p:cNvSpPr/>
          <p:nvPr/>
        </p:nvSpPr>
        <p:spPr>
          <a:xfrm>
            <a:off x="1325202" y="1614956"/>
            <a:ext cx="5113265" cy="364258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E568C43-A4AA-4715-884A-C138559E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872" y="1850060"/>
            <a:ext cx="4901791" cy="3189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E1D1FC-8A9B-446B-8F72-2A3ACB95F78F}"/>
              </a:ext>
            </a:extLst>
          </p:cNvPr>
          <p:cNvSpPr txBox="1"/>
          <p:nvPr/>
        </p:nvSpPr>
        <p:spPr>
          <a:xfrm>
            <a:off x="6109133" y="161777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0DED14F-F04F-4B80-B6AF-C4BE331A840D}"/>
              </a:ext>
            </a:extLst>
          </p:cNvPr>
          <p:cNvSpPr/>
          <p:nvPr/>
        </p:nvSpPr>
        <p:spPr>
          <a:xfrm>
            <a:off x="5983436" y="17204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06807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442815"/>
              </p:ext>
            </p:extLst>
          </p:nvPr>
        </p:nvGraphicFramePr>
        <p:xfrm>
          <a:off x="542510" y="4194085"/>
          <a:ext cx="593138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27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510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80,000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07375AA7-7F5F-4224-9AF6-FF903A268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066280"/>
              </p:ext>
            </p:extLst>
          </p:nvPr>
        </p:nvGraphicFramePr>
        <p:xfrm>
          <a:off x="542509" y="2022610"/>
          <a:ext cx="59313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7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1585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06053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034448"/>
              </p:ext>
            </p:extLst>
          </p:nvPr>
        </p:nvGraphicFramePr>
        <p:xfrm>
          <a:off x="7653300" y="3760611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납부 건수를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각각의 조정 수수료에 대한 상세정보를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정보를 출력한다</a:t>
                      </a:r>
                      <a:r>
                        <a:rPr lang="en-US" altLang="ko-KR" sz="800" b="0" dirty="0"/>
                        <a:t>.(</a:t>
                      </a:r>
                      <a:r>
                        <a:rPr lang="ko-KR" altLang="en-US" sz="800" b="0" dirty="0" err="1"/>
                        <a:t>오즈리포트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수수료 정보 목록으로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상세정보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UI_PB_002_07</a:t>
            </a:r>
            <a:endParaRPr lang="ko-KR" altLang="en-US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488844" y="1490648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2085965-1FD9-423D-8AE9-9BA442DA4041}"/>
              </a:ext>
            </a:extLst>
          </p:cNvPr>
          <p:cNvSpPr txBox="1"/>
          <p:nvPr/>
        </p:nvSpPr>
        <p:spPr>
          <a:xfrm>
            <a:off x="583872" y="2285990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17B1AEC-D162-4790-B33D-A3448162DA6A}"/>
              </a:ext>
            </a:extLst>
          </p:cNvPr>
          <p:cNvSpPr txBox="1"/>
          <p:nvPr/>
        </p:nvSpPr>
        <p:spPr>
          <a:xfrm>
            <a:off x="591396" y="2505743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29A06EE-6C2D-4E79-AF73-18335C14D324}"/>
              </a:ext>
            </a:extLst>
          </p:cNvPr>
          <p:cNvSpPr/>
          <p:nvPr/>
        </p:nvSpPr>
        <p:spPr>
          <a:xfrm>
            <a:off x="591396" y="1795545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3D6AB79D-9FBA-443E-8445-C84EB85B2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523521"/>
              </p:ext>
            </p:extLst>
          </p:nvPr>
        </p:nvGraphicFramePr>
        <p:xfrm>
          <a:off x="547784" y="3192457"/>
          <a:ext cx="59313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7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1585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06053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91" name="TextBox 90">
            <a:extLst>
              <a:ext uri="{FF2B5EF4-FFF2-40B4-BE49-F238E27FC236}">
                <a16:creationId xmlns:a16="http://schemas.microsoft.com/office/drawing/2014/main" id="{7DD3BC9E-2E18-477B-A2BA-1296FADAFE90}"/>
              </a:ext>
            </a:extLst>
          </p:cNvPr>
          <p:cNvSpPr txBox="1"/>
          <p:nvPr/>
        </p:nvSpPr>
        <p:spPr>
          <a:xfrm>
            <a:off x="589147" y="3455837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50</a:t>
            </a:r>
            <a:r>
              <a:rPr lang="ko-KR" altLang="en-US"/>
              <a:t>만원</a:t>
            </a:r>
            <a:endParaRPr lang="ko-KR" alt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5545F01-52B5-45C9-9A93-D08A06734AD9}"/>
              </a:ext>
            </a:extLst>
          </p:cNvPr>
          <p:cNvSpPr txBox="1"/>
          <p:nvPr/>
        </p:nvSpPr>
        <p:spPr>
          <a:xfrm>
            <a:off x="596671" y="3675590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F74432F-DC92-42E0-9A5A-6C02D7C3E1B6}"/>
              </a:ext>
            </a:extLst>
          </p:cNvPr>
          <p:cNvSpPr/>
          <p:nvPr/>
        </p:nvSpPr>
        <p:spPr>
          <a:xfrm>
            <a:off x="596671" y="2965392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6311F51C-57EB-40FF-B2B1-31A20EA8494C}"/>
              </a:ext>
            </a:extLst>
          </p:cNvPr>
          <p:cNvSpPr/>
          <p:nvPr/>
        </p:nvSpPr>
        <p:spPr>
          <a:xfrm>
            <a:off x="5699795" y="5129419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0E0434B-7938-44C3-BA60-AF68229266C2}"/>
              </a:ext>
            </a:extLst>
          </p:cNvPr>
          <p:cNvSpPr/>
          <p:nvPr/>
        </p:nvSpPr>
        <p:spPr>
          <a:xfrm>
            <a:off x="4772980" y="512846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수수료 출력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ABB47D7E-CF54-425B-BFC4-BD516BE59FC4}"/>
              </a:ext>
            </a:extLst>
          </p:cNvPr>
          <p:cNvSpPr/>
          <p:nvPr/>
        </p:nvSpPr>
        <p:spPr>
          <a:xfrm>
            <a:off x="2162690" y="1544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3FD30CC3-8648-4A7F-A467-FD0F4CEC83B9}"/>
              </a:ext>
            </a:extLst>
          </p:cNvPr>
          <p:cNvSpPr/>
          <p:nvPr/>
        </p:nvSpPr>
        <p:spPr>
          <a:xfrm>
            <a:off x="6430282" y="2163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6FCC26CE-8F54-48E0-9198-65C950B9C3F8}"/>
              </a:ext>
            </a:extLst>
          </p:cNvPr>
          <p:cNvSpPr/>
          <p:nvPr/>
        </p:nvSpPr>
        <p:spPr>
          <a:xfrm>
            <a:off x="5478918" y="51042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440864B1-E231-4F3C-B679-C8C2ECCCE17A}"/>
              </a:ext>
            </a:extLst>
          </p:cNvPr>
          <p:cNvSpPr/>
          <p:nvPr/>
        </p:nvSpPr>
        <p:spPr>
          <a:xfrm>
            <a:off x="6439775" y="51037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601700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074613"/>
              </p:ext>
            </p:extLst>
          </p:nvPr>
        </p:nvGraphicFramePr>
        <p:xfrm>
          <a:off x="7653300" y="3912350"/>
          <a:ext cx="216024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클릭 시 신청원인 전체내용 보여주기</a:t>
                      </a:r>
                      <a:endParaRPr lang="en-US" altLang="ko-KR" sz="8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열려서 전체내용이 보여지고 닫기 기능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사건진행 단계별 표시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현재 진행상태를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기일예정일 표시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없을 때는 미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주소는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동까지만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각각의 사건진행 등록 및 목록페이지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조정사건의 일반 정보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173904" y="1605089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조정 기록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 일반</a:t>
              </a:r>
            </a:p>
          </p:txBody>
        </p:sp>
      </p:grp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274616"/>
              </p:ext>
            </p:extLst>
          </p:nvPr>
        </p:nvGraphicFramePr>
        <p:xfrm>
          <a:off x="199332" y="305734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21513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390697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864506" y="16678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AE8F69-46A3-4083-B853-0393AFCBFA8D}"/>
              </a:ext>
            </a:extLst>
          </p:cNvPr>
          <p:cNvSpPr/>
          <p:nvPr/>
        </p:nvSpPr>
        <p:spPr>
          <a:xfrm>
            <a:off x="198007" y="2730100"/>
            <a:ext cx="1793682" cy="202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</a:rPr>
              <a:t>기일 예정일 </a:t>
            </a:r>
            <a:r>
              <a:rPr lang="en-US" altLang="ko-KR" sz="1000" dirty="0">
                <a:solidFill>
                  <a:srgbClr val="FF0000"/>
                </a:solidFill>
              </a:rPr>
              <a:t>: 2021.09.25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7168CFA-3F28-4518-8C35-66BC3FCD7C18}"/>
              </a:ext>
            </a:extLst>
          </p:cNvPr>
          <p:cNvGrpSpPr/>
          <p:nvPr/>
        </p:nvGrpSpPr>
        <p:grpSpPr>
          <a:xfrm>
            <a:off x="918304" y="2129985"/>
            <a:ext cx="6129685" cy="308905"/>
            <a:chOff x="918304" y="2004276"/>
            <a:chExt cx="5011665" cy="263703"/>
          </a:xfrm>
        </p:grpSpPr>
        <p:sp>
          <p:nvSpPr>
            <p:cNvPr id="6" name="화살표: 오각형 5">
              <a:extLst>
                <a:ext uri="{FF2B5EF4-FFF2-40B4-BE49-F238E27FC236}">
                  <a16:creationId xmlns:a16="http://schemas.microsoft.com/office/drawing/2014/main" id="{5402303C-7878-4109-8F1E-41435D91C0A5}"/>
                </a:ext>
              </a:extLst>
            </p:cNvPr>
            <p:cNvSpPr/>
            <p:nvPr/>
          </p:nvSpPr>
          <p:spPr>
            <a:xfrm>
              <a:off x="918304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접수</a:t>
              </a:r>
            </a:p>
          </p:txBody>
        </p:sp>
        <p:sp>
          <p:nvSpPr>
            <p:cNvPr id="31" name="화살표: 오각형 30">
              <a:extLst>
                <a:ext uri="{FF2B5EF4-FFF2-40B4-BE49-F238E27FC236}">
                  <a16:creationId xmlns:a16="http://schemas.microsoft.com/office/drawing/2014/main" id="{92A6D619-1420-4055-8FAA-944CAD5A0F7F}"/>
                </a:ext>
              </a:extLst>
            </p:cNvPr>
            <p:cNvSpPr/>
            <p:nvPr/>
          </p:nvSpPr>
          <p:spPr>
            <a:xfrm>
              <a:off x="1750896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기일지정</a:t>
              </a:r>
            </a:p>
          </p:txBody>
        </p:sp>
        <p:sp>
          <p:nvSpPr>
            <p:cNvPr id="32" name="화살표: 오각형 31">
              <a:extLst>
                <a:ext uri="{FF2B5EF4-FFF2-40B4-BE49-F238E27FC236}">
                  <a16:creationId xmlns:a16="http://schemas.microsoft.com/office/drawing/2014/main" id="{C330288B-0A70-424B-9434-7184FFEC4A9E}"/>
                </a:ext>
              </a:extLst>
            </p:cNvPr>
            <p:cNvSpPr/>
            <p:nvPr/>
          </p:nvSpPr>
          <p:spPr>
            <a:xfrm>
              <a:off x="2649929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기일개최</a:t>
              </a:r>
            </a:p>
          </p:txBody>
        </p:sp>
        <p:sp>
          <p:nvSpPr>
            <p:cNvPr id="33" name="화살표: 오각형 32">
              <a:extLst>
                <a:ext uri="{FF2B5EF4-FFF2-40B4-BE49-F238E27FC236}">
                  <a16:creationId xmlns:a16="http://schemas.microsoft.com/office/drawing/2014/main" id="{E532E9C4-2688-41BD-A798-2122D959F97E}"/>
                </a:ext>
              </a:extLst>
            </p:cNvPr>
            <p:cNvSpPr/>
            <p:nvPr/>
          </p:nvSpPr>
          <p:spPr>
            <a:xfrm>
              <a:off x="3482521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2</a:t>
              </a:r>
              <a:r>
                <a:rPr lang="ko-KR" altLang="en-US" sz="1000" dirty="0"/>
                <a:t>차기일</a:t>
              </a:r>
            </a:p>
          </p:txBody>
        </p:sp>
        <p:sp>
          <p:nvSpPr>
            <p:cNvPr id="34" name="화살표: 오각형 33">
              <a:extLst>
                <a:ext uri="{FF2B5EF4-FFF2-40B4-BE49-F238E27FC236}">
                  <a16:creationId xmlns:a16="http://schemas.microsoft.com/office/drawing/2014/main" id="{DB3AC86D-087A-4EDC-BB77-38A002E68905}"/>
                </a:ext>
              </a:extLst>
            </p:cNvPr>
            <p:cNvSpPr/>
            <p:nvPr/>
          </p:nvSpPr>
          <p:spPr>
            <a:xfrm>
              <a:off x="4333360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조정권고</a:t>
              </a:r>
            </a:p>
          </p:txBody>
        </p:sp>
        <p:sp>
          <p:nvSpPr>
            <p:cNvPr id="35" name="화살표: 오각형 34">
              <a:extLst>
                <a:ext uri="{FF2B5EF4-FFF2-40B4-BE49-F238E27FC236}">
                  <a16:creationId xmlns:a16="http://schemas.microsoft.com/office/drawing/2014/main" id="{11DD9C56-9582-44C4-AEBF-D79B49DEEB75}"/>
                </a:ext>
              </a:extLst>
            </p:cNvPr>
            <p:cNvSpPr/>
            <p:nvPr/>
          </p:nvSpPr>
          <p:spPr>
            <a:xfrm>
              <a:off x="5165952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종료</a:t>
              </a:r>
            </a:p>
          </p:txBody>
        </p:sp>
      </p:grpSp>
      <p:sp>
        <p:nvSpPr>
          <p:cNvPr id="36" name="타원 35">
            <a:extLst>
              <a:ext uri="{FF2B5EF4-FFF2-40B4-BE49-F238E27FC236}">
                <a16:creationId xmlns:a16="http://schemas.microsoft.com/office/drawing/2014/main" id="{8FA50202-CCEB-4A65-9E6B-9D1B07168EC3}"/>
              </a:ext>
            </a:extLst>
          </p:cNvPr>
          <p:cNvSpPr/>
          <p:nvPr/>
        </p:nvSpPr>
        <p:spPr>
          <a:xfrm>
            <a:off x="7162331" y="2220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DE846E4-35A4-4D47-944F-C9C574EBBFAA}"/>
              </a:ext>
            </a:extLst>
          </p:cNvPr>
          <p:cNvSpPr/>
          <p:nvPr/>
        </p:nvSpPr>
        <p:spPr>
          <a:xfrm>
            <a:off x="1906716" y="2736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FFF1F71D-BFDC-4D04-AFD2-B4DF4E25B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32959"/>
              </p:ext>
            </p:extLst>
          </p:nvPr>
        </p:nvGraphicFramePr>
        <p:xfrm>
          <a:off x="155466" y="3483797"/>
          <a:ext cx="7313968" cy="944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81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6215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295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endParaRPr lang="en-US" altLang="ko-KR" sz="900" b="0" i="0" u="none" strike="noStrike" dirty="0">
                        <a:solidFill>
                          <a:srgbClr val="656565"/>
                        </a:solidFill>
                        <a:effectLst/>
                        <a:latin typeface="notokr-regular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1513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</a:tbl>
          </a:graphicData>
        </a:graphic>
      </p:graphicFrame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0BB7FF20-1535-43BC-9C30-A1675A6D4608}"/>
              </a:ext>
            </a:extLst>
          </p:cNvPr>
          <p:cNvSpPr/>
          <p:nvPr/>
        </p:nvSpPr>
        <p:spPr>
          <a:xfrm rot="10800000">
            <a:off x="7337799" y="4199265"/>
            <a:ext cx="144849" cy="1383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221BA64-08C4-488A-8C3B-A54E1778B610}"/>
              </a:ext>
            </a:extLst>
          </p:cNvPr>
          <p:cNvSpPr/>
          <p:nvPr/>
        </p:nvSpPr>
        <p:spPr>
          <a:xfrm>
            <a:off x="7311133" y="39889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36B0EAE-7206-4490-A3C4-60EE7D310456}"/>
              </a:ext>
            </a:extLst>
          </p:cNvPr>
          <p:cNvSpPr/>
          <p:nvPr/>
        </p:nvSpPr>
        <p:spPr>
          <a:xfrm>
            <a:off x="6693729" y="541108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34B54401-74AE-44E9-A892-6F4954AB8F62}"/>
              </a:ext>
            </a:extLst>
          </p:cNvPr>
          <p:cNvSpPr/>
          <p:nvPr/>
        </p:nvSpPr>
        <p:spPr>
          <a:xfrm>
            <a:off x="6708837" y="5326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71491FC5-72A5-4105-88BF-1531C7478411}"/>
              </a:ext>
            </a:extLst>
          </p:cNvPr>
          <p:cNvSpPr/>
          <p:nvPr/>
        </p:nvSpPr>
        <p:spPr>
          <a:xfrm>
            <a:off x="1375010" y="4645770"/>
            <a:ext cx="950149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대리인 신청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B10F9C5-22C6-4903-BB76-90AD0591E18C}"/>
              </a:ext>
            </a:extLst>
          </p:cNvPr>
          <p:cNvSpPr/>
          <p:nvPr/>
        </p:nvSpPr>
        <p:spPr>
          <a:xfrm>
            <a:off x="258761" y="4645770"/>
            <a:ext cx="942001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답변서 제출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DBB3CD8-6BE4-4C6F-A498-D21B8E28D8EB}"/>
              </a:ext>
            </a:extLst>
          </p:cNvPr>
          <p:cNvSpPr/>
          <p:nvPr/>
        </p:nvSpPr>
        <p:spPr>
          <a:xfrm>
            <a:off x="2499407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요청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9DA9DD43-E6E9-4688-9FA7-48FA3D659B24}"/>
              </a:ext>
            </a:extLst>
          </p:cNvPr>
          <p:cNvSpPr/>
          <p:nvPr/>
        </p:nvSpPr>
        <p:spPr>
          <a:xfrm>
            <a:off x="3514310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취하 신청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39EE0024-7411-4C29-A6E2-2912B60538C4}"/>
              </a:ext>
            </a:extLst>
          </p:cNvPr>
          <p:cNvSpPr/>
          <p:nvPr/>
        </p:nvSpPr>
        <p:spPr>
          <a:xfrm>
            <a:off x="4529213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CF18872-2E2E-4404-8A63-3D310246B752}"/>
              </a:ext>
            </a:extLst>
          </p:cNvPr>
          <p:cNvSpPr/>
          <p:nvPr/>
        </p:nvSpPr>
        <p:spPr>
          <a:xfrm>
            <a:off x="5544116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DE7E0EF-12AF-4AE1-9F49-D506E5CB7CFF}"/>
              </a:ext>
            </a:extLst>
          </p:cNvPr>
          <p:cNvSpPr/>
          <p:nvPr/>
        </p:nvSpPr>
        <p:spPr>
          <a:xfrm>
            <a:off x="6650762" y="45988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DCBF38-11C6-4D12-BBA9-2E13FA193534}"/>
              </a:ext>
            </a:extLst>
          </p:cNvPr>
          <p:cNvSpPr/>
          <p:nvPr/>
        </p:nvSpPr>
        <p:spPr>
          <a:xfrm>
            <a:off x="183041" y="4567243"/>
            <a:ext cx="6486705" cy="517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48A9B29-AB81-4161-B0F8-5A4E894B8069}"/>
              </a:ext>
            </a:extLst>
          </p:cNvPr>
          <p:cNvSpPr/>
          <p:nvPr/>
        </p:nvSpPr>
        <p:spPr>
          <a:xfrm>
            <a:off x="5006037" y="3086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E8841-174D-4DF8-B698-E8C17C23FE70}"/>
              </a:ext>
            </a:extLst>
          </p:cNvPr>
          <p:cNvSpPr txBox="1"/>
          <p:nvPr/>
        </p:nvSpPr>
        <p:spPr>
          <a:xfrm>
            <a:off x="155653" y="214942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진행단계</a:t>
            </a:r>
          </a:p>
        </p:txBody>
      </p:sp>
      <p:sp>
        <p:nvSpPr>
          <p:cNvPr id="61" name="사각형: 잘린 한쪽 모서리 71">
            <a:extLst>
              <a:ext uri="{FF2B5EF4-FFF2-40B4-BE49-F238E27FC236}">
                <a16:creationId xmlns:a16="http://schemas.microsoft.com/office/drawing/2014/main" id="{C563124B-551E-48B8-B730-A27354E565AA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 진행</a:t>
            </a:r>
          </a:p>
        </p:txBody>
      </p:sp>
    </p:spTree>
    <p:extLst>
      <p:ext uri="{BB962C8B-B14F-4D97-AF65-F5344CB8AC3E}">
        <p14:creationId xmlns:p14="http://schemas.microsoft.com/office/powerpoint/2010/main" val="4044698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39841"/>
              </p:ext>
            </p:extLst>
          </p:nvPr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조정 기록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- </a:t>
            </a:r>
            <a:r>
              <a:rPr lang="ko-KR" altLang="en-US" sz="900" dirty="0">
                <a:solidFill>
                  <a:srgbClr val="FF0000"/>
                </a:solidFill>
              </a:rPr>
              <a:t>사건진행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– </a:t>
            </a:r>
            <a:r>
              <a:rPr lang="ko-KR" altLang="en-US" dirty="0"/>
              <a:t>조정 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1005676F-BC64-49E4-AB1C-2983E1A02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468904"/>
              </p:ext>
            </p:extLst>
          </p:nvPr>
        </p:nvGraphicFramePr>
        <p:xfrm>
          <a:off x="179907" y="2067858"/>
          <a:ext cx="7213437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845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839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5087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5448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724413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취하신청서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A59F8858-D4E3-4618-8A28-88AB5AF6CF35}"/>
              </a:ext>
            </a:extLst>
          </p:cNvPr>
          <p:cNvSpPr/>
          <p:nvPr/>
        </p:nvSpPr>
        <p:spPr>
          <a:xfrm>
            <a:off x="6260341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721C131C-8975-4F9D-AB17-6C3618B5C6C5}"/>
              </a:ext>
            </a:extLst>
          </p:cNvPr>
          <p:cNvSpPr/>
          <p:nvPr/>
        </p:nvSpPr>
        <p:spPr>
          <a:xfrm>
            <a:off x="7175325" y="48564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C61FDC2-AA4D-4288-8EE5-49C4EE405B6B}"/>
              </a:ext>
            </a:extLst>
          </p:cNvPr>
          <p:cNvSpPr/>
          <p:nvPr/>
        </p:nvSpPr>
        <p:spPr>
          <a:xfrm>
            <a:off x="5182824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658C35C9-6345-4551-90D5-D1E6B819E7CE}"/>
              </a:ext>
            </a:extLst>
          </p:cNvPr>
          <p:cNvSpPr/>
          <p:nvPr/>
        </p:nvSpPr>
        <p:spPr>
          <a:xfrm>
            <a:off x="452500" y="2388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8E53A59C-6EF3-4203-AE4D-0F04CD1C7F47}"/>
              </a:ext>
            </a:extLst>
          </p:cNvPr>
          <p:cNvSpPr/>
          <p:nvPr/>
        </p:nvSpPr>
        <p:spPr>
          <a:xfrm>
            <a:off x="5172211" y="2376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D92BAF00-24BC-4B20-83CA-EB97214C6639}"/>
              </a:ext>
            </a:extLst>
          </p:cNvPr>
          <p:cNvSpPr/>
          <p:nvPr/>
        </p:nvSpPr>
        <p:spPr>
          <a:xfrm>
            <a:off x="3323246" y="4607319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DF6B1A7F-9B0A-4EB5-9716-47E2DAFFD130}"/>
              </a:ext>
            </a:extLst>
          </p:cNvPr>
          <p:cNvCxnSpPr>
            <a:cxnSpLocks/>
            <a:stCxn id="61" idx="1"/>
            <a:endCxn id="66" idx="3"/>
          </p:cNvCxnSpPr>
          <p:nvPr/>
        </p:nvCxnSpPr>
        <p:spPr>
          <a:xfrm rot="10800000" flipV="1">
            <a:off x="4472008" y="4856460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159001EB-29B8-43CE-B912-C93C99D901AC}"/>
              </a:ext>
            </a:extLst>
          </p:cNvPr>
          <p:cNvSpPr/>
          <p:nvPr/>
        </p:nvSpPr>
        <p:spPr>
          <a:xfrm>
            <a:off x="6070184" y="48707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6DC53BE-8436-433F-A1C7-86CC02A0ADDC}"/>
              </a:ext>
            </a:extLst>
          </p:cNvPr>
          <p:cNvSpPr/>
          <p:nvPr/>
        </p:nvSpPr>
        <p:spPr>
          <a:xfrm>
            <a:off x="321908" y="269176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FCC38797-AEA3-4EA8-9BD6-8D8B889A5A3B}"/>
              </a:ext>
            </a:extLst>
          </p:cNvPr>
          <p:cNvSpPr/>
          <p:nvPr/>
        </p:nvSpPr>
        <p:spPr>
          <a:xfrm>
            <a:off x="452500" y="2122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18ADF76F-ACD5-4A28-9752-72323D46841B}"/>
              </a:ext>
            </a:extLst>
          </p:cNvPr>
          <p:cNvSpPr/>
          <p:nvPr/>
        </p:nvSpPr>
        <p:spPr>
          <a:xfrm>
            <a:off x="6843210" y="24153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9172987C-C35B-444A-B11F-DF3CC020EE34}"/>
              </a:ext>
            </a:extLst>
          </p:cNvPr>
          <p:cNvSpPr/>
          <p:nvPr/>
        </p:nvSpPr>
        <p:spPr>
          <a:xfrm>
            <a:off x="1388505" y="160508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 기록</a:t>
            </a:r>
          </a:p>
        </p:txBody>
      </p:sp>
      <p:sp>
        <p:nvSpPr>
          <p:cNvPr id="31" name="사각형: 잘린 한쪽 모서리 30">
            <a:extLst>
              <a:ext uri="{FF2B5EF4-FFF2-40B4-BE49-F238E27FC236}">
                <a16:creationId xmlns:a16="http://schemas.microsoft.com/office/drawing/2014/main" id="{2BB1A5C7-7203-478D-B267-7CEFCC049107}"/>
              </a:ext>
            </a:extLst>
          </p:cNvPr>
          <p:cNvSpPr/>
          <p:nvPr/>
        </p:nvSpPr>
        <p:spPr>
          <a:xfrm>
            <a:off x="173904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일반</a:t>
            </a:r>
          </a:p>
        </p:txBody>
      </p:sp>
      <p:sp>
        <p:nvSpPr>
          <p:cNvPr id="32" name="사각형: 잘린 한쪽 모서리 71">
            <a:extLst>
              <a:ext uri="{FF2B5EF4-FFF2-40B4-BE49-F238E27FC236}">
                <a16:creationId xmlns:a16="http://schemas.microsoft.com/office/drawing/2014/main" id="{2D8C9CEF-D5D7-43E0-9098-97B521BA113D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 진행</a:t>
            </a:r>
          </a:p>
        </p:txBody>
      </p:sp>
    </p:spTree>
    <p:extLst>
      <p:ext uri="{BB962C8B-B14F-4D97-AF65-F5344CB8AC3E}">
        <p14:creationId xmlns:p14="http://schemas.microsoft.com/office/powerpoint/2010/main" val="1271696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 진행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584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– </a:t>
            </a:r>
            <a:r>
              <a:rPr lang="ko-KR" altLang="en-US" sz="900" dirty="0">
                <a:solidFill>
                  <a:srgbClr val="FF0000"/>
                </a:solidFill>
              </a:rPr>
              <a:t>사건 진행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– </a:t>
            </a:r>
            <a:r>
              <a:rPr lang="ko-KR" altLang="en-US" dirty="0"/>
              <a:t>사건 진행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2CDE5C72-4798-4B5B-952D-76CED61F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944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36" name="사각형: 잘린 한쪽 모서리 35">
            <a:extLst>
              <a:ext uri="{FF2B5EF4-FFF2-40B4-BE49-F238E27FC236}">
                <a16:creationId xmlns:a16="http://schemas.microsoft.com/office/drawing/2014/main" id="{CB05967F-B406-49F9-8F77-AE331183442A}"/>
              </a:ext>
            </a:extLst>
          </p:cNvPr>
          <p:cNvSpPr/>
          <p:nvPr/>
        </p:nvSpPr>
        <p:spPr>
          <a:xfrm>
            <a:off x="1388505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기록</a:t>
            </a:r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293B7F28-719B-4615-8CDA-D485E3A3BAF5}"/>
              </a:ext>
            </a:extLst>
          </p:cNvPr>
          <p:cNvSpPr/>
          <p:nvPr/>
        </p:nvSpPr>
        <p:spPr>
          <a:xfrm>
            <a:off x="173904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일반</a:t>
            </a:r>
          </a:p>
        </p:txBody>
      </p:sp>
      <p:sp>
        <p:nvSpPr>
          <p:cNvPr id="38" name="사각형: 잘린 한쪽 모서리 71">
            <a:extLst>
              <a:ext uri="{FF2B5EF4-FFF2-40B4-BE49-F238E27FC236}">
                <a16:creationId xmlns:a16="http://schemas.microsoft.com/office/drawing/2014/main" id="{D6C28B68-414B-442E-80E6-B6D9ED313B00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 진행</a:t>
            </a: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DE7DE28D-2A6D-45E0-B840-78BD6E462591}"/>
              </a:ext>
            </a:extLst>
          </p:cNvPr>
          <p:cNvCxnSpPr>
            <a:cxnSpLocks/>
          </p:cNvCxnSpPr>
          <p:nvPr/>
        </p:nvCxnSpPr>
        <p:spPr>
          <a:xfrm>
            <a:off x="4946853" y="2393885"/>
            <a:ext cx="6147" cy="39604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81DB407-96F8-4D89-99FF-D97E275AC67D}"/>
              </a:ext>
            </a:extLst>
          </p:cNvPr>
          <p:cNvSpPr txBox="1"/>
          <p:nvPr/>
        </p:nvSpPr>
        <p:spPr>
          <a:xfrm>
            <a:off x="4946853" y="592793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전체내용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32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sz="900" dirty="0"/>
              <a:t> - </a:t>
            </a:r>
            <a:r>
              <a:rPr lang="ko-KR" altLang="en-US" sz="900" dirty="0"/>
              <a:t>상세정보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3980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  <a:endParaRPr lang="en-US" altLang="ko-KR" sz="900" dirty="0"/>
          </a:p>
          <a:p>
            <a:endParaRPr lang="en-US" altLang="ko-KR" sz="900" dirty="0"/>
          </a:p>
          <a:p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당사자정보</a:t>
            </a:r>
            <a:r>
              <a:rPr lang="en-US" altLang="ko-KR" sz="900" dirty="0"/>
              <a:t>:</a:t>
            </a:r>
            <a:r>
              <a:rPr lang="ko-KR" altLang="en-US" sz="900" dirty="0"/>
              <a:t> </a:t>
            </a:r>
            <a:r>
              <a:rPr lang="en-US" altLang="ko-KR" sz="900" dirty="0"/>
              <a:t>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/>
              <a:t>팝업 형태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신청정보</a:t>
            </a:r>
            <a:r>
              <a:rPr lang="en-US" altLang="ko-KR" sz="900" dirty="0"/>
              <a:t>: 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 err="1"/>
              <a:t>팝업형태로</a:t>
            </a:r>
            <a:r>
              <a:rPr lang="ko-KR" altLang="en-US" sz="900" dirty="0"/>
              <a:t> 신청서 </a:t>
            </a:r>
            <a:r>
              <a:rPr lang="en-US" altLang="ko-KR" sz="900" dirty="0"/>
              <a:t>pdf </a:t>
            </a:r>
            <a:r>
              <a:rPr lang="ko-KR" altLang="en-US" sz="900" dirty="0"/>
              <a:t>표시</a:t>
            </a:r>
            <a:r>
              <a:rPr lang="en-US" altLang="ko-KR" sz="900" dirty="0"/>
              <a:t>, </a:t>
            </a:r>
            <a:r>
              <a:rPr lang="ko-KR" altLang="en-US" sz="900" dirty="0"/>
              <a:t>인쇄 가능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/>
              <a:t>상세정보</a:t>
            </a:r>
            <a:r>
              <a:rPr lang="en-US" altLang="ko-KR" sz="900" dirty="0"/>
              <a:t>: (</a:t>
            </a:r>
            <a:r>
              <a:rPr lang="ko-KR" altLang="en-US" sz="900" dirty="0"/>
              <a:t>표 형태</a:t>
            </a:r>
            <a:r>
              <a:rPr lang="en-US" altLang="ko-KR" sz="900" dirty="0"/>
              <a:t>, 23p </a:t>
            </a:r>
            <a:r>
              <a:rPr lang="ko-KR" altLang="en-US" sz="900" dirty="0"/>
              <a:t>동일</a:t>
            </a:r>
            <a:r>
              <a:rPr lang="en-US" altLang="ko-KR" sz="900" dirty="0"/>
              <a:t>) </a:t>
            </a:r>
            <a:r>
              <a:rPr lang="ko-KR" altLang="en-US" sz="900" dirty="0"/>
              <a:t>사건 관련 모든 정보 표시</a:t>
            </a:r>
            <a:r>
              <a:rPr lang="en-US" altLang="ko-KR" sz="900" dirty="0"/>
              <a:t>_</a:t>
            </a:r>
            <a:r>
              <a:rPr lang="ko-KR" altLang="en-US" sz="900" dirty="0"/>
              <a:t>진행상황</a:t>
            </a:r>
            <a:r>
              <a:rPr lang="en-US" altLang="ko-KR" sz="900" dirty="0"/>
              <a:t>, </a:t>
            </a:r>
            <a:r>
              <a:rPr lang="ko-KR" altLang="en-US" sz="900" dirty="0"/>
              <a:t>일정</a:t>
            </a:r>
            <a:r>
              <a:rPr lang="en-US" altLang="ko-KR" sz="900" dirty="0"/>
              <a:t>, </a:t>
            </a:r>
            <a:r>
              <a:rPr lang="ko-KR" altLang="en-US" sz="900" dirty="0"/>
              <a:t>제출 서류 등</a:t>
            </a:r>
            <a:endParaRPr lang="en-US" altLang="ko-KR" sz="900" dirty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dirty="0"/>
              <a:t> - </a:t>
            </a:r>
            <a:r>
              <a:rPr lang="ko-KR" altLang="en-US" dirty="0"/>
              <a:t>상세정보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CCC3015-726F-49C9-A925-248780570EBD}"/>
              </a:ext>
            </a:extLst>
          </p:cNvPr>
          <p:cNvSpPr/>
          <p:nvPr/>
        </p:nvSpPr>
        <p:spPr>
          <a:xfrm>
            <a:off x="858775" y="1675215"/>
            <a:ext cx="6034474" cy="371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삭제</a:t>
            </a:r>
            <a:endParaRPr lang="en-US" altLang="ko-KR" dirty="0"/>
          </a:p>
          <a:p>
            <a:pPr algn="ctr"/>
            <a:r>
              <a:rPr lang="en-US" altLang="ko-KR" dirty="0"/>
              <a:t>&gt; </a:t>
            </a:r>
            <a:r>
              <a:rPr lang="ko-KR" altLang="en-US" dirty="0"/>
              <a:t>사건진행의 조정신청서로 대체</a:t>
            </a:r>
          </a:p>
        </p:txBody>
      </p:sp>
    </p:spTree>
    <p:extLst>
      <p:ext uri="{BB962C8B-B14F-4D97-AF65-F5344CB8AC3E}">
        <p14:creationId xmlns:p14="http://schemas.microsoft.com/office/powerpoint/2010/main" val="422478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927776"/>
              </p:ext>
            </p:extLst>
          </p:nvPr>
        </p:nvGraphicFramePr>
        <p:xfrm>
          <a:off x="7653300" y="4239090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내에 파일 찾기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후 조정진행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제한공개 선택 시 알림 선택 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답변서 제출</a:t>
            </a:r>
            <a:r>
              <a:rPr lang="en-US" altLang="ko-KR" sz="900" dirty="0"/>
              <a:t> 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답변서 제출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97191"/>
              </p:ext>
            </p:extLst>
          </p:nvPr>
        </p:nvGraphicFramePr>
        <p:xfrm>
          <a:off x="185674" y="2272304"/>
          <a:ext cx="7287606" cy="243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917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답변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9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503238"/>
                  </a:ext>
                </a:extLst>
              </a:tr>
              <a:tr h="797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59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상대방 공개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66079" y="49029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46597" y="48560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45999" y="49223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81126" y="48294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59172" y="347269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572955" y="3754710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3699062"/>
            <a:ext cx="1465862" cy="291110"/>
          </a:xfrm>
          <a:prstGeom prst="rect">
            <a:avLst/>
          </a:prstGeom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F1F65413-8B4F-4AE6-A7F1-72D7BF5EAFA4}"/>
              </a:ext>
            </a:extLst>
          </p:cNvPr>
          <p:cNvSpPr/>
          <p:nvPr/>
        </p:nvSpPr>
        <p:spPr>
          <a:xfrm>
            <a:off x="1575152" y="2339362"/>
            <a:ext cx="5668399" cy="8121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92E8F7E-BED0-4CEB-9CA0-BB61E9D3A0BC}"/>
              </a:ext>
            </a:extLst>
          </p:cNvPr>
          <p:cNvSpPr/>
          <p:nvPr/>
        </p:nvSpPr>
        <p:spPr>
          <a:xfrm>
            <a:off x="6591518" y="3557114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4EDAB11-015D-45EE-A57F-47E1B296F02F}"/>
              </a:ext>
            </a:extLst>
          </p:cNvPr>
          <p:cNvSpPr/>
          <p:nvPr/>
        </p:nvSpPr>
        <p:spPr>
          <a:xfrm>
            <a:off x="6445953" y="35344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5789C49-8DB8-4A69-A6BC-8EFE9D39CD26}"/>
              </a:ext>
            </a:extLst>
          </p:cNvPr>
          <p:cNvSpPr txBox="1"/>
          <p:nvPr/>
        </p:nvSpPr>
        <p:spPr>
          <a:xfrm>
            <a:off x="1582707" y="438731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공개   ○ 제한공개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9160B4E-8784-4662-8CA9-195D6F93DD72}"/>
              </a:ext>
            </a:extLst>
          </p:cNvPr>
          <p:cNvGrpSpPr/>
          <p:nvPr/>
        </p:nvGrpSpPr>
        <p:grpSpPr>
          <a:xfrm>
            <a:off x="3053792" y="4806799"/>
            <a:ext cx="2735558" cy="1696429"/>
            <a:chOff x="-3207191" y="1924240"/>
            <a:chExt cx="2735558" cy="169642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95131EC-5345-419A-9018-47F4FB7F78ED}"/>
                </a:ext>
              </a:extLst>
            </p:cNvPr>
            <p:cNvSpPr/>
            <p:nvPr/>
          </p:nvSpPr>
          <p:spPr>
            <a:xfrm>
              <a:off x="-3207191" y="1924240"/>
              <a:ext cx="2735558" cy="1696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5F8A8B8-76F2-4274-8518-47BE0A10E7AA}"/>
                </a:ext>
              </a:extLst>
            </p:cNvPr>
            <p:cNvSpPr/>
            <p:nvPr/>
          </p:nvSpPr>
          <p:spPr>
            <a:xfrm>
              <a:off x="-3088507" y="1969245"/>
              <a:ext cx="2521826" cy="2127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83E61D2-0D9D-421C-8401-168337C78C79}"/>
                </a:ext>
              </a:extLst>
            </p:cNvPr>
            <p:cNvSpPr/>
            <p:nvPr/>
          </p:nvSpPr>
          <p:spPr>
            <a:xfrm>
              <a:off x="-3088507" y="2183577"/>
              <a:ext cx="2522521" cy="138856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altLang="ko-KR" sz="1000" dirty="0">
                <a:solidFill>
                  <a:schemeClr val="tx1"/>
                </a:solidFill>
              </a:endParaRP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 영업비밀 등에 해당하는 경우만 선택해 주십시요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공정한 진행을 위해 위원회 판단으로 공개로 전환될 수 있습니다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제한공개로 선택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</a:p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E568D0-579A-4941-91A7-FFF5A0CD22FB}"/>
                </a:ext>
              </a:extLst>
            </p:cNvPr>
            <p:cNvSpPr txBox="1"/>
            <p:nvPr/>
          </p:nvSpPr>
          <p:spPr>
            <a:xfrm>
              <a:off x="-831674" y="1924240"/>
              <a:ext cx="36004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/>
                <a:t>X</a:t>
              </a:r>
              <a:endParaRPr lang="ko-KR" altLang="en-US" sz="1300" dirty="0"/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B5CDE5E8-7F6E-4CD8-AD8B-66B64F22919D}"/>
                </a:ext>
              </a:extLst>
            </p:cNvPr>
            <p:cNvSpPr/>
            <p:nvPr/>
          </p:nvSpPr>
          <p:spPr>
            <a:xfrm>
              <a:off x="-2499347" y="3272157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예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4BECA6CD-D0C0-494E-A687-D3D619151DB1}"/>
                </a:ext>
              </a:extLst>
            </p:cNvPr>
            <p:cNvSpPr/>
            <p:nvPr/>
          </p:nvSpPr>
          <p:spPr>
            <a:xfrm>
              <a:off x="-1792426" y="3269944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solidFill>
                    <a:sysClr val="windowText" lastClr="000000"/>
                  </a:solidFill>
                </a:rPr>
                <a:t>아니오</a:t>
              </a:r>
              <a:endParaRPr lang="ko-KR" altLang="en-US" sz="8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4E6F0CEA-18A7-4280-8E7E-B691838F60BB}"/>
                </a:ext>
              </a:extLst>
            </p:cNvPr>
            <p:cNvSpPr/>
            <p:nvPr/>
          </p:nvSpPr>
          <p:spPr>
            <a:xfrm>
              <a:off x="-2494614" y="3253804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5</a:t>
              </a:r>
              <a:endParaRPr lang="ko-KR" altLang="en-US" sz="1000" b="1" dirty="0"/>
            </a:p>
          </p:txBody>
        </p: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BEECB5A-B5EE-499F-86F5-D7EB2DB00C16}"/>
              </a:ext>
            </a:extLst>
          </p:cNvPr>
          <p:cNvSpPr/>
          <p:nvPr/>
        </p:nvSpPr>
        <p:spPr>
          <a:xfrm>
            <a:off x="2117685" y="4377718"/>
            <a:ext cx="765085" cy="261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A9E87547-F6AF-4624-A5EE-0C623C30F912}"/>
              </a:ext>
            </a:extLst>
          </p:cNvPr>
          <p:cNvCxnSpPr>
            <a:cxnSpLocks/>
            <a:stCxn id="52" idx="2"/>
          </p:cNvCxnSpPr>
          <p:nvPr/>
        </p:nvCxnSpPr>
        <p:spPr>
          <a:xfrm rot="16200000" flipH="1">
            <a:off x="2347189" y="4792627"/>
            <a:ext cx="859642" cy="55356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9C93E99-EF8A-4413-9D98-7843DB7B000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C43A39-43EA-464A-AD22-403AA8C881A7}"/>
              </a:ext>
            </a:extLst>
          </p:cNvPr>
          <p:cNvSpPr txBox="1"/>
          <p:nvPr/>
        </p:nvSpPr>
        <p:spPr>
          <a:xfrm>
            <a:off x="1585690" y="3245533"/>
            <a:ext cx="1072055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신청인 답변서 ▼</a:t>
            </a:r>
            <a:endParaRPr lang="en-US" altLang="ko-KR" sz="9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3E11FCAD-62A7-437B-999A-7F447FA7D988}"/>
              </a:ext>
            </a:extLst>
          </p:cNvPr>
          <p:cNvSpPr/>
          <p:nvPr/>
        </p:nvSpPr>
        <p:spPr>
          <a:xfrm>
            <a:off x="2664718" y="3267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10463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조정대리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조정대리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조정대리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/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이이동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대리인 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조정대리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4C7431-5F9B-4223-B7E4-140465632A6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7427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693810"/>
              </p:ext>
            </p:extLst>
          </p:nvPr>
        </p:nvGraphicFramePr>
        <p:xfrm>
          <a:off x="7653300" y="4239090"/>
          <a:ext cx="2160240" cy="246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당사자와 동일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800" b="1" dirty="0" err="1">
                          <a:solidFill>
                            <a:srgbClr val="FF0000"/>
                          </a:solidFill>
                        </a:rPr>
                        <a:t>선택버튼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임시저장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직책 및 직위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5836" y="60892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6354" y="60423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5756" y="61087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0883" y="60157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E67789E-ACF5-4CB9-A375-B92DA00FD29B}"/>
              </a:ext>
            </a:extLst>
          </p:cNvPr>
          <p:cNvSpPr/>
          <p:nvPr/>
        </p:nvSpPr>
        <p:spPr>
          <a:xfrm>
            <a:off x="2805717" y="513993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DB2F3E-CAA0-49DB-B013-20094ADBD996}"/>
              </a:ext>
            </a:extLst>
          </p:cNvPr>
          <p:cNvSpPr/>
          <p:nvPr/>
        </p:nvSpPr>
        <p:spPr>
          <a:xfrm>
            <a:off x="2803477" y="5354269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조정대리 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1B7891-422C-424E-BC39-5F6BD9C78E88}"/>
              </a:ext>
            </a:extLst>
          </p:cNvPr>
          <p:cNvSpPr txBox="1"/>
          <p:nvPr/>
        </p:nvSpPr>
        <p:spPr>
          <a:xfrm>
            <a:off x="5060310" y="509493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CDE1078-58A0-4507-8415-AFF04D9990D2}"/>
              </a:ext>
            </a:extLst>
          </p:cNvPr>
          <p:cNvSpPr/>
          <p:nvPr/>
        </p:nvSpPr>
        <p:spPr>
          <a:xfrm>
            <a:off x="3837548" y="56983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0E29595-BF9E-4D30-987C-FC16496F5695}"/>
              </a:ext>
            </a:extLst>
          </p:cNvPr>
          <p:cNvSpPr/>
          <p:nvPr/>
        </p:nvSpPr>
        <p:spPr>
          <a:xfrm>
            <a:off x="4544469" y="569613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D50B17EE-9F7A-4CA2-AC94-0B760C91EC6C}"/>
              </a:ext>
            </a:extLst>
          </p:cNvPr>
          <p:cNvSpPr/>
          <p:nvPr/>
        </p:nvSpPr>
        <p:spPr>
          <a:xfrm>
            <a:off x="3842281" y="5679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3B939D58-85BC-47FD-9993-8316BEDFC839}"/>
              </a:ext>
            </a:extLst>
          </p:cNvPr>
          <p:cNvCxnSpPr>
            <a:stCxn id="12" idx="0"/>
            <a:endCxn id="27" idx="3"/>
          </p:cNvCxnSpPr>
          <p:nvPr/>
        </p:nvCxnSpPr>
        <p:spPr>
          <a:xfrm rot="16200000" flipV="1">
            <a:off x="5953540" y="5044173"/>
            <a:ext cx="417514" cy="1672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183925"/>
            <a:ext cx="1465862" cy="291110"/>
          </a:xfrm>
          <a:prstGeom prst="rect">
            <a:avLst/>
          </a:prstGeom>
        </p:spPr>
      </p:pic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F6B8109B-DF75-4F99-82F5-BCB3B8B2DBB7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2FD273B1-EA91-4BA6-A877-B16CC60CB54E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509359-0389-4EC5-85A4-146F194F4C5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UI_PB_003_07</a:t>
            </a:r>
          </a:p>
        </p:txBody>
      </p:sp>
    </p:spTree>
    <p:extLst>
      <p:ext uri="{BB962C8B-B14F-4D97-AF65-F5344CB8AC3E}">
        <p14:creationId xmlns:p14="http://schemas.microsoft.com/office/powerpoint/2010/main" val="1205176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24D7E95-1C48-4BD2-A2C2-E02FCC31107D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F8F21356-7B00-4D15-B92B-84244255C959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9D6AB5C7-7F80-41D6-A533-0139C9C5B52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김영회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880921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(30291)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도봉구 창동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324-1, 103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ACE4963C-3A68-49FE-B152-F32D89BD404C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14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7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>
                          <a:solidFill>
                            <a:srgbClr val="00B0F0"/>
                          </a:solidFill>
                        </a:rPr>
                        <a:t>인감증명서</a:t>
                      </a:r>
                      <a:r>
                        <a:rPr lang="en-US" altLang="ko-KR" sz="900" b="0" u="sng" dirty="0">
                          <a:solidFill>
                            <a:srgbClr val="00B0F0"/>
                          </a:solidFill>
                        </a:rPr>
                        <a:t>.pdf</a:t>
                      </a:r>
                      <a:endParaRPr lang="ko-KR" altLang="en-US" sz="900" b="0" u="sng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053537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클릭 시 목록으로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클릭 시 첨부파일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상세화면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A7A023D-2AB7-41BA-A4E7-90FBDFF6AB57}"/>
              </a:ext>
            </a:extLst>
          </p:cNvPr>
          <p:cNvSpPr/>
          <p:nvPr/>
        </p:nvSpPr>
        <p:spPr>
          <a:xfrm>
            <a:off x="6827761" y="62460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494CE835-0CAB-4CCD-9F87-0330F3C2F0F2}"/>
              </a:ext>
            </a:extLst>
          </p:cNvPr>
          <p:cNvSpPr/>
          <p:nvPr/>
        </p:nvSpPr>
        <p:spPr>
          <a:xfrm>
            <a:off x="6808279" y="6199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E60811C6-A622-4A74-B422-7F95E2B92BC8}"/>
              </a:ext>
            </a:extLst>
          </p:cNvPr>
          <p:cNvSpPr/>
          <p:nvPr/>
        </p:nvSpPr>
        <p:spPr>
          <a:xfrm>
            <a:off x="5432606" y="62654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4BF8E393-3A4D-45D8-8E29-594B17A433F1}"/>
              </a:ext>
            </a:extLst>
          </p:cNvPr>
          <p:cNvSpPr/>
          <p:nvPr/>
        </p:nvSpPr>
        <p:spPr>
          <a:xfrm>
            <a:off x="5467733" y="6172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3B906174-765D-439B-AD7C-504609F5AFE2}"/>
              </a:ext>
            </a:extLst>
          </p:cNvPr>
          <p:cNvSpPr/>
          <p:nvPr/>
        </p:nvSpPr>
        <p:spPr>
          <a:xfrm>
            <a:off x="4712526" y="62676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C1026800-F3B0-4B6F-AF35-B622FFC4D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4083912"/>
            <a:ext cx="1873226" cy="1742231"/>
          </a:xfrm>
          <a:prstGeom prst="rect">
            <a:avLst/>
          </a:prstGeom>
        </p:spPr>
      </p:pic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6500C22A-9133-472B-8DB4-961F0219533B}"/>
              </a:ext>
            </a:extLst>
          </p:cNvPr>
          <p:cNvCxnSpPr>
            <a:cxnSpLocks/>
            <a:stCxn id="81" idx="0"/>
            <a:endCxn id="82" idx="2"/>
          </p:cNvCxnSpPr>
          <p:nvPr/>
        </p:nvCxnSpPr>
        <p:spPr>
          <a:xfrm rot="5400000" flipH="1" flipV="1">
            <a:off x="5600279" y="5261150"/>
            <a:ext cx="441484" cy="157147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타원 83">
            <a:extLst>
              <a:ext uri="{FF2B5EF4-FFF2-40B4-BE49-F238E27FC236}">
                <a16:creationId xmlns:a16="http://schemas.microsoft.com/office/drawing/2014/main" id="{231485F6-2B32-49D2-B522-EADFB2DCF7D3}"/>
              </a:ext>
            </a:extLst>
          </p:cNvPr>
          <p:cNvSpPr/>
          <p:nvPr/>
        </p:nvSpPr>
        <p:spPr>
          <a:xfrm>
            <a:off x="4731451" y="61642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FC8F877A-05E6-403A-8827-D90B68F06F48}"/>
              </a:ext>
            </a:extLst>
          </p:cNvPr>
          <p:cNvSpPr/>
          <p:nvPr/>
        </p:nvSpPr>
        <p:spPr>
          <a:xfrm>
            <a:off x="6120384" y="624908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99BC3743-5DD2-466A-A207-57FEE915EA5F}"/>
              </a:ext>
            </a:extLst>
          </p:cNvPr>
          <p:cNvSpPr/>
          <p:nvPr/>
        </p:nvSpPr>
        <p:spPr>
          <a:xfrm>
            <a:off x="6120384" y="6167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F2DE66A-08CB-48E4-92E0-C9B63313103D}"/>
              </a:ext>
            </a:extLst>
          </p:cNvPr>
          <p:cNvSpPr/>
          <p:nvPr/>
        </p:nvSpPr>
        <p:spPr>
          <a:xfrm>
            <a:off x="246260" y="472699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FC9E8D4-264F-4AE1-AD97-F2F2799D9575}"/>
              </a:ext>
            </a:extLst>
          </p:cNvPr>
          <p:cNvSpPr/>
          <p:nvPr/>
        </p:nvSpPr>
        <p:spPr>
          <a:xfrm>
            <a:off x="244020" y="494132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조정대리신청을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6D44687-8E11-4390-AF83-27B7E6DC6038}"/>
              </a:ext>
            </a:extLst>
          </p:cNvPr>
          <p:cNvSpPr txBox="1"/>
          <p:nvPr/>
        </p:nvSpPr>
        <p:spPr>
          <a:xfrm>
            <a:off x="2500853" y="468198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196E80C3-5E0A-4753-8140-28D9456710BE}"/>
              </a:ext>
            </a:extLst>
          </p:cNvPr>
          <p:cNvSpPr/>
          <p:nvPr/>
        </p:nvSpPr>
        <p:spPr>
          <a:xfrm>
            <a:off x="1278091" y="52854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253B8F5-CF0C-4DAC-B893-1E9614EFDF88}"/>
              </a:ext>
            </a:extLst>
          </p:cNvPr>
          <p:cNvSpPr/>
          <p:nvPr/>
        </p:nvSpPr>
        <p:spPr>
          <a:xfrm>
            <a:off x="1985012" y="52831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DC9B0C80-4ED8-448C-B58D-2C80E983BC48}"/>
              </a:ext>
            </a:extLst>
          </p:cNvPr>
          <p:cNvSpPr/>
          <p:nvPr/>
        </p:nvSpPr>
        <p:spPr>
          <a:xfrm>
            <a:off x="1282824" y="52670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235E0050-1123-40A8-91AE-2C38F39E383A}"/>
              </a:ext>
            </a:extLst>
          </p:cNvPr>
          <p:cNvCxnSpPr>
            <a:stCxn id="85" idx="0"/>
            <a:endCxn id="88" idx="2"/>
          </p:cNvCxnSpPr>
          <p:nvPr/>
        </p:nvCxnSpPr>
        <p:spPr>
          <a:xfrm rot="16200000" flipV="1">
            <a:off x="3637779" y="3443717"/>
            <a:ext cx="672869" cy="493786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10A0AA6-FD40-48E0-AEB8-CB91053AFAB3}"/>
              </a:ext>
            </a:extLst>
          </p:cNvPr>
          <p:cNvSpPr/>
          <p:nvPr/>
        </p:nvSpPr>
        <p:spPr>
          <a:xfrm>
            <a:off x="1468766" y="3941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7E9BD-0299-409F-A240-551B3F4232E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704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수정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>
                <a:solidFill>
                  <a:schemeClr val="tx1"/>
                </a:solidFill>
              </a:rPr>
              <a:t>30291</a:t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900" b="0" dirty="0">
                <a:solidFill>
                  <a:schemeClr val="tx1"/>
                </a:solidFill>
              </a:rPr>
              <a:t>서울시 도봉구 창동 </a:t>
            </a:r>
            <a:r>
              <a:rPr lang="en-US" altLang="ko-KR" sz="900" b="0" dirty="0">
                <a:solidFill>
                  <a:schemeClr val="tx1"/>
                </a:solidFill>
              </a:rPr>
              <a:t>324-1 </a:t>
            </a:r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 dirty="0">
                <a:solidFill>
                  <a:schemeClr val="tx1"/>
                </a:solidFill>
              </a:rPr>
              <a:t>111</a:t>
            </a:r>
            <a:r>
              <a:rPr lang="ko-KR" altLang="en-US" sz="900" b="0" dirty="0">
                <a:solidFill>
                  <a:schemeClr val="tx1"/>
                </a:solidFill>
              </a:rPr>
              <a:t>호</a:t>
            </a:r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252525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대리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9230" y="57783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9748" y="5731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9150" y="57978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4277" y="57048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E15C7D3-CF37-47DF-BBD2-618FEDDB50CA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209092"/>
            <a:ext cx="1465862" cy="291110"/>
          </a:xfrm>
          <a:prstGeom prst="rect">
            <a:avLst/>
          </a:prstGeom>
        </p:spPr>
      </p:pic>
      <p:sp>
        <p:nvSpPr>
          <p:cNvPr id="68" name="타원 67">
            <a:extLst>
              <a:ext uri="{FF2B5EF4-FFF2-40B4-BE49-F238E27FC236}">
                <a16:creationId xmlns:a16="http://schemas.microsoft.com/office/drawing/2014/main" id="{F98AB114-F721-4210-8916-F44ECAE4234D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98AC577-DD4B-4547-981A-970AA54BAE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430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389402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기일변경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기일변경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 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65987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개인적인 사유로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…..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병원 입원관계로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서류준비에 시간이 더 필요하기 때문에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585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기일변경 신청 목록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목록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FC56D-C562-4405-8760-CDFD0C5E33F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UI_PB_003_10</a:t>
            </a:r>
          </a:p>
        </p:txBody>
      </p:sp>
    </p:spTree>
    <p:extLst>
      <p:ext uri="{BB962C8B-B14F-4D97-AF65-F5344CB8AC3E}">
        <p14:creationId xmlns:p14="http://schemas.microsoft.com/office/powerpoint/2010/main" val="1090775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343824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등록이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</a:t>
            </a:r>
            <a:r>
              <a:rPr lang="ko-KR" altLang="en-US" sz="900"/>
              <a:t>관리 기일변경 </a:t>
            </a:r>
            <a:r>
              <a:rPr lang="ko-KR" altLang="en-US" sz="900" dirty="0"/>
              <a:t>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9CABA30-1A48-4F73-BDD5-B074BF04508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5807B06B-DA89-4F44-A98E-6F9362A95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8353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30AF51D1-F2E7-4A21-9E6E-4FD4FA0A0295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4F73969-0DEF-49EE-BAF1-A762F19A2855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293F41A-0F3C-4936-8BD8-1FB4791D74F9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E67D511-16DF-4850-8807-6C0278357151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A5C86EF-9530-406A-9FB0-20E38306E20C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83B477A-F557-421C-BB5C-E04A82F49A2E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A60A02E8-9FC2-4648-AE7B-AE31E7BC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1A540F2B-CEF8-4C7A-B1BA-427098CAC5DF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4DFE82B-2B09-4BF9-B3B3-25AE4E272F2D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A3E334DF-A28E-484E-ABB2-9881241DEE07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7E0EC809-D44B-4ABA-BF12-0B5395BFC1B1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11AFFB6-EAB1-4A87-AADE-15C657B1F1C8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F33DD34-A3CA-4F92-8E6D-E7D0F1B93A69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BA8AFF2-CA6E-4BC6-B459-AE96650EBEA0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B59CFD22-7317-4B72-952C-1A8B10135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9E004D0-A0EB-40BE-83E9-A28C4A75D99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7571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23494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누르면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예를 클릭하면 삭제 처리 후 목록페이지로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상세화면</a:t>
            </a:r>
            <a:endParaRPr lang="en-US" altLang="ko-KR" sz="900" dirty="0"/>
          </a:p>
          <a:p>
            <a:r>
              <a:rPr lang="ko-KR" altLang="en-US" sz="900" dirty="0"/>
              <a:t>제출전까지 수정 및 삭제 가능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제출이후에는 수정</a:t>
            </a:r>
            <a:r>
              <a:rPr lang="en-US" altLang="ko-KR" sz="900" dirty="0"/>
              <a:t>,</a:t>
            </a:r>
            <a:r>
              <a:rPr lang="ko-KR" altLang="en-US" sz="900" dirty="0"/>
              <a:t>삭제 불가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16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28039"/>
              </p:ext>
            </p:extLst>
          </p:nvPr>
        </p:nvGraphicFramePr>
        <p:xfrm>
          <a:off x="180590" y="2651030"/>
          <a:ext cx="7287606" cy="1510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6324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개인적인 사정으로 인한</a:t>
                      </a: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···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0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2021.03.02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10571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02-0000-0000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010-0000-0000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첨부서류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.pdf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199334"/>
                  </a:ext>
                </a:extLst>
              </a:tr>
            </a:tbl>
          </a:graphicData>
        </a:graphic>
      </p:graphicFrame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4712526" y="589895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4712526" y="58142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6115816" y="59128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374403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79" idx="0"/>
            <a:endCxn id="80" idx="2"/>
          </p:cNvCxnSpPr>
          <p:nvPr/>
        </p:nvCxnSpPr>
        <p:spPr>
          <a:xfrm rot="5400000" flipH="1" flipV="1">
            <a:off x="6309398" y="5615443"/>
            <a:ext cx="426536" cy="16818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6136246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5415753" y="59092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5415753" y="5827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438711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4601443"/>
            <a:ext cx="2522521" cy="8377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기일변경신청을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434210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50960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50938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5077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  <a:endCxn id="86" idx="2"/>
          </p:cNvCxnSpPr>
          <p:nvPr/>
        </p:nvCxnSpPr>
        <p:spPr>
          <a:xfrm rot="16200000" flipV="1">
            <a:off x="3386899" y="3557591"/>
            <a:ext cx="469997" cy="423323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50E56B0-7CBF-42A9-AC07-6BACC6B0996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3545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08953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내용이 수정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수정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수정은 제출전까지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43608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9056477-A961-4895-B1A2-E73C3F0A35D6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690E3F0-4044-4B03-8AAE-154DEF87528A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9DAAD77-1222-4413-84ED-FAAE4103CFBA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818AF37-6722-4347-A80E-6D21017ACE80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4BDC52-D78B-4052-A0D7-964B8845D793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83C550A-6329-4460-A320-D3A399BD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20C2FB74-A2F1-4A4F-8EF8-154819AE1D06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397113D-6D49-4EA9-B683-0C4CAD5AF37D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BCE007E-050B-4FBB-918F-D1819A3FF743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7F0FDE7-ACE6-43B7-B787-DAFE1FF06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B8A80B5-D0CA-4DA2-B31A-AF145E2252B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32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7919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등록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69607-5494-4CE1-80FE-DE01158B443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4314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52422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취하사유를 변경해서 수정버튼을 클릭하면 취하사유가 변경된다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  <a:endParaRPr lang="en-US" altLang="ko-KR" sz="900" dirty="0"/>
          </a:p>
          <a:p>
            <a:r>
              <a:rPr lang="ko-KR" altLang="en-US" sz="900" dirty="0"/>
              <a:t>수정 페이지가 상세페이지를 대체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10F7B44-095B-4D36-A61F-7FFF76EE6B36}"/>
              </a:ext>
            </a:extLst>
          </p:cNvPr>
          <p:cNvSpPr/>
          <p:nvPr/>
        </p:nvSpPr>
        <p:spPr>
          <a:xfrm>
            <a:off x="6764331" y="524561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63C93C2E-EDDE-43FC-86AB-C7E144BCE182}"/>
              </a:ext>
            </a:extLst>
          </p:cNvPr>
          <p:cNvSpPr/>
          <p:nvPr/>
        </p:nvSpPr>
        <p:spPr>
          <a:xfrm>
            <a:off x="6744849" y="5198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EE29131-65BD-4C49-A9F5-70FA6ACCAF86}"/>
              </a:ext>
            </a:extLst>
          </p:cNvPr>
          <p:cNvSpPr/>
          <p:nvPr/>
        </p:nvSpPr>
        <p:spPr>
          <a:xfrm>
            <a:off x="5369176" y="526509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68CECF9-F5EC-499A-AF01-6EB0B09CC549}"/>
              </a:ext>
            </a:extLst>
          </p:cNvPr>
          <p:cNvSpPr/>
          <p:nvPr/>
        </p:nvSpPr>
        <p:spPr>
          <a:xfrm>
            <a:off x="5404303" y="51721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234AC8F-AF1F-4F42-BEFF-9AA81749446A}"/>
              </a:ext>
            </a:extLst>
          </p:cNvPr>
          <p:cNvSpPr/>
          <p:nvPr/>
        </p:nvSpPr>
        <p:spPr>
          <a:xfrm>
            <a:off x="4649096" y="526723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348D9F4-9BBC-4738-8D69-70D87EC8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13" y="3083516"/>
            <a:ext cx="1873226" cy="1742231"/>
          </a:xfrm>
          <a:prstGeom prst="rect">
            <a:avLst/>
          </a:prstGeom>
        </p:spPr>
      </p:pic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DD541E33-AB07-48EE-ADBE-5FD9D632701B}"/>
              </a:ext>
            </a:extLst>
          </p:cNvPr>
          <p:cNvCxnSpPr>
            <a:cxnSpLocks/>
            <a:stCxn id="20" idx="0"/>
            <a:endCxn id="32" idx="2"/>
          </p:cNvCxnSpPr>
          <p:nvPr/>
        </p:nvCxnSpPr>
        <p:spPr>
          <a:xfrm rot="16200000" flipV="1">
            <a:off x="3222257" y="2795413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>
            <a:extLst>
              <a:ext uri="{FF2B5EF4-FFF2-40B4-BE49-F238E27FC236}">
                <a16:creationId xmlns:a16="http://schemas.microsoft.com/office/drawing/2014/main" id="{7223E610-9418-4060-B815-64D4E2972A85}"/>
              </a:ext>
            </a:extLst>
          </p:cNvPr>
          <p:cNvSpPr/>
          <p:nvPr/>
        </p:nvSpPr>
        <p:spPr>
          <a:xfrm>
            <a:off x="4668021" y="51638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A4E7EBC0-E453-411F-BB89-1C8DB598A105}"/>
              </a:ext>
            </a:extLst>
          </p:cNvPr>
          <p:cNvSpPr/>
          <p:nvPr/>
        </p:nvSpPr>
        <p:spPr>
          <a:xfrm>
            <a:off x="6056954" y="524868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F1BBD91-8843-47EC-8257-8DBDD948CEDA}"/>
              </a:ext>
            </a:extLst>
          </p:cNvPr>
          <p:cNvSpPr/>
          <p:nvPr/>
        </p:nvSpPr>
        <p:spPr>
          <a:xfrm>
            <a:off x="6056954" y="5167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62250C1-6B72-439D-80FF-B2F7632ADA26}"/>
              </a:ext>
            </a:extLst>
          </p:cNvPr>
          <p:cNvSpPr/>
          <p:nvPr/>
        </p:nvSpPr>
        <p:spPr>
          <a:xfrm>
            <a:off x="182830" y="3726594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B9BB533-E6B5-4DC2-BD83-9311E3E4E391}"/>
              </a:ext>
            </a:extLst>
          </p:cNvPr>
          <p:cNvSpPr/>
          <p:nvPr/>
        </p:nvSpPr>
        <p:spPr>
          <a:xfrm>
            <a:off x="180590" y="3940926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취하신청서를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46D8FE-E277-4241-8223-B3102AF01F9E}"/>
              </a:ext>
            </a:extLst>
          </p:cNvPr>
          <p:cNvSpPr txBox="1"/>
          <p:nvPr/>
        </p:nvSpPr>
        <p:spPr>
          <a:xfrm>
            <a:off x="2437423" y="3681589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8B5B7D04-0EA5-46C9-A221-60D4F337E9D7}"/>
              </a:ext>
            </a:extLst>
          </p:cNvPr>
          <p:cNvSpPr/>
          <p:nvPr/>
        </p:nvSpPr>
        <p:spPr>
          <a:xfrm>
            <a:off x="1214661" y="428500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865D377-EDA5-4E94-ADF8-96FCEE0E3859}"/>
              </a:ext>
            </a:extLst>
          </p:cNvPr>
          <p:cNvSpPr/>
          <p:nvPr/>
        </p:nvSpPr>
        <p:spPr>
          <a:xfrm>
            <a:off x="1921582" y="42827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67DA851D-905A-4035-847E-90D6BBB96252}"/>
              </a:ext>
            </a:extLst>
          </p:cNvPr>
          <p:cNvSpPr/>
          <p:nvPr/>
        </p:nvSpPr>
        <p:spPr>
          <a:xfrm>
            <a:off x="1219394" y="42666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E2EECA0A-8A49-491E-9707-5DBCFB9E60C0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rot="5400000" flipH="1" flipV="1">
            <a:off x="6250050" y="4955411"/>
            <a:ext cx="422940" cy="16361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708EB0C-DA5B-4C6A-89F0-AD2347AF428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6964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10894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이의신청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이의신청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이의신청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64712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납득할 수 없는 결정으로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합의내용이 불공정하여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더 이상 진행을 하지 </a:t>
                      </a: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않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이의신청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497DAE-2056-4C85-B9C1-3F9B50FF2B8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4633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018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에서 파일을 찾아서 등록한다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등록화면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등록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862297"/>
              </p:ext>
            </p:extLst>
          </p:nvPr>
        </p:nvGraphicFramePr>
        <p:xfrm>
          <a:off x="180590" y="2753924"/>
          <a:ext cx="7287606" cy="1557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501607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8991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782544" y="4806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602910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6064230" y="47986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95E9D81-2C5C-4446-A5B4-F7C945E77350}"/>
              </a:ext>
            </a:extLst>
          </p:cNvPr>
          <p:cNvSpPr/>
          <p:nvPr/>
        </p:nvSpPr>
        <p:spPr>
          <a:xfrm>
            <a:off x="1549917" y="357761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1242CA7-861C-4407-B4B9-BCA2C6ED4CEF}"/>
              </a:ext>
            </a:extLst>
          </p:cNvPr>
          <p:cNvSpPr/>
          <p:nvPr/>
        </p:nvSpPr>
        <p:spPr>
          <a:xfrm>
            <a:off x="1582707" y="383576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07EF2C3-94B5-423D-ADC0-2E9EC24CB798}"/>
              </a:ext>
            </a:extLst>
          </p:cNvPr>
          <p:cNvSpPr/>
          <p:nvPr/>
        </p:nvSpPr>
        <p:spPr>
          <a:xfrm>
            <a:off x="6608908" y="362905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EBF8416-DCC6-4B4D-8B2F-3C5EE0F64B75}"/>
              </a:ext>
            </a:extLst>
          </p:cNvPr>
          <p:cNvSpPr/>
          <p:nvPr/>
        </p:nvSpPr>
        <p:spPr>
          <a:xfrm>
            <a:off x="6463343" y="36063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A195C08-0B3B-4FA4-923C-D4151E999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138" y="3884928"/>
            <a:ext cx="1465862" cy="29111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3565057-8CEA-48BF-B494-9148629905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4940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553946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상세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1004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053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5432606" y="511989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5467733" y="5026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4712526" y="51220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293831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42" idx="0"/>
            <a:endCxn id="86" idx="2"/>
          </p:cNvCxnSpPr>
          <p:nvPr/>
        </p:nvCxnSpPr>
        <p:spPr>
          <a:xfrm rot="16200000" flipV="1">
            <a:off x="3285687" y="2650211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4731451" y="501861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6120384" y="5103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6120384" y="502210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358139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3795724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이의신청서를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35363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41398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41375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41214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</p:cNvCxnSpPr>
          <p:nvPr/>
        </p:nvCxnSpPr>
        <p:spPr>
          <a:xfrm rot="5400000" flipH="1" flipV="1">
            <a:off x="6428083" y="4703808"/>
            <a:ext cx="414738" cy="384617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3631696D-6AF5-4EAE-93A0-97ED289395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43D83193-81F8-4195-9C9F-60A9E1D1F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080532"/>
              </p:ext>
            </p:extLst>
          </p:nvPr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조정결과가 정당하지 못해서 이의신청을 합니다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D758BDED-4637-4D5B-9F9F-7930102A925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16618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28511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330CB2-0C47-496E-B8CC-8E78A2EAB31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5377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이의신청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결정신청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경정신청 목록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사용자는 피신청인 정보 변경에 대한 경정신청만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999526"/>
              </p:ext>
            </p:extLst>
          </p:nvPr>
        </p:nvGraphicFramePr>
        <p:xfrm>
          <a:off x="264733" y="2054814"/>
          <a:ext cx="7131914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55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  <a:gridCol w="1122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4854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박길동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김길동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유길동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이의신청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117685" y="23189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DE15C1-2819-4935-BAAA-A0267DD8FC1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1984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등록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</a:t>
            </a:r>
            <a:r>
              <a:rPr lang="ko-KR" altLang="en-US" dirty="0"/>
              <a:t> 등록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415205"/>
              </p:ext>
            </p:extLst>
          </p:nvPr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557731" y="570663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538249" y="56597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293369"/>
              </p:ext>
            </p:extLst>
          </p:nvPr>
        </p:nvGraphicFramePr>
        <p:xfrm>
          <a:off x="185674" y="1362538"/>
          <a:ext cx="7287606" cy="3828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97490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이메일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live@skilive.co.kr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1BC3FC16-1377-4F6A-ADA8-1511F7EBA0E1}"/>
              </a:ext>
            </a:extLst>
          </p:cNvPr>
          <p:cNvSpPr/>
          <p:nvPr/>
        </p:nvSpPr>
        <p:spPr>
          <a:xfrm>
            <a:off x="1532620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086D0-EC43-411C-B150-230A9FA5D2D3}"/>
              </a:ext>
            </a:extLst>
          </p:cNvPr>
          <p:cNvSpPr/>
          <p:nvPr/>
        </p:nvSpPr>
        <p:spPr>
          <a:xfrm>
            <a:off x="4866144" y="144878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5837651" y="57261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5872778" y="56331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200DC6-6FFB-4063-880F-97C526063B5F}"/>
              </a:ext>
            </a:extLst>
          </p:cNvPr>
          <p:cNvSpPr/>
          <p:nvPr/>
        </p:nvSpPr>
        <p:spPr>
          <a:xfrm>
            <a:off x="1616846" y="453241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 조정건의 당사자표시 중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9F090DF-F544-4040-8AD8-0315B262DF4F}"/>
              </a:ext>
            </a:extLst>
          </p:cNvPr>
          <p:cNvSpPr/>
          <p:nvPr/>
        </p:nvSpPr>
        <p:spPr>
          <a:xfrm>
            <a:off x="1616846" y="489245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주민등록상</a:t>
            </a:r>
            <a:r>
              <a:rPr lang="en-US" altLang="ko-KR" sz="900" b="0" dirty="0">
                <a:solidFill>
                  <a:schemeClr val="tx1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피신청인의 주소는 </a:t>
            </a:r>
            <a:r>
              <a:rPr lang="en-US" altLang="ko-KR" sz="900" b="0" dirty="0">
                <a:solidFill>
                  <a:schemeClr val="tx1"/>
                </a:solidFill>
              </a:rPr>
              <a:t>“</a:t>
            </a:r>
            <a:r>
              <a:rPr lang="ko-KR" altLang="en-US" sz="900" b="0" dirty="0">
                <a:solidFill>
                  <a:schemeClr val="tx1"/>
                </a:solidFill>
              </a:rPr>
              <a:t>서울시 노원구 하계동</a:t>
            </a:r>
            <a:r>
              <a:rPr lang="en-US" altLang="ko-KR" sz="900" b="0" dirty="0">
                <a:solidFill>
                  <a:schemeClr val="tx1"/>
                </a:solidFill>
              </a:rPr>
              <a:t>＂</a:t>
            </a:r>
            <a:r>
              <a:rPr lang="ko-KR" altLang="en-US" sz="900" b="0" dirty="0">
                <a:solidFill>
                  <a:schemeClr val="tx1"/>
                </a:solidFill>
              </a:rPr>
              <a:t>임에 불구하고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165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수정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  <a:p>
            <a:r>
              <a:rPr lang="ko-KR" altLang="en-US" sz="900" dirty="0"/>
              <a:t>수정 페이지가 상세페이지를 대체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</a:t>
            </a:r>
            <a:r>
              <a:rPr lang="ko-KR" altLang="en-US" dirty="0"/>
              <a:t> 수정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732221"/>
              </p:ext>
            </p:extLst>
          </p:nvPr>
        </p:nvGraphicFramePr>
        <p:xfrm>
          <a:off x="7653300" y="4148815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수정 처리 후 목록화면으로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예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를 선택하면 삭제처리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3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5AB07F03-09E3-4702-B40C-F9FFD4765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905273"/>
              </p:ext>
            </p:extLst>
          </p:nvPr>
        </p:nvGraphicFramePr>
        <p:xfrm>
          <a:off x="185674" y="1362538"/>
          <a:ext cx="7287606" cy="3828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97490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이메일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live@skilive.co.kr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1" name="직사각형 20">
            <a:extLst>
              <a:ext uri="{FF2B5EF4-FFF2-40B4-BE49-F238E27FC236}">
                <a16:creationId xmlns:a16="http://schemas.microsoft.com/office/drawing/2014/main" id="{F4D6C1C9-62CE-4B23-8B98-8EC5CC262551}"/>
              </a:ext>
            </a:extLst>
          </p:cNvPr>
          <p:cNvSpPr/>
          <p:nvPr/>
        </p:nvSpPr>
        <p:spPr>
          <a:xfrm>
            <a:off x="1532620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B4FA6AD-E9E8-49CE-AAD8-45419B68F80F}"/>
              </a:ext>
            </a:extLst>
          </p:cNvPr>
          <p:cNvSpPr/>
          <p:nvPr/>
        </p:nvSpPr>
        <p:spPr>
          <a:xfrm>
            <a:off x="4866144" y="144878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FEA4D60-BB4F-4E38-9D57-A4D707642F65}"/>
              </a:ext>
            </a:extLst>
          </p:cNvPr>
          <p:cNvSpPr/>
          <p:nvPr/>
        </p:nvSpPr>
        <p:spPr>
          <a:xfrm>
            <a:off x="1616846" y="453241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위 조정건의 당사자표시 중 “피신청인 ”</a:t>
            </a:r>
            <a:r>
              <a:rPr lang="ko-KR" altLang="en-US" sz="900" kern="120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32232A7-4F69-4155-86A3-2110067B20D4}"/>
              </a:ext>
            </a:extLst>
          </p:cNvPr>
          <p:cNvSpPr/>
          <p:nvPr/>
        </p:nvSpPr>
        <p:spPr>
          <a:xfrm>
            <a:off x="1616846" y="489245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주민등록상</a:t>
            </a:r>
            <a:r>
              <a:rPr lang="en-US" altLang="ko-KR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피신청인의 주소는 </a:t>
            </a:r>
            <a:r>
              <a:rPr lang="en-US" altLang="ko-KR" sz="900" b="0" dirty="0">
                <a:solidFill>
                  <a:srgbClr val="FF0000"/>
                </a:solidFill>
              </a:rPr>
              <a:t>“</a:t>
            </a:r>
            <a:r>
              <a:rPr lang="ko-KR" altLang="en-US" sz="900" b="0" dirty="0">
                <a:solidFill>
                  <a:srgbClr val="FF0000"/>
                </a:solidFill>
              </a:rPr>
              <a:t>서울시 노원구 하계동</a:t>
            </a:r>
            <a:r>
              <a:rPr lang="en-US" altLang="ko-KR" sz="900" b="0" dirty="0">
                <a:solidFill>
                  <a:srgbClr val="FF0000"/>
                </a:solidFill>
              </a:rPr>
              <a:t>＂</a:t>
            </a:r>
            <a:r>
              <a:rPr lang="ko-KR" altLang="en-US" sz="900" b="0" dirty="0">
                <a:solidFill>
                  <a:srgbClr val="FF0000"/>
                </a:solidFill>
              </a:rPr>
              <a:t>임에 불구하고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5978A4B-ADD2-4011-B18E-3729ADEE0613}"/>
              </a:ext>
            </a:extLst>
          </p:cNvPr>
          <p:cNvSpPr/>
          <p:nvPr/>
        </p:nvSpPr>
        <p:spPr>
          <a:xfrm>
            <a:off x="6662034" y="594928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5D94C4A-B049-4142-878E-7E7708E297FF}"/>
              </a:ext>
            </a:extLst>
          </p:cNvPr>
          <p:cNvSpPr/>
          <p:nvPr/>
        </p:nvSpPr>
        <p:spPr>
          <a:xfrm>
            <a:off x="6642552" y="59024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ACD6FE4E-F4C9-4A32-945C-01932D2B5BCA}"/>
              </a:ext>
            </a:extLst>
          </p:cNvPr>
          <p:cNvSpPr/>
          <p:nvPr/>
        </p:nvSpPr>
        <p:spPr>
          <a:xfrm>
            <a:off x="5266879" y="596875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15FC93E8-F749-4E40-8FBB-C59F97F43231}"/>
              </a:ext>
            </a:extLst>
          </p:cNvPr>
          <p:cNvSpPr/>
          <p:nvPr/>
        </p:nvSpPr>
        <p:spPr>
          <a:xfrm>
            <a:off x="5302006" y="58758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B3CD85AA-245E-414D-A5DE-4AB387CBE204}"/>
              </a:ext>
            </a:extLst>
          </p:cNvPr>
          <p:cNvSpPr/>
          <p:nvPr/>
        </p:nvSpPr>
        <p:spPr>
          <a:xfrm>
            <a:off x="4546799" y="59708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F44DB04D-87B9-4150-B665-01E7183B8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548" y="2816730"/>
            <a:ext cx="1873226" cy="2008554"/>
          </a:xfrm>
          <a:prstGeom prst="rect">
            <a:avLst/>
          </a:prstGeom>
        </p:spPr>
      </p:pic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B3783C06-1F2C-4CD4-9256-BA81C9498CA8}"/>
              </a:ext>
            </a:extLst>
          </p:cNvPr>
          <p:cNvCxnSpPr>
            <a:stCxn id="35" idx="0"/>
            <a:endCxn id="36" idx="2"/>
          </p:cNvCxnSpPr>
          <p:nvPr/>
        </p:nvCxnSpPr>
        <p:spPr>
          <a:xfrm rot="5400000" flipH="1" flipV="1">
            <a:off x="5033555" y="4661288"/>
            <a:ext cx="1145610" cy="147360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:a16="http://schemas.microsoft.com/office/drawing/2014/main" id="{EBF82CD9-5B58-413A-8D82-AD2420B12775}"/>
              </a:ext>
            </a:extLst>
          </p:cNvPr>
          <p:cNvSpPr/>
          <p:nvPr/>
        </p:nvSpPr>
        <p:spPr>
          <a:xfrm>
            <a:off x="4565724" y="58674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DEEC0884-EB24-407B-8889-DAEEF1F17B61}"/>
              </a:ext>
            </a:extLst>
          </p:cNvPr>
          <p:cNvSpPr/>
          <p:nvPr/>
        </p:nvSpPr>
        <p:spPr>
          <a:xfrm>
            <a:off x="5954657" y="59523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757B064-1304-4264-A22A-DCE825480CAA}"/>
              </a:ext>
            </a:extLst>
          </p:cNvPr>
          <p:cNvSpPr/>
          <p:nvPr/>
        </p:nvSpPr>
        <p:spPr>
          <a:xfrm>
            <a:off x="5954657" y="58709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211F6275-FE40-48F4-8EE2-B7AA42ABE574}"/>
              </a:ext>
            </a:extLst>
          </p:cNvPr>
          <p:cNvCxnSpPr>
            <a:stCxn id="39" idx="0"/>
            <a:endCxn id="44" idx="2"/>
          </p:cNvCxnSpPr>
          <p:nvPr/>
        </p:nvCxnSpPr>
        <p:spPr>
          <a:xfrm rot="16200000" flipV="1">
            <a:off x="3742471" y="3417404"/>
            <a:ext cx="368981" cy="470091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C963EB2-04D5-4B80-BD01-6039511EAA72}"/>
              </a:ext>
            </a:extLst>
          </p:cNvPr>
          <p:cNvSpPr/>
          <p:nvPr/>
        </p:nvSpPr>
        <p:spPr>
          <a:xfrm>
            <a:off x="315244" y="4948477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경정신청서를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477D1CF-8CD7-4F05-92E4-5DF776CF8BF8}"/>
              </a:ext>
            </a:extLst>
          </p:cNvPr>
          <p:cNvSpPr/>
          <p:nvPr/>
        </p:nvSpPr>
        <p:spPr>
          <a:xfrm>
            <a:off x="1349315" y="5292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FA2F67B3-653A-45B7-BC16-74945DFD4A91}"/>
              </a:ext>
            </a:extLst>
          </p:cNvPr>
          <p:cNvSpPr/>
          <p:nvPr/>
        </p:nvSpPr>
        <p:spPr>
          <a:xfrm>
            <a:off x="2056236" y="52903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ED50B01-E235-469E-A898-4458DF0233F1}"/>
              </a:ext>
            </a:extLst>
          </p:cNvPr>
          <p:cNvSpPr/>
          <p:nvPr/>
        </p:nvSpPr>
        <p:spPr>
          <a:xfrm>
            <a:off x="1354048" y="52742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CE81FBF-37B9-4DE1-9269-5E75DB8DD3C1}"/>
              </a:ext>
            </a:extLst>
          </p:cNvPr>
          <p:cNvSpPr/>
          <p:nvPr/>
        </p:nvSpPr>
        <p:spPr>
          <a:xfrm>
            <a:off x="318179" y="4736792"/>
            <a:ext cx="2519586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047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773765"/>
              </p:ext>
            </p:extLst>
          </p:nvPr>
        </p:nvGraphicFramePr>
        <p:xfrm>
          <a:off x="7653300" y="442027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898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접수가 완료된 조정진행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09636"/>
              </p:ext>
            </p:extLst>
          </p:nvPr>
        </p:nvGraphicFramePr>
        <p:xfrm>
          <a:off x="182469" y="2551764"/>
          <a:ext cx="7380822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05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836493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87287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3967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23013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조정취하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73267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725821" y="3078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41431" y="286765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39520" y="531995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52855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DED05A9-193D-4D49-B5D1-1CFDF6FC8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37931"/>
              </p:ext>
            </p:extLst>
          </p:nvPr>
        </p:nvGraphicFramePr>
        <p:xfrm>
          <a:off x="217634" y="4024199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5717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성립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 err="1"/>
                        <a:t>불성립</a:t>
                      </a:r>
                      <a:r>
                        <a:rPr lang="ko-KR" altLang="en-US" sz="800" b="0" dirty="0"/>
                        <a:t> 정보만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조정절차가 완료된 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050903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483170" y="61761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498278" y="6091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228543" y="1633521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상세정보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조정일반</a:t>
              </a:r>
            </a:p>
          </p:txBody>
        </p:sp>
      </p:grp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965F7D6A-CB4C-453C-B6E1-9DEF95706C15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1B7D457A-DDD7-4C75-A812-028C1362A71D}"/>
              </a:ext>
            </a:extLst>
          </p:cNvPr>
          <p:cNvCxnSpPr>
            <a:cxnSpLocks/>
          </p:cNvCxnSpPr>
          <p:nvPr/>
        </p:nvCxnSpPr>
        <p:spPr>
          <a:xfrm flipH="1">
            <a:off x="3892496" y="3998950"/>
            <a:ext cx="2476" cy="17555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8DDE9BF-0BCB-479B-8821-1C0B9E581472}"/>
              </a:ext>
            </a:extLst>
          </p:cNvPr>
          <p:cNvSpPr txBox="1"/>
          <p:nvPr/>
        </p:nvSpPr>
        <p:spPr>
          <a:xfrm>
            <a:off x="3892496" y="565035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70958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780607" y="1658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09FA249-F42F-4033-8625-EA08A2478B57}"/>
              </a:ext>
            </a:extLst>
          </p:cNvPr>
          <p:cNvSpPr/>
          <p:nvPr/>
        </p:nvSpPr>
        <p:spPr>
          <a:xfrm>
            <a:off x="182470" y="3023955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 신청인 인원에 따라 증가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028C19FF-8A62-4A7F-A83F-E51ECD11B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35898"/>
              </p:ext>
            </p:extLst>
          </p:nvPr>
        </p:nvGraphicFramePr>
        <p:xfrm>
          <a:off x="204335" y="3339833"/>
          <a:ext cx="6998915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82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38208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불성립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타원 30">
            <a:extLst>
              <a:ext uri="{FF2B5EF4-FFF2-40B4-BE49-F238E27FC236}">
                <a16:creationId xmlns:a16="http://schemas.microsoft.com/office/drawing/2014/main" id="{9D79005B-C8C3-4B9E-8F86-041D1E7E4087}"/>
              </a:ext>
            </a:extLst>
          </p:cNvPr>
          <p:cNvSpPr/>
          <p:nvPr/>
        </p:nvSpPr>
        <p:spPr>
          <a:xfrm>
            <a:off x="2342710" y="33968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333638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863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69916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768110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기록열람발급요청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조정조서발급요청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2381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4177505" y="44312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4192613" y="43462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068580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260365" y="3821490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EA42AE4-3312-48E6-9840-F52445F68D23}"/>
              </a:ext>
            </a:extLst>
          </p:cNvPr>
          <p:cNvSpPr/>
          <p:nvPr/>
        </p:nvSpPr>
        <p:spPr>
          <a:xfrm>
            <a:off x="4870688" y="4425311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기록열람발급요청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341AD2F-5EDF-4D0A-A284-8C86AC1F8933}"/>
              </a:ext>
            </a:extLst>
          </p:cNvPr>
          <p:cNvSpPr/>
          <p:nvPr/>
        </p:nvSpPr>
        <p:spPr>
          <a:xfrm>
            <a:off x="4891118" y="435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029D061-B1DF-4987-B982-67BC2097263A}"/>
              </a:ext>
            </a:extLst>
          </p:cNvPr>
          <p:cNvSpPr/>
          <p:nvPr/>
        </p:nvSpPr>
        <p:spPr>
          <a:xfrm>
            <a:off x="6123104" y="4435349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조정조서발급요청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9822B75-606B-46F1-87A1-7D428A057D6E}"/>
              </a:ext>
            </a:extLst>
          </p:cNvPr>
          <p:cNvSpPr/>
          <p:nvPr/>
        </p:nvSpPr>
        <p:spPr>
          <a:xfrm>
            <a:off x="6111631" y="43503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0379649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조정일정현황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화살표 클릭 시 월 단위로 캘린더 페이지 이동</a:t>
                      </a:r>
                      <a:r>
                        <a:rPr lang="en-US" altLang="ko-KR" sz="800" b="0" dirty="0"/>
                        <a:t>(7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 &gt; 8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오늘 날짜가 포함된 월로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해당월에 대한 일정 리스트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일정 내용 클릭 시 상세 내용 팝업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월 단위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캘린더 형태로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기일에 대한 </a:t>
            </a:r>
            <a:br>
              <a:rPr lang="en-US" altLang="ko-KR" sz="900" dirty="0"/>
            </a:br>
            <a:r>
              <a:rPr lang="en-US" altLang="ko-KR" sz="900" dirty="0"/>
              <a:t>   </a:t>
            </a:r>
            <a:r>
              <a:rPr lang="ko-KR" altLang="en-US" sz="900" dirty="0"/>
              <a:t>정보 노출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4868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조회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4024740" y="1239516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  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/>
              <a:t>1</a:t>
            </a:r>
            <a:r>
              <a:rPr lang="ko-KR" altLang="en-US" sz="600" dirty="0"/>
              <a:t>차기일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7748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7806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차기일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B9F5547-E59D-439C-B50B-686D63B63510}"/>
              </a:ext>
            </a:extLst>
          </p:cNvPr>
          <p:cNvSpPr/>
          <p:nvPr/>
        </p:nvSpPr>
        <p:spPr>
          <a:xfrm>
            <a:off x="3757837" y="1284469"/>
            <a:ext cx="1650209" cy="19995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F857168C-318B-43E9-8DAB-BDA85597A85E}"/>
              </a:ext>
            </a:extLst>
          </p:cNvPr>
          <p:cNvSpPr/>
          <p:nvPr/>
        </p:nvSpPr>
        <p:spPr>
          <a:xfrm>
            <a:off x="3654339" y="1166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91075FE-938C-4BAC-BD82-E4455705E7F1}"/>
              </a:ext>
            </a:extLst>
          </p:cNvPr>
          <p:cNvSpPr/>
          <p:nvPr/>
        </p:nvSpPr>
        <p:spPr>
          <a:xfrm>
            <a:off x="2210844" y="27856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5D7D3FA-C5A4-4D74-82D1-EA1A70D1B5F4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1A39403-EAF0-4D8E-BF71-11D9C38290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9E02CC-FA4D-46CF-9ED1-E251B02C9425}"/>
              </a:ext>
            </a:extLst>
          </p:cNvPr>
          <p:cNvSpPr txBox="1"/>
          <p:nvPr/>
        </p:nvSpPr>
        <p:spPr>
          <a:xfrm>
            <a:off x="1450065" y="1231575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&lt;&lt;     &gt;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D52D4196-287C-45D3-9E8B-0D6371F816B2}"/>
              </a:ext>
            </a:extLst>
          </p:cNvPr>
          <p:cNvSpPr/>
          <p:nvPr/>
        </p:nvSpPr>
        <p:spPr>
          <a:xfrm>
            <a:off x="2099985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오늘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C1F4F5DE-0E84-41E2-A68F-BA97DF9245FC}"/>
              </a:ext>
            </a:extLst>
          </p:cNvPr>
          <p:cNvSpPr/>
          <p:nvPr/>
        </p:nvSpPr>
        <p:spPr>
          <a:xfrm>
            <a:off x="6939100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일정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145E276F-592B-4217-A5AA-FC282874B1E4}"/>
              </a:ext>
            </a:extLst>
          </p:cNvPr>
          <p:cNvSpPr/>
          <p:nvPr/>
        </p:nvSpPr>
        <p:spPr>
          <a:xfrm>
            <a:off x="2532805" y="12358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FE033037-61AD-4E21-B8E5-37AA1EC48B0D}"/>
              </a:ext>
            </a:extLst>
          </p:cNvPr>
          <p:cNvSpPr/>
          <p:nvPr/>
        </p:nvSpPr>
        <p:spPr>
          <a:xfrm>
            <a:off x="6924568" y="12594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1251070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80623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기간 일정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표시된 일정 클릭 시 상세 내용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기간 선택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선택기간 조정일정현황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기간별 구분하여 표시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지난일정 </a:t>
            </a:r>
            <a:r>
              <a:rPr lang="en-US" altLang="ko-KR" sz="900" dirty="0"/>
              <a:t>: </a:t>
            </a:r>
            <a:r>
              <a:rPr lang="ko-KR" altLang="en-US" sz="900" dirty="0"/>
              <a:t>회색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당일일정 </a:t>
            </a:r>
            <a:r>
              <a:rPr lang="en-US" altLang="ko-KR" sz="900" dirty="0"/>
              <a:t>: </a:t>
            </a:r>
            <a:r>
              <a:rPr lang="ko-KR" altLang="en-US" sz="900" dirty="0"/>
              <a:t>파란색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예정일정 </a:t>
            </a:r>
            <a:r>
              <a:rPr lang="en-US" altLang="ko-KR" sz="900" dirty="0"/>
              <a:t>: </a:t>
            </a:r>
            <a:r>
              <a:rPr lang="ko-KR" altLang="en-US" sz="900" dirty="0"/>
              <a:t>검정색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상세 내용 팝업 활성화</a:t>
            </a:r>
            <a:r>
              <a:rPr lang="en-US" altLang="ko-KR" sz="900" dirty="0"/>
              <a:t>(</a:t>
            </a:r>
            <a:r>
              <a:rPr lang="ko-KR" altLang="en-US" sz="900" dirty="0"/>
              <a:t>월 화면과 동일</a:t>
            </a:r>
            <a:r>
              <a:rPr lang="en-US" altLang="ko-KR" sz="900" dirty="0"/>
              <a:t>)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5202059" y="1253599"/>
            <a:ext cx="1319619" cy="2225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A34DBE40-AD7E-4BA7-AB4F-1390E692180C}"/>
              </a:ext>
            </a:extLst>
          </p:cNvPr>
          <p:cNvCxnSpPr>
            <a:cxnSpLocks/>
          </p:cNvCxnSpPr>
          <p:nvPr/>
        </p:nvCxnSpPr>
        <p:spPr>
          <a:xfrm>
            <a:off x="1442610" y="1538790"/>
            <a:ext cx="60306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34ABA00-6DF1-43C3-9199-141CFC595E73}"/>
              </a:ext>
            </a:extLst>
          </p:cNvPr>
          <p:cNvGrpSpPr/>
          <p:nvPr/>
        </p:nvGrpSpPr>
        <p:grpSpPr>
          <a:xfrm>
            <a:off x="3242810" y="1257024"/>
            <a:ext cx="996400" cy="226646"/>
            <a:chOff x="4181122" y="2706142"/>
            <a:chExt cx="899710" cy="25200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7293E79-666F-46D6-8E1E-9C6A18B0126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0" name="Calendar">
              <a:extLst>
                <a:ext uri="{FF2B5EF4-FFF2-40B4-BE49-F238E27FC236}">
                  <a16:creationId xmlns:a16="http://schemas.microsoft.com/office/drawing/2014/main" id="{2E59AA3A-B5BC-42CB-81C1-7F9B39BDB7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3D6DA2F-0579-48CD-A329-2764A0925CDA}"/>
              </a:ext>
            </a:extLst>
          </p:cNvPr>
          <p:cNvGrpSpPr/>
          <p:nvPr/>
        </p:nvGrpSpPr>
        <p:grpSpPr>
          <a:xfrm>
            <a:off x="2072680" y="1257024"/>
            <a:ext cx="996400" cy="226646"/>
            <a:chOff x="4181122" y="2706142"/>
            <a:chExt cx="899710" cy="25200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64CD0BD-C6E9-41F8-870D-FA162EE5B7B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Calendar">
              <a:extLst>
                <a:ext uri="{FF2B5EF4-FFF2-40B4-BE49-F238E27FC236}">
                  <a16:creationId xmlns:a16="http://schemas.microsoft.com/office/drawing/2014/main" id="{457F6C1D-2A22-4EA7-B072-11BCFE2A8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6CEDB7F-F7F6-456B-BF61-9C46A9FE865D}"/>
              </a:ext>
            </a:extLst>
          </p:cNvPr>
          <p:cNvSpPr txBox="1"/>
          <p:nvPr/>
        </p:nvSpPr>
        <p:spPr>
          <a:xfrm>
            <a:off x="1467637" y="1239209"/>
            <a:ext cx="2700198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기간지정                                      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~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6DC58B1-A031-46CC-B086-C108655213BD}"/>
              </a:ext>
            </a:extLst>
          </p:cNvPr>
          <p:cNvCxnSpPr>
            <a:cxnSpLocks/>
          </p:cNvCxnSpPr>
          <p:nvPr/>
        </p:nvCxnSpPr>
        <p:spPr>
          <a:xfrm>
            <a:off x="1442610" y="180882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65759481-7F04-4EAF-9995-1A5ADA333603}"/>
              </a:ext>
            </a:extLst>
          </p:cNvPr>
          <p:cNvCxnSpPr>
            <a:cxnSpLocks/>
          </p:cNvCxnSpPr>
          <p:nvPr/>
        </p:nvCxnSpPr>
        <p:spPr>
          <a:xfrm>
            <a:off x="1442610" y="207885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370266BF-9418-42D3-A9C5-85E2F1C07E17}"/>
              </a:ext>
            </a:extLst>
          </p:cNvPr>
          <p:cNvCxnSpPr>
            <a:cxnSpLocks/>
          </p:cNvCxnSpPr>
          <p:nvPr/>
        </p:nvCxnSpPr>
        <p:spPr>
          <a:xfrm>
            <a:off x="1442610" y="234888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70658EC7-F270-414B-9794-869FD95D289F}"/>
              </a:ext>
            </a:extLst>
          </p:cNvPr>
          <p:cNvCxnSpPr>
            <a:cxnSpLocks/>
          </p:cNvCxnSpPr>
          <p:nvPr/>
        </p:nvCxnSpPr>
        <p:spPr>
          <a:xfrm>
            <a:off x="1442610" y="261891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AF922221-FFDC-4566-AA55-2ECCBF6DCAC0}"/>
              </a:ext>
            </a:extLst>
          </p:cNvPr>
          <p:cNvCxnSpPr>
            <a:cxnSpLocks/>
          </p:cNvCxnSpPr>
          <p:nvPr/>
        </p:nvCxnSpPr>
        <p:spPr>
          <a:xfrm>
            <a:off x="1442610" y="288894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EC42D307-72A1-49C8-9517-AB2E36DC4295}"/>
              </a:ext>
            </a:extLst>
          </p:cNvPr>
          <p:cNvCxnSpPr>
            <a:cxnSpLocks/>
          </p:cNvCxnSpPr>
          <p:nvPr/>
        </p:nvCxnSpPr>
        <p:spPr>
          <a:xfrm>
            <a:off x="1442610" y="315897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6A66D5AB-2CDE-4588-B6AE-DC973A0D588D}"/>
              </a:ext>
            </a:extLst>
          </p:cNvPr>
          <p:cNvCxnSpPr>
            <a:cxnSpLocks/>
          </p:cNvCxnSpPr>
          <p:nvPr/>
        </p:nvCxnSpPr>
        <p:spPr>
          <a:xfrm>
            <a:off x="1442610" y="342900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0CF891B8-48E8-4B27-8EA6-88DDA7AC7050}"/>
              </a:ext>
            </a:extLst>
          </p:cNvPr>
          <p:cNvCxnSpPr>
            <a:cxnSpLocks/>
          </p:cNvCxnSpPr>
          <p:nvPr/>
        </p:nvCxnSpPr>
        <p:spPr>
          <a:xfrm>
            <a:off x="1442610" y="369903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D4ADCAB6-16BA-480F-A9BE-735A55AEDD1A}"/>
              </a:ext>
            </a:extLst>
          </p:cNvPr>
          <p:cNvCxnSpPr>
            <a:cxnSpLocks/>
          </p:cNvCxnSpPr>
          <p:nvPr/>
        </p:nvCxnSpPr>
        <p:spPr>
          <a:xfrm>
            <a:off x="1442610" y="396906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A20DFDA9-5644-4625-ADDE-0847B16D267A}"/>
              </a:ext>
            </a:extLst>
          </p:cNvPr>
          <p:cNvCxnSpPr>
            <a:cxnSpLocks/>
          </p:cNvCxnSpPr>
          <p:nvPr/>
        </p:nvCxnSpPr>
        <p:spPr>
          <a:xfrm>
            <a:off x="1442610" y="423877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61BC5D54-2D77-4B31-8B4D-54D2E3948DEE}"/>
              </a:ext>
            </a:extLst>
          </p:cNvPr>
          <p:cNvCxnSpPr>
            <a:cxnSpLocks/>
          </p:cNvCxnSpPr>
          <p:nvPr/>
        </p:nvCxnSpPr>
        <p:spPr>
          <a:xfrm>
            <a:off x="1442610" y="450880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92267764-8E69-4E98-A934-7351CAE87DB6}"/>
              </a:ext>
            </a:extLst>
          </p:cNvPr>
          <p:cNvCxnSpPr>
            <a:cxnSpLocks/>
          </p:cNvCxnSpPr>
          <p:nvPr/>
        </p:nvCxnSpPr>
        <p:spPr>
          <a:xfrm>
            <a:off x="1442610" y="477883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6CB8830-C42D-4C41-B8AA-31B35F674A61}"/>
              </a:ext>
            </a:extLst>
          </p:cNvPr>
          <p:cNvCxnSpPr>
            <a:cxnSpLocks/>
          </p:cNvCxnSpPr>
          <p:nvPr/>
        </p:nvCxnSpPr>
        <p:spPr>
          <a:xfrm>
            <a:off x="1442610" y="504886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BC3BCBFF-BF81-47C2-AFC1-BD387E096768}"/>
              </a:ext>
            </a:extLst>
          </p:cNvPr>
          <p:cNvCxnSpPr>
            <a:cxnSpLocks/>
          </p:cNvCxnSpPr>
          <p:nvPr/>
        </p:nvCxnSpPr>
        <p:spPr>
          <a:xfrm>
            <a:off x="1442610" y="531889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B534BF8D-4F1D-4A90-8B1D-D10299105267}"/>
              </a:ext>
            </a:extLst>
          </p:cNvPr>
          <p:cNvCxnSpPr>
            <a:cxnSpLocks/>
          </p:cNvCxnSpPr>
          <p:nvPr/>
        </p:nvCxnSpPr>
        <p:spPr>
          <a:xfrm>
            <a:off x="1442610" y="558892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AE182561-5C92-4486-8E73-B1319B9C7D83}"/>
              </a:ext>
            </a:extLst>
          </p:cNvPr>
          <p:cNvCxnSpPr>
            <a:cxnSpLocks/>
          </p:cNvCxnSpPr>
          <p:nvPr/>
        </p:nvCxnSpPr>
        <p:spPr>
          <a:xfrm>
            <a:off x="1442610" y="585895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1B151683-ABCD-49DD-8C93-64F640E7D2E6}"/>
              </a:ext>
            </a:extLst>
          </p:cNvPr>
          <p:cNvCxnSpPr>
            <a:cxnSpLocks/>
          </p:cNvCxnSpPr>
          <p:nvPr/>
        </p:nvCxnSpPr>
        <p:spPr>
          <a:xfrm>
            <a:off x="1442610" y="612898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3A92BEC-4B1E-4033-9E0B-394A88C221C3}"/>
              </a:ext>
            </a:extLst>
          </p:cNvPr>
          <p:cNvSpPr txBox="1"/>
          <p:nvPr/>
        </p:nvSpPr>
        <p:spPr>
          <a:xfrm>
            <a:off x="1467635" y="154493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2021.07.05(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신청완료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DAAC52-52A6-40DE-B5A8-E7FEC40FA679}"/>
              </a:ext>
            </a:extLst>
          </p:cNvPr>
          <p:cNvSpPr txBox="1"/>
          <p:nvPr/>
        </p:nvSpPr>
        <p:spPr>
          <a:xfrm>
            <a:off x="1467635" y="180419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2021.07.09(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A3DF7F-7E44-466D-A182-8CC2BA147DA2}"/>
              </a:ext>
            </a:extLst>
          </p:cNvPr>
          <p:cNvSpPr txBox="1"/>
          <p:nvPr/>
        </p:nvSpPr>
        <p:spPr>
          <a:xfrm>
            <a:off x="1467635" y="2073908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09:00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7D6626-0CB4-4681-830C-499923EBE5FE}"/>
              </a:ext>
            </a:extLst>
          </p:cNvPr>
          <p:cNvSpPr txBox="1"/>
          <p:nvPr/>
        </p:nvSpPr>
        <p:spPr>
          <a:xfrm>
            <a:off x="1467635" y="2338110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가접수완료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019313-0EEC-4121-AB76-CF2F4386D13D}"/>
              </a:ext>
            </a:extLst>
          </p:cNvPr>
          <p:cNvSpPr txBox="1"/>
          <p:nvPr/>
        </p:nvSpPr>
        <p:spPr>
          <a:xfrm>
            <a:off x="1467635" y="2618119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2021.07.13(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10:00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265C20-4608-4103-8F6B-D6173D0DD639}"/>
              </a:ext>
            </a:extLst>
          </p:cNvPr>
          <p:cNvSpPr txBox="1"/>
          <p:nvPr/>
        </p:nvSpPr>
        <p:spPr>
          <a:xfrm>
            <a:off x="1467635" y="289306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2021.07.14(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수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13:00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06EBDC-81C6-43C3-8D41-CE0EB063C278}"/>
              </a:ext>
            </a:extLst>
          </p:cNvPr>
          <p:cNvSpPr txBox="1"/>
          <p:nvPr/>
        </p:nvSpPr>
        <p:spPr>
          <a:xfrm>
            <a:off x="1467635" y="316309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●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 2021.07.15(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목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), 09:00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         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2021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조정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003         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접수완료</a:t>
            </a:r>
            <a:endParaRPr lang="en-US" altLang="ko-KR" sz="900" b="1" dirty="0">
              <a:solidFill>
                <a:srgbClr val="0070C0"/>
              </a:solidFill>
              <a:latin typeface="notokr-regular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BBAF7E-F7F1-4FEC-B712-2E04F840EC3D}"/>
              </a:ext>
            </a:extLst>
          </p:cNvPr>
          <p:cNvSpPr txBox="1"/>
          <p:nvPr/>
        </p:nvSpPr>
        <p:spPr>
          <a:xfrm>
            <a:off x="1467635" y="3424877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latin typeface="notokr-regular"/>
              </a:rPr>
              <a:t>● </a:t>
            </a:r>
            <a:r>
              <a:rPr lang="en-US" altLang="ko-KR" sz="900" b="1" dirty="0">
                <a:latin typeface="notokr-regular"/>
              </a:rPr>
              <a:t> 2021.07.22(</a:t>
            </a:r>
            <a:r>
              <a:rPr lang="ko-KR" altLang="en-US" sz="900" b="1" dirty="0">
                <a:latin typeface="notokr-regular"/>
              </a:rPr>
              <a:t>목</a:t>
            </a:r>
            <a:r>
              <a:rPr lang="en-US" altLang="ko-KR" sz="900" b="1" dirty="0">
                <a:latin typeface="notokr-regular"/>
              </a:rPr>
              <a:t>), 14:30   </a:t>
            </a:r>
            <a:r>
              <a:rPr lang="ko-KR" altLang="en-US" sz="900" b="1" dirty="0">
                <a:latin typeface="notokr-regular"/>
              </a:rPr>
              <a:t>          </a:t>
            </a:r>
            <a:r>
              <a:rPr lang="en-US" altLang="ko-KR" sz="900" b="1" dirty="0">
                <a:latin typeface="notokr-regular"/>
              </a:rPr>
              <a:t>2021</a:t>
            </a:r>
            <a:r>
              <a:rPr lang="ko-KR" altLang="en-US" sz="900" b="1" dirty="0">
                <a:latin typeface="notokr-regular"/>
              </a:rPr>
              <a:t>조정</a:t>
            </a:r>
            <a:r>
              <a:rPr lang="en-US" altLang="ko-KR" sz="900" b="1" dirty="0">
                <a:latin typeface="notokr-regular"/>
              </a:rPr>
              <a:t>003            </a:t>
            </a:r>
            <a:r>
              <a:rPr lang="ko-KR" altLang="en-US" sz="900" b="1" dirty="0">
                <a:latin typeface="notokr-regular"/>
              </a:rPr>
              <a:t>조정부지정</a:t>
            </a:r>
            <a:endParaRPr lang="en-US" altLang="ko-KR" sz="900" b="1" dirty="0">
              <a:latin typeface="notokr-regular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D5105AA3-43A1-478D-973D-0A1FCDC7F3B6}"/>
              </a:ext>
            </a:extLst>
          </p:cNvPr>
          <p:cNvSpPr/>
          <p:nvPr/>
        </p:nvSpPr>
        <p:spPr>
          <a:xfrm>
            <a:off x="4276262" y="1252079"/>
            <a:ext cx="427680" cy="240165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/>
              <a:t>검색</a:t>
            </a:r>
            <a:endParaRPr lang="ko-KR" altLang="en-US" sz="9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D2688ED-2122-4B49-9C80-97371F5F7E63}"/>
              </a:ext>
            </a:extLst>
          </p:cNvPr>
          <p:cNvSpPr/>
          <p:nvPr/>
        </p:nvSpPr>
        <p:spPr>
          <a:xfrm>
            <a:off x="4200260" y="11346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2C2D61F-0CD6-45B9-BDFD-C1E4BB74F82F}"/>
              </a:ext>
            </a:extLst>
          </p:cNvPr>
          <p:cNvSpPr/>
          <p:nvPr/>
        </p:nvSpPr>
        <p:spPr>
          <a:xfrm>
            <a:off x="1443234" y="1544933"/>
            <a:ext cx="3598915" cy="21623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5CC174F-6068-4B0B-A06B-5A2E9201BBE6}"/>
              </a:ext>
            </a:extLst>
          </p:cNvPr>
          <p:cNvSpPr/>
          <p:nvPr/>
        </p:nvSpPr>
        <p:spPr>
          <a:xfrm>
            <a:off x="1366314" y="1467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82C354-0383-4A55-9D50-3E1DE82F9F51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목록 조회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54AFE8-A46F-48EF-951E-14387BE336A3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조정일정 목록 조회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F4FD8E-5806-45AC-8DAC-B2DD1E5E302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44608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</a:t>
            </a:r>
            <a:r>
              <a:rPr lang="ko-KR" altLang="en-US" sz="900" dirty="0" err="1"/>
              <a:t>상세팝업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1451611" y="1199752"/>
            <a:ext cx="1170130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4688611" y="1253600"/>
            <a:ext cx="1833068" cy="19777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/>
              <a:t>신청완료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DAD324-A638-40F7-BB0F-11AEBB024D67}"/>
              </a:ext>
            </a:extLst>
          </p:cNvPr>
          <p:cNvSpPr txBox="1"/>
          <p:nvPr/>
        </p:nvSpPr>
        <p:spPr>
          <a:xfrm>
            <a:off x="5750282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5D69D08-1E14-4083-A7FC-484FE384473A}"/>
              </a:ext>
            </a:extLst>
          </p:cNvPr>
          <p:cNvSpPr/>
          <p:nvPr/>
        </p:nvSpPr>
        <p:spPr>
          <a:xfrm>
            <a:off x="5780341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보완요청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ACCDB7-E8AF-4D94-8000-D53956F36BB0}"/>
              </a:ext>
            </a:extLst>
          </p:cNvPr>
          <p:cNvSpPr txBox="1"/>
          <p:nvPr/>
        </p:nvSpPr>
        <p:spPr>
          <a:xfrm>
            <a:off x="2312237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5D4DE66-FA3C-4B46-B015-9825E37DBE94}"/>
              </a:ext>
            </a:extLst>
          </p:cNvPr>
          <p:cNvSpPr/>
          <p:nvPr/>
        </p:nvSpPr>
        <p:spPr>
          <a:xfrm>
            <a:off x="2342296" y="3533481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보완완료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7C1373F-2233-418E-B771-8187C8A8CC58}"/>
              </a:ext>
            </a:extLst>
          </p:cNvPr>
          <p:cNvSpPr/>
          <p:nvPr/>
        </p:nvSpPr>
        <p:spPr>
          <a:xfrm>
            <a:off x="2342296" y="3728274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가접수완료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4298D0-3FFD-46AB-8117-E5A4636020C5}"/>
              </a:ext>
            </a:extLst>
          </p:cNvPr>
          <p:cNvSpPr txBox="1"/>
          <p:nvPr/>
        </p:nvSpPr>
        <p:spPr>
          <a:xfrm>
            <a:off x="3159745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5AEC171-3EDF-46F7-90A0-A84172146969}"/>
              </a:ext>
            </a:extLst>
          </p:cNvPr>
          <p:cNvSpPr/>
          <p:nvPr/>
        </p:nvSpPr>
        <p:spPr>
          <a:xfrm>
            <a:off x="3189803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결제요청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6ED8C9D-E9D6-4B00-AF9D-0F6B2BE757FD}"/>
              </a:ext>
            </a:extLst>
          </p:cNvPr>
          <p:cNvSpPr txBox="1"/>
          <p:nvPr/>
        </p:nvSpPr>
        <p:spPr>
          <a:xfrm>
            <a:off x="4020369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245F206-FE16-434F-8196-EAB275CF8C6A}"/>
              </a:ext>
            </a:extLst>
          </p:cNvPr>
          <p:cNvSpPr/>
          <p:nvPr/>
        </p:nvSpPr>
        <p:spPr>
          <a:xfrm>
            <a:off x="4050427" y="3539899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결제완료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6301" y="330258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6359" y="3542084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접수완료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2B128C-456E-4E89-BF89-59E9D3C292DD}"/>
              </a:ext>
            </a:extLst>
          </p:cNvPr>
          <p:cNvSpPr txBox="1"/>
          <p:nvPr/>
        </p:nvSpPr>
        <p:spPr>
          <a:xfrm>
            <a:off x="4882978" y="4041106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063C496-DCD2-4979-AA25-2EFE4B49E844}"/>
              </a:ext>
            </a:extLst>
          </p:cNvPr>
          <p:cNvSpPr/>
          <p:nvPr/>
        </p:nvSpPr>
        <p:spPr>
          <a:xfrm>
            <a:off x="4913036" y="4280602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조정부지정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DB37DDA-DA41-49A4-A731-5DE10CD82E42}"/>
              </a:ext>
            </a:extLst>
          </p:cNvPr>
          <p:cNvGrpSpPr/>
          <p:nvPr/>
        </p:nvGrpSpPr>
        <p:grpSpPr>
          <a:xfrm>
            <a:off x="2485437" y="2051062"/>
            <a:ext cx="3883745" cy="2607952"/>
            <a:chOff x="96690" y="2396224"/>
            <a:chExt cx="3883745" cy="2607952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DC3E928-A42B-4E36-BF39-9A5E80E0ACA5}"/>
                </a:ext>
              </a:extLst>
            </p:cNvPr>
            <p:cNvSpPr/>
            <p:nvPr/>
          </p:nvSpPr>
          <p:spPr>
            <a:xfrm>
              <a:off x="96690" y="2396224"/>
              <a:ext cx="3866509" cy="26079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6682BC-728A-4D99-AECB-437E509CAA49}"/>
                </a:ext>
              </a:extLst>
            </p:cNvPr>
            <p:cNvSpPr txBox="1"/>
            <p:nvPr/>
          </p:nvSpPr>
          <p:spPr>
            <a:xfrm>
              <a:off x="3633865" y="2399038"/>
              <a:ext cx="346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762B8F6-7303-4843-9C65-FAA6F0BCACC5}"/>
                </a:ext>
              </a:extLst>
            </p:cNvPr>
            <p:cNvSpPr/>
            <p:nvPr/>
          </p:nvSpPr>
          <p:spPr>
            <a:xfrm>
              <a:off x="224620" y="2757963"/>
              <a:ext cx="3479731" cy="245332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제목 </a:t>
              </a:r>
              <a:r>
                <a:rPr lang="en-US" altLang="ko-KR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: 1</a:t>
              </a:r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차 기일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8DE67ED-4B43-44A7-9603-FACB518776B2}"/>
                </a:ext>
              </a:extLst>
            </p:cNvPr>
            <p:cNvSpPr txBox="1"/>
            <p:nvPr/>
          </p:nvSpPr>
          <p:spPr>
            <a:xfrm>
              <a:off x="224620" y="3125678"/>
              <a:ext cx="3614746" cy="173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날짜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7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월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22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(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목요일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)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14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30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분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사건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003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신청내용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음악저작물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홍길동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피신청인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김철수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1 </a:t>
              </a: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조정부장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O </a:t>
              </a:r>
              <a:r>
                <a:rPr lang="en-US" altLang="ko-KR" sz="900" dirty="0" err="1">
                  <a:solidFill>
                    <a:srgbClr val="656565"/>
                  </a:solidFill>
                  <a:latin typeface="notokr-regular"/>
                </a:rPr>
                <a:t>O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</p:txBody>
        </p:sp>
      </p:grp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13287CC-F8EE-42D3-8454-6190F99BF642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5292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135518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공동인증서 등록처리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기존 등록된 인증서가 있을 때는 삭제 후 신규 인증서 재등록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공동인증서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공동인증서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인증서를 등록하여 관리하는 기능</a:t>
            </a:r>
            <a:endParaRPr lang="en-US" altLang="ko-KR" sz="900" dirty="0"/>
          </a:p>
          <a:p>
            <a:r>
              <a:rPr lang="ko-KR" altLang="en-US" sz="900" b="0" dirty="0"/>
              <a:t>개인회원은 개인인증서만 등록</a:t>
            </a:r>
            <a:r>
              <a:rPr lang="en-US" altLang="ko-KR" sz="900" b="0" dirty="0"/>
              <a:t>, </a:t>
            </a:r>
            <a:r>
              <a:rPr lang="ko-KR" altLang="en-US" sz="900" b="0" dirty="0"/>
              <a:t>법인회원은 법인인증서만 </a:t>
            </a:r>
            <a:r>
              <a:rPr lang="ko-KR" altLang="en-US" sz="900" b="0" dirty="0" err="1"/>
              <a:t>등로</a:t>
            </a:r>
            <a:r>
              <a:rPr lang="ko-KR" altLang="en-US" sz="900" b="0" dirty="0"/>
              <a:t>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공동인증서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공동인증서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C7573665-1104-473D-AAF6-95D4091F3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56" y="1633446"/>
            <a:ext cx="6613958" cy="368576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D3B6FDB-BC3E-4EFD-B914-F2FEBAC3ACFE}"/>
              </a:ext>
            </a:extLst>
          </p:cNvPr>
          <p:cNvSpPr/>
          <p:nvPr/>
        </p:nvSpPr>
        <p:spPr>
          <a:xfrm>
            <a:off x="1757645" y="3158970"/>
            <a:ext cx="4140460" cy="1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FD2508-B935-4D0E-BCC4-6F2ADB80A55C}"/>
              </a:ext>
            </a:extLst>
          </p:cNvPr>
          <p:cNvSpPr/>
          <p:nvPr/>
        </p:nvSpPr>
        <p:spPr>
          <a:xfrm>
            <a:off x="480555" y="1464135"/>
            <a:ext cx="6767699" cy="47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36BF40B-CAB2-4C9E-9438-A0194704583F}"/>
              </a:ext>
            </a:extLst>
          </p:cNvPr>
          <p:cNvSpPr/>
          <p:nvPr/>
        </p:nvSpPr>
        <p:spPr>
          <a:xfrm>
            <a:off x="3510352" y="3798040"/>
            <a:ext cx="542548" cy="351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F0DB725-2A29-4F7A-BB9E-59CF87DF1378}"/>
              </a:ext>
            </a:extLst>
          </p:cNvPr>
          <p:cNvSpPr/>
          <p:nvPr/>
        </p:nvSpPr>
        <p:spPr>
          <a:xfrm>
            <a:off x="3197805" y="3770214"/>
            <a:ext cx="855095" cy="4545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인증서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rgbClr val="747474"/>
              </a:solidFill>
              <a:latin typeface="+mn-ea"/>
            </a:endParaRPr>
          </a:p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등록관리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C31FC0A-5AA5-4ADE-B096-945E0A2E18F1}"/>
              </a:ext>
            </a:extLst>
          </p:cNvPr>
          <p:cNvSpPr/>
          <p:nvPr/>
        </p:nvSpPr>
        <p:spPr>
          <a:xfrm>
            <a:off x="3967927" y="41490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237895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온라인 조정 전환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32328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88149"/>
              </p:ext>
            </p:extLst>
          </p:nvPr>
        </p:nvGraphicFramePr>
        <p:xfrm>
          <a:off x="7653300" y="427811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건에 대한 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피신청인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대리인 등에게 개인별로 부여되는 접속접속 번호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조정정보 조회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사건종결시 조정정보 조회 불가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조회 만료일자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부여일 </a:t>
                      </a:r>
                      <a:r>
                        <a:rPr lang="en-US" altLang="ko-KR" sz="800" b="0" dirty="0"/>
                        <a:t>+ 4</a:t>
                      </a:r>
                      <a:r>
                        <a:rPr lang="ko-KR" altLang="en-US" sz="800" b="0" dirty="0"/>
                        <a:t>개월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조정 사건정보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사건정보 조회</a:t>
            </a:r>
          </a:p>
          <a:p>
            <a:endParaRPr lang="en-US" altLang="ko-KR" sz="900" dirty="0"/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사건종결시 조정정보 조회 불가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조회 만료일자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부여일 </a:t>
            </a:r>
            <a:r>
              <a:rPr lang="en-US" altLang="ko-KR" sz="900" b="0" dirty="0">
                <a:solidFill>
                  <a:srgbClr val="FF0000"/>
                </a:solidFill>
              </a:rPr>
              <a:t>+ 4</a:t>
            </a:r>
            <a:r>
              <a:rPr lang="ko-KR" altLang="en-US" sz="900" b="0" dirty="0">
                <a:solidFill>
                  <a:srgbClr val="FF0000"/>
                </a:solidFill>
              </a:rPr>
              <a:t>개월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90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우편으로 발송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사건정보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86C11F6-9924-4E9C-A6CB-23D192F76BFC}"/>
              </a:ext>
            </a:extLst>
          </p:cNvPr>
          <p:cNvSpPr/>
          <p:nvPr/>
        </p:nvSpPr>
        <p:spPr>
          <a:xfrm>
            <a:off x="803279" y="1450404"/>
            <a:ext cx="5995186" cy="19909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- </a:t>
            </a:r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한국저작권위원회에서 조정절차 개시 통지를 받으신 후에는 조정번호와 접속번호를 입력하면 조정정보를 확인하실 수 있습니다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.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90FF4B2-BDC8-4FE7-AD19-43B18987779B}"/>
              </a:ext>
            </a:extLst>
          </p:cNvPr>
          <p:cNvSpPr/>
          <p:nvPr/>
        </p:nvSpPr>
        <p:spPr>
          <a:xfrm>
            <a:off x="2567735" y="1305706"/>
            <a:ext cx="238526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 온라인 진행 전환 동의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B37DC689-D43C-4BFF-9B97-3D91073E2F7B}"/>
              </a:ext>
            </a:extLst>
          </p:cNvPr>
          <p:cNvGraphicFramePr>
            <a:graphicFrameLocks noGrp="1"/>
          </p:cNvGraphicFramePr>
          <p:nvPr/>
        </p:nvGraphicFramePr>
        <p:xfrm>
          <a:off x="1937665" y="3531864"/>
          <a:ext cx="3879691" cy="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07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1626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접속번호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C82C094C-DBF0-4D38-B7B3-757996049C8D}"/>
              </a:ext>
            </a:extLst>
          </p:cNvPr>
          <p:cNvSpPr/>
          <p:nvPr/>
        </p:nvSpPr>
        <p:spPr>
          <a:xfrm>
            <a:off x="2930131" y="3653088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2021</a:t>
            </a:r>
            <a:r>
              <a:rPr lang="ko-KR" altLang="en-US" sz="1000" dirty="0">
                <a:solidFill>
                  <a:srgbClr val="FF0000"/>
                </a:solidFill>
              </a:rPr>
              <a:t>조정</a:t>
            </a:r>
            <a:r>
              <a:rPr lang="en-US" altLang="ko-KR" sz="1000" dirty="0">
                <a:solidFill>
                  <a:srgbClr val="FF0000"/>
                </a:solidFill>
              </a:rPr>
              <a:t>001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6C639BC2-BADA-4EB4-B1A9-F522B690A117}"/>
              </a:ext>
            </a:extLst>
          </p:cNvPr>
          <p:cNvSpPr/>
          <p:nvPr/>
        </p:nvSpPr>
        <p:spPr>
          <a:xfrm>
            <a:off x="2927775" y="4114486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1234123445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619073" y="4691000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조정정보 조회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504416" y="4585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A0CC817-E555-4AE5-B09C-C9BDA7A605D0}"/>
              </a:ext>
            </a:extLst>
          </p:cNvPr>
          <p:cNvSpPr/>
          <p:nvPr/>
        </p:nvSpPr>
        <p:spPr>
          <a:xfrm>
            <a:off x="5197726" y="36921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0125802-F681-4C5F-B98D-8795506AB839}"/>
              </a:ext>
            </a:extLst>
          </p:cNvPr>
          <p:cNvSpPr/>
          <p:nvPr/>
        </p:nvSpPr>
        <p:spPr>
          <a:xfrm>
            <a:off x="5199825" y="4203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D1DEA3-CF75-4AA5-9EF9-B2C1E90932A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80947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>
            <a:extLst>
              <a:ext uri="{FF2B5EF4-FFF2-40B4-BE49-F238E27FC236}">
                <a16:creationId xmlns:a16="http://schemas.microsoft.com/office/drawing/2014/main" id="{4669C024-F914-437D-B221-17CCD0BF3C1F}"/>
              </a:ext>
            </a:extLst>
          </p:cNvPr>
          <p:cNvSpPr/>
          <p:nvPr/>
        </p:nvSpPr>
        <p:spPr>
          <a:xfrm>
            <a:off x="601561" y="3391258"/>
            <a:ext cx="2248886" cy="1161079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66445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전자조정 전환 버튼 클릭 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전환확인 팝업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비로그인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로그인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전환 완료 시 버튼 비활성화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전자조정 전환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 err="1"/>
                        <a:t>아니오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팝업 닫힘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alert</a:t>
                      </a:r>
                      <a:r>
                        <a:rPr lang="ko-KR" altLang="en-US" sz="800" b="0" dirty="0"/>
                        <a:t>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대리인신청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 전환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조정사건정보를 조회하고 로그인한 사용자가 전자조정전환 버튼을 클릭하여 전환을 하는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로그인 필수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진행중일 때만 해당페이지 노출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490562" y="324833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전자조정 전환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375905" y="314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09117"/>
              </p:ext>
            </p:extLst>
          </p:nvPr>
        </p:nvGraphicFramePr>
        <p:xfrm>
          <a:off x="235401" y="225887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54307"/>
              </p:ext>
            </p:extLst>
          </p:nvPr>
        </p:nvGraphicFramePr>
        <p:xfrm>
          <a:off x="253703" y="2599831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고동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전환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194383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5341921-6818-40E0-B8EB-A82E2EEBC22C}"/>
              </a:ext>
            </a:extLst>
          </p:cNvPr>
          <p:cNvSpPr/>
          <p:nvPr/>
        </p:nvSpPr>
        <p:spPr>
          <a:xfrm>
            <a:off x="1762284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아니요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49C731CC-AC53-4D3C-826D-655CB4BE8E4E}"/>
              </a:ext>
            </a:extLst>
          </p:cNvPr>
          <p:cNvSpPr/>
          <p:nvPr/>
        </p:nvSpPr>
        <p:spPr>
          <a:xfrm>
            <a:off x="979059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예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0DCC7132-AD2C-4897-A1D6-B1F540747DBB}"/>
              </a:ext>
            </a:extLst>
          </p:cNvPr>
          <p:cNvCxnSpPr>
            <a:cxnSpLocks/>
            <a:stCxn id="51" idx="2"/>
            <a:endCxn id="30" idx="3"/>
          </p:cNvCxnSpPr>
          <p:nvPr/>
        </p:nvCxnSpPr>
        <p:spPr>
          <a:xfrm rot="5400000">
            <a:off x="3175077" y="3146867"/>
            <a:ext cx="500302" cy="1149561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>
            <a:extLst>
              <a:ext uri="{FF2B5EF4-FFF2-40B4-BE49-F238E27FC236}">
                <a16:creationId xmlns:a16="http://schemas.microsoft.com/office/drawing/2014/main" id="{04E0C7F5-36BE-4B98-AA63-33BABB56A35B}"/>
              </a:ext>
            </a:extLst>
          </p:cNvPr>
          <p:cNvSpPr/>
          <p:nvPr/>
        </p:nvSpPr>
        <p:spPr>
          <a:xfrm>
            <a:off x="875946" y="40926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E42E891-B2B3-4BBF-B174-5ABFEA6D5BCA}"/>
              </a:ext>
            </a:extLst>
          </p:cNvPr>
          <p:cNvSpPr/>
          <p:nvPr/>
        </p:nvSpPr>
        <p:spPr>
          <a:xfrm>
            <a:off x="1762283" y="4071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2EEF2-4F9C-4271-A13B-8247832839D5}"/>
              </a:ext>
            </a:extLst>
          </p:cNvPr>
          <p:cNvSpPr txBox="1"/>
          <p:nvPr/>
        </p:nvSpPr>
        <p:spPr>
          <a:xfrm>
            <a:off x="688290" y="3633939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조정신청 사건을 온라인으로</a:t>
            </a:r>
            <a:endParaRPr lang="en-US" altLang="ko-KR" sz="1000" dirty="0"/>
          </a:p>
          <a:p>
            <a:r>
              <a:rPr lang="ko-KR" altLang="en-US" sz="1000" dirty="0"/>
              <a:t>전환 하시겠습니까</a:t>
            </a:r>
            <a:r>
              <a:rPr lang="en-US" altLang="ko-KR" sz="1000" dirty="0"/>
              <a:t>?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4CD041-4087-4373-BA85-43DD7ABF153B}"/>
              </a:ext>
            </a:extLst>
          </p:cNvPr>
          <p:cNvSpPr/>
          <p:nvPr/>
        </p:nvSpPr>
        <p:spPr>
          <a:xfrm>
            <a:off x="3692860" y="4321178"/>
            <a:ext cx="2248886" cy="1173808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700444C-476F-4A91-AAB7-DBB7496023AE}"/>
              </a:ext>
            </a:extLst>
          </p:cNvPr>
          <p:cNvSpPr/>
          <p:nvPr/>
        </p:nvSpPr>
        <p:spPr>
          <a:xfrm>
            <a:off x="4070358" y="5027067"/>
            <a:ext cx="15336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 등록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EE6764-71D7-4A59-BCB4-77C2506497EE}"/>
              </a:ext>
            </a:extLst>
          </p:cNvPr>
          <p:cNvSpPr txBox="1"/>
          <p:nvPr/>
        </p:nvSpPr>
        <p:spPr>
          <a:xfrm>
            <a:off x="3779589" y="4521914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본인이 아닌 경우에는 대리인 신청이 필요합니다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9985B89A-BB9A-4FCB-832C-66951A500C37}"/>
              </a:ext>
            </a:extLst>
          </p:cNvPr>
          <p:cNvSpPr/>
          <p:nvPr/>
        </p:nvSpPr>
        <p:spPr>
          <a:xfrm>
            <a:off x="5481279" y="51129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14BD98-D4D7-4923-AA59-FA542536ECAE}"/>
              </a:ext>
            </a:extLst>
          </p:cNvPr>
          <p:cNvSpPr txBox="1"/>
          <p:nvPr/>
        </p:nvSpPr>
        <p:spPr>
          <a:xfrm>
            <a:off x="2427117" y="4939687"/>
            <a:ext cx="1172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본인이 아닌 경우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421D210-559F-4123-8384-31E0479EDF28}"/>
              </a:ext>
            </a:extLst>
          </p:cNvPr>
          <p:cNvSpPr/>
          <p:nvPr/>
        </p:nvSpPr>
        <p:spPr>
          <a:xfrm>
            <a:off x="601561" y="5344732"/>
            <a:ext cx="2248886" cy="83683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CC4D78-BD5B-4B78-AC92-E272DCF2D61A}"/>
              </a:ext>
            </a:extLst>
          </p:cNvPr>
          <p:cNvSpPr txBox="1"/>
          <p:nvPr/>
        </p:nvSpPr>
        <p:spPr>
          <a:xfrm>
            <a:off x="648614" y="5530302"/>
            <a:ext cx="2182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전자조정 전환이 완료되었습니다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220350F9-2C08-40CC-987E-FC657B4E84FF}"/>
              </a:ext>
            </a:extLst>
          </p:cNvPr>
          <p:cNvSpPr/>
          <p:nvPr/>
        </p:nvSpPr>
        <p:spPr>
          <a:xfrm>
            <a:off x="1375016" y="5896223"/>
            <a:ext cx="7019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8763CC-EE6B-4B83-97A0-11FD8396B004}"/>
              </a:ext>
            </a:extLst>
          </p:cNvPr>
          <p:cNvSpPr txBox="1"/>
          <p:nvPr/>
        </p:nvSpPr>
        <p:spPr>
          <a:xfrm>
            <a:off x="1713367" y="5108097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본인인 경우</a:t>
            </a:r>
          </a:p>
        </p:txBody>
      </p:sp>
      <p:sp>
        <p:nvSpPr>
          <p:cNvPr id="8" name="다이아몬드 7">
            <a:extLst>
              <a:ext uri="{FF2B5EF4-FFF2-40B4-BE49-F238E27FC236}">
                <a16:creationId xmlns:a16="http://schemas.microsoft.com/office/drawing/2014/main" id="{6DCE9E8B-3732-4E48-AA58-350CB877D486}"/>
              </a:ext>
            </a:extLst>
          </p:cNvPr>
          <p:cNvSpPr/>
          <p:nvPr/>
        </p:nvSpPr>
        <p:spPr>
          <a:xfrm>
            <a:off x="1243584" y="4701979"/>
            <a:ext cx="964840" cy="456960"/>
          </a:xfrm>
          <a:prstGeom prst="diamond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본인여부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13E3C2A6-0EE8-4672-99C6-D7FF5D3ECB20}"/>
              </a:ext>
            </a:extLst>
          </p:cNvPr>
          <p:cNvCxnSpPr>
            <a:stCxn id="30" idx="2"/>
            <a:endCxn id="8" idx="0"/>
          </p:cNvCxnSpPr>
          <p:nvPr/>
        </p:nvCxnSpPr>
        <p:spPr>
          <a:xfrm>
            <a:off x="1726004" y="4552337"/>
            <a:ext cx="0" cy="14964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9FFA6F5-9FE9-475D-8A99-68406E67E98B}"/>
              </a:ext>
            </a:extLst>
          </p:cNvPr>
          <p:cNvCxnSpPr>
            <a:stCxn id="8" idx="2"/>
            <a:endCxn id="47" idx="0"/>
          </p:cNvCxnSpPr>
          <p:nvPr/>
        </p:nvCxnSpPr>
        <p:spPr>
          <a:xfrm>
            <a:off x="1726004" y="5158939"/>
            <a:ext cx="0" cy="18579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E7432460-AABD-49E5-9ADD-ADD2813EE16E}"/>
              </a:ext>
            </a:extLst>
          </p:cNvPr>
          <p:cNvCxnSpPr>
            <a:stCxn id="8" idx="3"/>
            <a:endCxn id="38" idx="1"/>
          </p:cNvCxnSpPr>
          <p:nvPr/>
        </p:nvCxnSpPr>
        <p:spPr>
          <a:xfrm flipV="1">
            <a:off x="2208424" y="4908082"/>
            <a:ext cx="1484436" cy="2237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타원 52">
            <a:extLst>
              <a:ext uri="{FF2B5EF4-FFF2-40B4-BE49-F238E27FC236}">
                <a16:creationId xmlns:a16="http://schemas.microsoft.com/office/drawing/2014/main" id="{E557AA36-2E0B-4EAB-84CA-660648E853D6}"/>
              </a:ext>
            </a:extLst>
          </p:cNvPr>
          <p:cNvSpPr/>
          <p:nvPr/>
        </p:nvSpPr>
        <p:spPr>
          <a:xfrm>
            <a:off x="1978796" y="59228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FE66C-8801-4B4D-8564-6012679951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06639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7811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신청완료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 </a:t>
            </a:r>
            <a:r>
              <a:rPr lang="en-US" altLang="ko-KR" sz="800" dirty="0"/>
              <a:t>- </a:t>
            </a:r>
            <a:r>
              <a:rPr lang="ko-KR" altLang="en-US" sz="800" dirty="0"/>
              <a:t>대리인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대리인 정보 등록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대리인 정보 및 증빙파일 업로드 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 </a:t>
            </a:r>
            <a:r>
              <a:rPr lang="en-US" altLang="ko-KR" dirty="0"/>
              <a:t>- </a:t>
            </a:r>
            <a:r>
              <a:rPr lang="ko-KR" altLang="en-US" dirty="0"/>
              <a:t>대리인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43497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/>
        </p:nvGraphicFramePr>
        <p:xfrm>
          <a:off x="253703" y="2843048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승인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05065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7ADD4992-C73E-4555-B224-94DF34DE9DFC}"/>
              </a:ext>
            </a:extLst>
          </p:cNvPr>
          <p:cNvGraphicFramePr>
            <a:graphicFrameLocks noGrp="1"/>
          </p:cNvGraphicFramePr>
          <p:nvPr/>
        </p:nvGraphicFramePr>
        <p:xfrm>
          <a:off x="266237" y="3434421"/>
          <a:ext cx="5926598" cy="2249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9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665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379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462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7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98400"/>
                  </a:ext>
                </a:extLst>
              </a:tr>
              <a:tr h="368124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269115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9BB4F880-65AE-4496-B861-FD7EE900622E}"/>
              </a:ext>
            </a:extLst>
          </p:cNvPr>
          <p:cNvSpPr txBox="1"/>
          <p:nvPr/>
        </p:nvSpPr>
        <p:spPr>
          <a:xfrm>
            <a:off x="261154" y="320759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640986-F905-415D-A27D-05C0577DEDBA}"/>
              </a:ext>
            </a:extLst>
          </p:cNvPr>
          <p:cNvSpPr txBox="1"/>
          <p:nvPr/>
        </p:nvSpPr>
        <p:spPr>
          <a:xfrm>
            <a:off x="1434818" y="37964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23762-01E1-4967-9A68-A39B0C3D1F39}"/>
              </a:ext>
            </a:extLst>
          </p:cNvPr>
          <p:cNvSpPr txBox="1"/>
          <p:nvPr/>
        </p:nvSpPr>
        <p:spPr>
          <a:xfrm>
            <a:off x="2741409" y="37964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E67847-891A-4253-B3F0-326DDAEEF352}"/>
              </a:ext>
            </a:extLst>
          </p:cNvPr>
          <p:cNvSpPr txBox="1"/>
          <p:nvPr/>
        </p:nvSpPr>
        <p:spPr>
          <a:xfrm>
            <a:off x="1435591" y="40144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7B95A5A-E114-4168-B067-EC4BB8160A18}"/>
              </a:ext>
            </a:extLst>
          </p:cNvPr>
          <p:cNvSpPr/>
          <p:nvPr/>
        </p:nvSpPr>
        <p:spPr>
          <a:xfrm>
            <a:off x="1437667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9DE4869B-882D-4589-A908-170175789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442" y="47826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873065B2-BAF3-456E-9E64-DC392A49B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766" y="478510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E592AA1-5899-45FA-96D5-3E19E2AD50F4}"/>
              </a:ext>
            </a:extLst>
          </p:cNvPr>
          <p:cNvSpPr/>
          <p:nvPr/>
        </p:nvSpPr>
        <p:spPr>
          <a:xfrm>
            <a:off x="2435266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AD7243EA-3A5D-40EE-92FF-BF7A183ED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267" y="478757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BC240C0-BA37-4C90-8316-38D09A3CDB0A}"/>
              </a:ext>
            </a:extLst>
          </p:cNvPr>
          <p:cNvSpPr/>
          <p:nvPr/>
        </p:nvSpPr>
        <p:spPr>
          <a:xfrm>
            <a:off x="3414767" y="48051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DCB8F08-A361-4EC3-A232-31572D1FA0F6}"/>
              </a:ext>
            </a:extLst>
          </p:cNvPr>
          <p:cNvSpPr/>
          <p:nvPr/>
        </p:nvSpPr>
        <p:spPr>
          <a:xfrm>
            <a:off x="1440867" y="447250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C4D842C9-F744-42FB-AEA8-05762509C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083" y="439749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D11E2B7-5DCF-43DA-9BCA-F43C745429ED}"/>
              </a:ext>
            </a:extLst>
          </p:cNvPr>
          <p:cNvSpPr/>
          <p:nvPr/>
        </p:nvSpPr>
        <p:spPr>
          <a:xfrm>
            <a:off x="3641899" y="446411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5" name="Rectangle 124">
            <a:extLst>
              <a:ext uri="{FF2B5EF4-FFF2-40B4-BE49-F238E27FC236}">
                <a16:creationId xmlns:a16="http://schemas.microsoft.com/office/drawing/2014/main" id="{8665CDDA-7699-4099-9221-F456DFBAE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068" y="43974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FC800464-9917-4182-99A4-066FF6B3684C}"/>
              </a:ext>
            </a:extLst>
          </p:cNvPr>
          <p:cNvSpPr/>
          <p:nvPr/>
        </p:nvSpPr>
        <p:spPr>
          <a:xfrm>
            <a:off x="2527186" y="447250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0D80166-1521-4511-9FBD-5F8B41D19814}"/>
              </a:ext>
            </a:extLst>
          </p:cNvPr>
          <p:cNvSpPr/>
          <p:nvPr/>
        </p:nvSpPr>
        <p:spPr>
          <a:xfrm>
            <a:off x="1286393" y="42138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C84D29-B09A-4A5C-8BAE-E7700A0B5B45}"/>
              </a:ext>
            </a:extLst>
          </p:cNvPr>
          <p:cNvSpPr txBox="1"/>
          <p:nvPr/>
        </p:nvSpPr>
        <p:spPr>
          <a:xfrm>
            <a:off x="3545370" y="40154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46CBDBCB-7AF7-458B-A474-89BE13CBA984}"/>
              </a:ext>
            </a:extLst>
          </p:cNvPr>
          <p:cNvSpPr/>
          <p:nvPr/>
        </p:nvSpPr>
        <p:spPr>
          <a:xfrm>
            <a:off x="3545370" y="3768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0A136EB-5A6E-4E49-BD85-0A95CD85D69B}"/>
              </a:ext>
            </a:extLst>
          </p:cNvPr>
          <p:cNvSpPr txBox="1"/>
          <p:nvPr/>
        </p:nvSpPr>
        <p:spPr>
          <a:xfrm>
            <a:off x="1367680" y="418827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A5A75365-4BF2-4540-9918-1A4FA5C48D21}"/>
              </a:ext>
            </a:extLst>
          </p:cNvPr>
          <p:cNvSpPr/>
          <p:nvPr/>
        </p:nvSpPr>
        <p:spPr>
          <a:xfrm>
            <a:off x="1439369" y="349544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DE1A6274-51E7-44AC-9926-58544E601E1C}"/>
              </a:ext>
            </a:extLst>
          </p:cNvPr>
          <p:cNvSpPr/>
          <p:nvPr/>
        </p:nvSpPr>
        <p:spPr>
          <a:xfrm>
            <a:off x="1440608" y="50662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DCE297-9B1C-4F9C-BAA6-61D55D2C6B20}"/>
              </a:ext>
            </a:extLst>
          </p:cNvPr>
          <p:cNvSpPr txBox="1"/>
          <p:nvPr/>
        </p:nvSpPr>
        <p:spPr>
          <a:xfrm>
            <a:off x="1445477" y="53668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C6D0EE2B-8CBE-4F8F-B6E5-7B82DE89183A}"/>
              </a:ext>
            </a:extLst>
          </p:cNvPr>
          <p:cNvSpPr/>
          <p:nvPr/>
        </p:nvSpPr>
        <p:spPr>
          <a:xfrm>
            <a:off x="2364162" y="50966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50326425-BEE6-4AB2-B269-D2161CAE5044}"/>
              </a:ext>
            </a:extLst>
          </p:cNvPr>
          <p:cNvSpPr/>
          <p:nvPr/>
        </p:nvSpPr>
        <p:spPr>
          <a:xfrm>
            <a:off x="2998216" y="54227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8F15C804-82B9-44EC-882D-D667D3473583}"/>
              </a:ext>
            </a:extLst>
          </p:cNvPr>
          <p:cNvSpPr/>
          <p:nvPr/>
        </p:nvSpPr>
        <p:spPr>
          <a:xfrm>
            <a:off x="3251855" y="603810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D3F9713-03AA-4479-8AB7-60C497DF0003}"/>
              </a:ext>
            </a:extLst>
          </p:cNvPr>
          <p:cNvSpPr/>
          <p:nvPr/>
        </p:nvSpPr>
        <p:spPr>
          <a:xfrm>
            <a:off x="3137198" y="5932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1A2F1D-D205-42E4-B3CA-2CB3BDF925F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39802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이용안내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46644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4085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이용안내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전자조정신청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조정 관련 민원서식 다운로드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사용안내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</a:t>
            </a:r>
            <a:r>
              <a:rPr lang="en-US" altLang="ko-KR" sz="900" dirty="0"/>
              <a:t>·</a:t>
            </a:r>
            <a:r>
              <a:rPr lang="ko-KR" altLang="en-US" sz="900" dirty="0"/>
              <a:t>오프라인 조정신청 방법 안내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온라인 조정신청 바로가기 기증 제공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관련 민원서식 다운로드 가능</a:t>
            </a:r>
            <a:endParaRPr lang="en-US" altLang="ko-KR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06FF2F82-7284-4540-ABFA-225C181D0648}"/>
              </a:ext>
            </a:extLst>
          </p:cNvPr>
          <p:cNvSpPr/>
          <p:nvPr/>
        </p:nvSpPr>
        <p:spPr>
          <a:xfrm>
            <a:off x="944899" y="5962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29E3776-F7DB-445D-AFAE-B618EA604477}"/>
              </a:ext>
            </a:extLst>
          </p:cNvPr>
          <p:cNvSpPr/>
          <p:nvPr/>
        </p:nvSpPr>
        <p:spPr>
          <a:xfrm>
            <a:off x="4615991" y="59365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153C70-41B2-4C31-9AE8-7A5183DAA56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749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3564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해당 문서 서식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</a:t>
                      </a:r>
                      <a:r>
                        <a:rPr lang="ko-KR" altLang="en-US" sz="800" b="0" dirty="0" err="1"/>
                        <a:t>작성예시</a:t>
                      </a:r>
                      <a:r>
                        <a:rPr lang="ko-KR" altLang="en-US" sz="800" b="0" dirty="0"/>
                        <a:t>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사용안내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CF850E-BACF-4DFC-8C1F-53EC015371AA}"/>
              </a:ext>
            </a:extLst>
          </p:cNvPr>
          <p:cNvGrpSpPr/>
          <p:nvPr/>
        </p:nvGrpSpPr>
        <p:grpSpPr>
          <a:xfrm>
            <a:off x="1273914" y="976592"/>
            <a:ext cx="5076509" cy="5291682"/>
            <a:chOff x="1413932" y="1197658"/>
            <a:chExt cx="5076509" cy="529168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17C586A-DAEA-4DD1-9767-9C2839E7362A}"/>
                </a:ext>
              </a:extLst>
            </p:cNvPr>
            <p:cNvSpPr/>
            <p:nvPr/>
          </p:nvSpPr>
          <p:spPr>
            <a:xfrm>
              <a:off x="1413932" y="1197658"/>
              <a:ext cx="5059273" cy="5291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06DAD5CE-142A-4746-881F-05E0A8ADD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3929" y="1363967"/>
              <a:ext cx="4921295" cy="499552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D6D7C1-5081-4C0F-A734-1CBBBB235EC4}"/>
                </a:ext>
              </a:extLst>
            </p:cNvPr>
            <p:cNvSpPr txBox="1"/>
            <p:nvPr/>
          </p:nvSpPr>
          <p:spPr>
            <a:xfrm>
              <a:off x="6143871" y="1200473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</p:grp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C5C9FAE-919E-449D-B188-8AFEF2FF4E41}"/>
              </a:ext>
            </a:extLst>
          </p:cNvPr>
          <p:cNvSpPr/>
          <p:nvPr/>
        </p:nvSpPr>
        <p:spPr>
          <a:xfrm>
            <a:off x="3287816" y="1673805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07178E8F-1247-4DD4-8E3D-8516450204E1}"/>
              </a:ext>
            </a:extLst>
          </p:cNvPr>
          <p:cNvSpPr/>
          <p:nvPr/>
        </p:nvSpPr>
        <p:spPr>
          <a:xfrm>
            <a:off x="3195298" y="15591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5646F1-80F1-4301-B178-242B09373904}"/>
              </a:ext>
            </a:extLst>
          </p:cNvPr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조정 관련 민원서식 다운로드 팝업</a:t>
            </a:r>
            <a:endParaRPr lang="en-US" altLang="ko-KR" sz="900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5E110AF-A269-47C0-A826-E8ED35B04572}"/>
              </a:ext>
            </a:extLst>
          </p:cNvPr>
          <p:cNvSpPr/>
          <p:nvPr/>
        </p:nvSpPr>
        <p:spPr>
          <a:xfrm>
            <a:off x="5605554" y="1698723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0D32E18-CDEE-4D2A-B179-D280E4141D4D}"/>
              </a:ext>
            </a:extLst>
          </p:cNvPr>
          <p:cNvSpPr/>
          <p:nvPr/>
        </p:nvSpPr>
        <p:spPr>
          <a:xfrm>
            <a:off x="5513036" y="15840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2BA4BD-E25E-4D4D-B518-37FDCA8A4F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74804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82058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조정의 개념 및 효력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조정의 개념 및 효력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조정의 개념 및 효력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592106F-566B-4C4E-97BE-6E849A1A1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42" t="4001" r="7029" b="14668"/>
          <a:stretch/>
        </p:blipFill>
        <p:spPr>
          <a:xfrm>
            <a:off x="1343040" y="1076303"/>
            <a:ext cx="4204136" cy="4992411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EE87256E-4A48-4D9A-8E3B-4EEE2C6E9BD2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0472B9-69D7-479D-B621-9594A5F5D7C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75502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대상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대상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대상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8AAE765-89F6-4B77-BB90-CF41564094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10"/>
          <a:stretch/>
        </p:blipFill>
        <p:spPr>
          <a:xfrm>
            <a:off x="857545" y="1222431"/>
            <a:ext cx="5480733" cy="441313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3050160D-E08C-414B-93FC-F96C3FEC3836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158126-5B67-4319-A02E-CC8473EDC99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39719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절차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절차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절차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022ACA6-76C3-470B-873B-909E5A3E2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6" t="6476" r="5633" b="18057"/>
          <a:stretch/>
        </p:blipFill>
        <p:spPr>
          <a:xfrm>
            <a:off x="497504" y="998730"/>
            <a:ext cx="4455495" cy="540589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BFCE5F1-6B0F-4FE8-88FA-423CBF9E7DAC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D4CBB-5682-4181-B898-557F89A9BCB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99985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비용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비용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비용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2FC5704-D0AA-4A1E-8594-30EBD1FBE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65" t="7841" r="7626" b="26375"/>
          <a:stretch/>
        </p:blipFill>
        <p:spPr>
          <a:xfrm>
            <a:off x="362490" y="953725"/>
            <a:ext cx="5569762" cy="547388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3EEDEE8-BA13-4CF2-B94D-65898925E83F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86193D-11A0-4E80-BCAA-98C0B7E6F43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1222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326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신청안내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신청안내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신청안내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49732DA-7FAD-4636-A6F9-FAC4F7751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6" t="13226" r="9333" b="7913"/>
          <a:stretch/>
        </p:blipFill>
        <p:spPr>
          <a:xfrm>
            <a:off x="624368" y="1004660"/>
            <a:ext cx="4748252" cy="540828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F105CE1-02C8-4509-8815-C53CBE9963A5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A7EC0-AABC-4F46-BD34-E61F25523F9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93242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정보마당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44279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71799"/>
              </p:ext>
            </p:extLst>
          </p:nvPr>
        </p:nvGraphicFramePr>
        <p:xfrm>
          <a:off x="7653300" y="4366043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CMS</a:t>
            </a:r>
            <a:r>
              <a:rPr lang="ko-KR" altLang="en-US" sz="900" dirty="0"/>
              <a:t> 게시판 설정</a:t>
            </a:r>
            <a:endParaRPr lang="en-US" altLang="ko-KR" sz="9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5155798-89A5-4D2C-A8BF-8F872A1E5523}"/>
              </a:ext>
            </a:extLst>
          </p:cNvPr>
          <p:cNvSpPr/>
          <p:nvPr/>
        </p:nvSpPr>
        <p:spPr>
          <a:xfrm>
            <a:off x="1127575" y="2233610"/>
            <a:ext cx="4590510" cy="22755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CMS </a:t>
            </a:r>
            <a:r>
              <a:rPr lang="ko-KR" altLang="en-US" dirty="0"/>
              <a:t>게시판</a:t>
            </a:r>
          </a:p>
        </p:txBody>
      </p:sp>
    </p:spTree>
    <p:extLst>
      <p:ext uri="{BB962C8B-B14F-4D97-AF65-F5344CB8AC3E}">
        <p14:creationId xmlns:p14="http://schemas.microsoft.com/office/powerpoint/2010/main" val="29169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31702</TotalTime>
  <Words>9525</Words>
  <Application>Microsoft Office PowerPoint</Application>
  <PresentationFormat>A4 용지(210x297mm)</PresentationFormat>
  <Paragraphs>3726</Paragraphs>
  <Slides>73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73</vt:i4>
      </vt:variant>
    </vt:vector>
  </HeadingPairs>
  <TitlesOfParts>
    <vt:vector size="80" baseType="lpstr">
      <vt:lpstr>notokr-regular</vt:lpstr>
      <vt:lpstr>굴림</vt:lpstr>
      <vt:lpstr>맑은 고딕</vt:lpstr>
      <vt:lpstr>Arial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917</cp:revision>
  <cp:lastPrinted>2021-08-19T07:06:45Z</cp:lastPrinted>
  <dcterms:created xsi:type="dcterms:W3CDTF">2014-10-14T01:07:57Z</dcterms:created>
  <dcterms:modified xsi:type="dcterms:W3CDTF">2021-09-13T02:36:27Z</dcterms:modified>
</cp:coreProperties>
</file>