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3"/>
  </p:notesMasterIdLst>
  <p:sldIdLst>
    <p:sldId id="257" r:id="rId2"/>
    <p:sldId id="256" r:id="rId3"/>
    <p:sldId id="581" r:id="rId4"/>
    <p:sldId id="677" r:id="rId5"/>
    <p:sldId id="630" r:id="rId6"/>
    <p:sldId id="633" r:id="rId7"/>
    <p:sldId id="631" r:id="rId8"/>
    <p:sldId id="632" r:id="rId9"/>
    <p:sldId id="634" r:id="rId10"/>
    <p:sldId id="635" r:id="rId11"/>
    <p:sldId id="637" r:id="rId12"/>
    <p:sldId id="638" r:id="rId13"/>
    <p:sldId id="678" r:id="rId14"/>
    <p:sldId id="582" r:id="rId15"/>
    <p:sldId id="657" r:id="rId16"/>
    <p:sldId id="645" r:id="rId17"/>
    <p:sldId id="612" r:id="rId18"/>
    <p:sldId id="679" r:id="rId19"/>
    <p:sldId id="614" r:id="rId20"/>
    <p:sldId id="644" r:id="rId21"/>
    <p:sldId id="619" r:id="rId22"/>
    <p:sldId id="659" r:id="rId23"/>
    <p:sldId id="617" r:id="rId24"/>
    <p:sldId id="660" r:id="rId25"/>
    <p:sldId id="451" r:id="rId26"/>
    <p:sldId id="647" r:id="rId27"/>
    <p:sldId id="525" r:id="rId28"/>
    <p:sldId id="649" r:id="rId29"/>
    <p:sldId id="680" r:id="rId30"/>
    <p:sldId id="684" r:id="rId31"/>
    <p:sldId id="685" r:id="rId32"/>
    <p:sldId id="686" r:id="rId33"/>
    <p:sldId id="682" r:id="rId34"/>
    <p:sldId id="688" r:id="rId35"/>
    <p:sldId id="683" r:id="rId36"/>
    <p:sldId id="652" r:id="rId37"/>
    <p:sldId id="653" r:id="rId38"/>
    <p:sldId id="527" r:id="rId39"/>
    <p:sldId id="671" r:id="rId40"/>
    <p:sldId id="669" r:id="rId41"/>
    <p:sldId id="670" r:id="rId42"/>
    <p:sldId id="453" r:id="rId43"/>
    <p:sldId id="454" r:id="rId44"/>
    <p:sldId id="528" r:id="rId45"/>
    <p:sldId id="672" r:id="rId46"/>
    <p:sldId id="673" r:id="rId47"/>
    <p:sldId id="674" r:id="rId48"/>
    <p:sldId id="681" r:id="rId49"/>
    <p:sldId id="675" r:id="rId50"/>
    <p:sldId id="689" r:id="rId51"/>
    <p:sldId id="690" r:id="rId52"/>
    <p:sldId id="532" r:id="rId53"/>
    <p:sldId id="443" r:id="rId54"/>
    <p:sldId id="533" r:id="rId55"/>
    <p:sldId id="534" r:id="rId56"/>
    <p:sldId id="535" r:id="rId57"/>
    <p:sldId id="445" r:id="rId58"/>
    <p:sldId id="626" r:id="rId59"/>
    <p:sldId id="538" r:id="rId60"/>
    <p:sldId id="676" r:id="rId61"/>
    <p:sldId id="579" r:id="rId62"/>
    <p:sldId id="580" r:id="rId63"/>
    <p:sldId id="463" r:id="rId64"/>
    <p:sldId id="464" r:id="rId65"/>
    <p:sldId id="661" r:id="rId66"/>
    <p:sldId id="664" r:id="rId67"/>
    <p:sldId id="665" r:id="rId68"/>
    <p:sldId id="458" r:id="rId69"/>
    <p:sldId id="456" r:id="rId70"/>
    <p:sldId id="457" r:id="rId71"/>
    <p:sldId id="666" r:id="rId72"/>
    <p:sldId id="667" r:id="rId73"/>
    <p:sldId id="668" r:id="rId74"/>
    <p:sldId id="545" r:id="rId75"/>
    <p:sldId id="546" r:id="rId76"/>
    <p:sldId id="547" r:id="rId77"/>
    <p:sldId id="548" r:id="rId78"/>
    <p:sldId id="550" r:id="rId79"/>
    <p:sldId id="553" r:id="rId80"/>
    <p:sldId id="577" r:id="rId81"/>
    <p:sldId id="559" r:id="rId82"/>
    <p:sldId id="562" r:id="rId83"/>
    <p:sldId id="564" r:id="rId84"/>
    <p:sldId id="566" r:id="rId85"/>
    <p:sldId id="585" r:id="rId86"/>
    <p:sldId id="578" r:id="rId87"/>
    <p:sldId id="586" r:id="rId88"/>
    <p:sldId id="570" r:id="rId89"/>
    <p:sldId id="587" r:id="rId90"/>
    <p:sldId id="576" r:id="rId91"/>
    <p:sldId id="687" r:id="rId92"/>
  </p:sldIdLst>
  <p:sldSz cx="9906000" cy="6858000" type="A4"/>
  <p:notesSz cx="6889750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8" userDrawn="1">
          <p15:clr>
            <a:srgbClr val="A4A3A4"/>
          </p15:clr>
        </p15:guide>
        <p15:guide id="2" pos="3914">
          <p15:clr>
            <a:srgbClr val="A4A3A4"/>
          </p15:clr>
        </p15:guide>
        <p15:guide id="3" pos="115" userDrawn="1">
          <p15:clr>
            <a:srgbClr val="A4A3A4"/>
          </p15:clr>
        </p15:guide>
        <p15:guide id="4" pos="4679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852" userDrawn="1">
          <p15:clr>
            <a:srgbClr val="A4A3A4"/>
          </p15:clr>
        </p15:guide>
        <p15:guide id="7" pos="16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kyung lee" initials="bl" lastIdx="1" clrIdx="0">
    <p:extLst>
      <p:ext uri="{19B8F6BF-5375-455C-9EA6-DF929625EA0E}">
        <p15:presenceInfo xmlns:p15="http://schemas.microsoft.com/office/powerpoint/2012/main" userId="bokyung lee" providerId="None"/>
      </p:ext>
    </p:extLst>
  </p:cmAuthor>
  <p:cmAuthor id="2" name="조장혁" initials="조" lastIdx="1" clrIdx="1">
    <p:extLst>
      <p:ext uri="{19B8F6BF-5375-455C-9EA6-DF929625EA0E}">
        <p15:presenceInfo xmlns:p15="http://schemas.microsoft.com/office/powerpoint/2012/main" userId="조장혁" providerId="None"/>
      </p:ext>
    </p:extLst>
  </p:cmAuthor>
  <p:cmAuthor id="3" name="Administrator" initials="A" lastIdx="1" clrIdx="2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EB0B3"/>
    <a:srgbClr val="303132"/>
    <a:srgbClr val="92D050"/>
    <a:srgbClr val="252525"/>
    <a:srgbClr val="FFFFFF"/>
    <a:srgbClr val="EFEFEF"/>
    <a:srgbClr val="F78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8993" autoAdjust="0"/>
  </p:normalViewPr>
  <p:slideViewPr>
    <p:cSldViewPr>
      <p:cViewPr varScale="1">
        <p:scale>
          <a:sx n="102" d="100"/>
          <a:sy n="102" d="100"/>
        </p:scale>
        <p:origin x="1392" y="96"/>
      </p:cViewPr>
      <p:guideLst>
        <p:guide orient="horz" pos="3918"/>
        <p:guide pos="3914"/>
        <p:guide pos="115"/>
        <p:guide pos="4679"/>
        <p:guide/>
        <p:guide pos="852"/>
        <p:guide pos="16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B7A5C23-C6D6-4CE1-8AE6-867FAAD009AC}" type="datetimeFigureOut">
              <a:rPr lang="ko-KR" altLang="en-US" smtClean="0"/>
              <a:pPr/>
              <a:t>2021-10-26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750888"/>
            <a:ext cx="5426075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A2F7CC3-2585-4F2E-8C3A-DC4CEE1B19C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63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752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37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6844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008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53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795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F7CC3-2585-4F2E-8C3A-DC4CEE1B19C2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67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5419437"/>
              </p:ext>
            </p:extLst>
          </p:nvPr>
        </p:nvGraphicFramePr>
        <p:xfrm>
          <a:off x="7653300" y="620688"/>
          <a:ext cx="2162098" cy="575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화면명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ID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20">
                <a:tc gridSpan="2">
                  <a:txBody>
                    <a:bodyPr/>
                    <a:lstStyle/>
                    <a:p>
                      <a:pPr marL="0" marR="0" indent="0" algn="ctr" defTabSz="12800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화면설명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_x355099312">
            <a:extLst>
              <a:ext uri="{FF2B5EF4-FFF2-40B4-BE49-F238E27FC236}">
                <a16:creationId xmlns:a16="http://schemas.microsoft.com/office/drawing/2014/main" id="{417058B0-E212-4E3C-A0F3-BD7B812D8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9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4" name="직선 연결선 3"/>
          <p:cNvCxnSpPr/>
          <p:nvPr userDrawn="1"/>
        </p:nvCxnSpPr>
        <p:spPr>
          <a:xfrm>
            <a:off x="128464" y="659735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167728" y="476672"/>
            <a:ext cx="9649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조성현\업무자료들\2015년\10. 농정원_해외정보\유앤피플_로고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886" y="6620977"/>
            <a:ext cx="646650" cy="19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_x355099312">
            <a:extLst>
              <a:ext uri="{FF2B5EF4-FFF2-40B4-BE49-F238E27FC236}">
                <a16:creationId xmlns:a16="http://schemas.microsoft.com/office/drawing/2014/main" id="{5DD37534-72FD-4BF2-A3D2-8EF9A7D1DF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5" y="83481"/>
            <a:ext cx="1575175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75FD00-72F3-4927-AE6B-7F61AF85A91B}"/>
              </a:ext>
            </a:extLst>
          </p:cNvPr>
          <p:cNvSpPr txBox="1"/>
          <p:nvPr userDrawn="1"/>
        </p:nvSpPr>
        <p:spPr>
          <a:xfrm>
            <a:off x="4547955" y="188640"/>
            <a:ext cx="5268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cap="all" dirty="0">
                <a:latin typeface="맑은 고딕" panose="020B0503020000020004" pitchFamily="50" charset="-127"/>
                <a:ea typeface="+mn-ea"/>
              </a:rPr>
              <a:t>저작권 전자조정시스템 구축</a:t>
            </a:r>
          </a:p>
        </p:txBody>
      </p:sp>
    </p:spTree>
    <p:extLst>
      <p:ext uri="{BB962C8B-B14F-4D97-AF65-F5344CB8AC3E}">
        <p14:creationId xmlns:p14="http://schemas.microsoft.com/office/powerpoint/2010/main" val="37402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0D182-0E45-4451-AC01-D47C207148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2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11628" y="1628800"/>
            <a:ext cx="7374467" cy="57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24" tIns="59113" rIns="118224" bIns="59113">
            <a:spAutoFit/>
          </a:bodyPr>
          <a:lstStyle>
            <a:lvl1pPr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87375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74750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60538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347913" defTabSz="117475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8051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623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7195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76713" defTabSz="11747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latinLnBrk="0">
              <a:lnSpc>
                <a:spcPct val="140000"/>
              </a:lnSpc>
            </a:pPr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화면설계서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73202" y="3320902"/>
            <a:ext cx="3201197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/>
            <a:r>
              <a:rPr lang="ko-KR" altLang="en-US" b="1" cap="all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저작권 전자조정시스템 구축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84647" y="1412776"/>
            <a:ext cx="6480721" cy="1650353"/>
          </a:xfrm>
          <a:prstGeom prst="rect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Group 55"/>
          <p:cNvGraphicFramePr>
            <a:graphicFrameLocks noGrp="1"/>
          </p:cNvGraphicFramePr>
          <p:nvPr/>
        </p:nvGraphicFramePr>
        <p:xfrm>
          <a:off x="3733851" y="4193460"/>
          <a:ext cx="2623305" cy="675700"/>
        </p:xfrm>
        <a:graphic>
          <a:graphicData uri="http://schemas.openxmlformats.org/drawingml/2006/table">
            <a:tbl>
              <a:tblPr/>
              <a:tblGrid>
                <a:gridCol w="83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단계별 산출물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390423" y="5007345"/>
            <a:ext cx="1426673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latinLnBrk="0"/>
            <a:r>
              <a:rPr lang="en-US" altLang="ko-KR" sz="2000">
                <a:latin typeface="맑은 고딕" panose="020B0503020000020004" pitchFamily="50" charset="-127"/>
                <a:ea typeface="맑은 고딕" panose="020B0503020000020004" pitchFamily="50" charset="-127"/>
              </a:rPr>
              <a:t>2021.08.05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" name="Group 31"/>
          <p:cNvGraphicFramePr>
            <a:graphicFrameLocks noGrp="1"/>
          </p:cNvGraphicFramePr>
          <p:nvPr/>
        </p:nvGraphicFramePr>
        <p:xfrm>
          <a:off x="7093796" y="160403"/>
          <a:ext cx="2628292" cy="604302"/>
        </p:xfrm>
        <a:graphic>
          <a:graphicData uri="http://schemas.openxmlformats.org/drawingml/2006/table">
            <a:tbl>
              <a:tblPr/>
              <a:tblGrid>
                <a:gridCol w="91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52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고객제출용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"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1230313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1pPr>
                      <a:lvl2pPr marL="614363" defTabSz="1230313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2pPr>
                      <a:lvl3pPr marL="1230313" defTabSz="1230313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3pPr>
                      <a:lvl4pPr marL="184467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4pPr>
                      <a:lvl5pPr marL="2460625" defTabSz="1230313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5pPr>
                      <a:lvl6pPr marL="29178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6pPr>
                      <a:lvl7pPr marL="33750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7pPr>
                      <a:lvl8pPr marL="38322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8pPr>
                      <a:lvl9pPr marL="4289425" defTabSz="12303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charset="-127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12303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kumimoji="1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</a:p>
                  </a:txBody>
                  <a:tcPr marL="132080" marR="132080" marT="31652" marB="31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8697416" y="204456"/>
            <a:ext cx="864096" cy="206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Rectangle 131"/>
          <p:cNvSpPr>
            <a:spLocks noChangeArrowheads="1"/>
          </p:cNvSpPr>
          <p:nvPr/>
        </p:nvSpPr>
        <p:spPr bwMode="auto">
          <a:xfrm>
            <a:off x="1802650" y="2420888"/>
            <a:ext cx="6435715" cy="55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118224" tIns="59113" rIns="118224" bIns="59113" anchor="t" anchorCtr="0" upright="1">
            <a:spAutoFit/>
          </a:bodyPr>
          <a:lstStyle/>
          <a:p>
            <a:pPr algn="ctr">
              <a:spcAft>
                <a:spcPts val="0"/>
              </a:spcAft>
            </a:pP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화면설계서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+mn-ea"/>
                <a:cs typeface="굴림"/>
              </a:rPr>
              <a:t>업무시스템</a:t>
            </a: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)</a:t>
            </a:r>
          </a:p>
          <a:p>
            <a:pPr algn="ctr">
              <a:spcAft>
                <a:spcPts val="0"/>
              </a:spcAft>
            </a:pPr>
            <a:r>
              <a:rPr lang="en-US" altLang="ko-KR" sz="1400" b="1" dirty="0">
                <a:solidFill>
                  <a:srgbClr val="000000"/>
                </a:solidFill>
                <a:latin typeface="+mn-ea"/>
                <a:cs typeface="굴림"/>
              </a:rPr>
              <a:t>V1.0</a:t>
            </a:r>
            <a:endParaRPr lang="ko-KR" sz="1050" dirty="0">
              <a:effectLst/>
              <a:latin typeface="+mn-ea"/>
              <a:cs typeface="굴림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9463" y="6309320"/>
            <a:ext cx="8347075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 latinLnBrk="0">
              <a:spcBef>
                <a:spcPts val="0"/>
              </a:spcBef>
              <a:spcAft>
                <a:spcPts val="0"/>
              </a:spcAft>
              <a:defRPr sz="1000"/>
            </a:pPr>
            <a:r>
              <a:rPr lang="en-US" altLang="ko-KR" sz="1000" dirty="0">
                <a:latin typeface="+mn-ea"/>
              </a:rPr>
              <a:t>(</a:t>
            </a:r>
            <a:r>
              <a:rPr lang="ko-KR" altLang="en-US" sz="1000" dirty="0">
                <a:latin typeface="+mn-ea"/>
              </a:rPr>
              <a:t>주</a:t>
            </a:r>
            <a:r>
              <a:rPr lang="en-US" altLang="ko-KR" sz="1000" dirty="0">
                <a:latin typeface="+mn-ea"/>
              </a:rPr>
              <a:t>)</a:t>
            </a:r>
            <a:r>
              <a:rPr lang="ko-KR" altLang="en-US" sz="1000" dirty="0" err="1">
                <a:latin typeface="+mn-ea"/>
              </a:rPr>
              <a:t>유앤피플의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사전 승인 없이 본 내용의 전부 또는 일부에 대한 복사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전재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배포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+mn-ea"/>
              </a:rPr>
              <a:t>사용을 금합니다</a:t>
            </a:r>
            <a:r>
              <a:rPr lang="en-US" altLang="ko-KR" sz="10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algn="ctr">
              <a:lnSpc>
                <a:spcPts val="900"/>
              </a:lnSpc>
              <a:defRPr sz="1000"/>
            </a:pPr>
            <a:endParaRPr lang="en-US" altLang="ko-KR" sz="100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7" name="Picture 2" descr="C:\조성현\업무자료들\2015년\10. 농정원_해외정보\유앤피플_로고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89" y="5481228"/>
            <a:ext cx="1260139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355099312">
            <a:extLst>
              <a:ext uri="{FF2B5EF4-FFF2-40B4-BE49-F238E27FC236}">
                <a16:creationId xmlns:a16="http://schemas.microsoft.com/office/drawing/2014/main" id="{DE2E440D-2E67-45C5-B4C5-788082AC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279375"/>
            <a:ext cx="2092131" cy="4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4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516"/>
              </p:ext>
            </p:extLst>
          </p:nvPr>
        </p:nvGraphicFramePr>
        <p:xfrm>
          <a:off x="344488" y="1196752"/>
          <a:ext cx="9339365" cy="4342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버전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변경일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변경사유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변 경 내 용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>
                          <a:effectLst/>
                          <a:latin typeface="+mj-lt"/>
                        </a:rPr>
                        <a:t>작성자</a:t>
                      </a:r>
                      <a:endParaRPr lang="ko-KR" sz="1000" b="1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승인자</a:t>
                      </a:r>
                      <a:endParaRPr lang="ko-KR" sz="1000" b="1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1.0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effectLst/>
                          <a:latin typeface="+mj-lt"/>
                          <a:cs typeface="+mn-cs"/>
                        </a:rPr>
                        <a:t>2021.07.19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dirty="0">
                          <a:effectLst/>
                          <a:latin typeface="+mj-lt"/>
                        </a:rPr>
                        <a:t>최초 작성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/>
                          <a:latin typeface="+mj-lt"/>
                          <a:cs typeface="굴림"/>
                        </a:rPr>
                        <a:t>김상훈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dirty="0">
                        <a:effectLst/>
                        <a:latin typeface="+mn-ea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굴림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j-lt"/>
                        </a:rPr>
                        <a:t> </a:t>
                      </a:r>
                      <a:endParaRPr lang="ko-KR" sz="100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</a:rPr>
                        <a:t> </a:t>
                      </a:r>
                      <a:endParaRPr lang="ko-KR" sz="1000" dirty="0">
                        <a:effectLst/>
                        <a:latin typeface="+mj-lt"/>
                        <a:cs typeface="굴림"/>
                      </a:endParaRPr>
                    </a:p>
                  </a:txBody>
                  <a:tcPr marL="41138" marR="411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2480" y="836712"/>
            <a:ext cx="12218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개 정 이 </a:t>
            </a:r>
            <a:r>
              <a:rPr kumimoji="1" lang="ko-KR" altLang="ko-KR" sz="1600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력</a:t>
            </a:r>
            <a:endParaRPr kumimoji="1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00472" y="6093296"/>
            <a:ext cx="928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문서 버전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 버전은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1.0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으로 시작하되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변경 사항이 오류수정 등 미비할 경우 소수점 자리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,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 추가 등 중대한 변경이 발생한 경우는 정수 자리의 버전 번호 증가로 구분   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* 변경 사유 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최초작성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내용수정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내용추가</a:t>
            </a:r>
            <a:r>
              <a:rPr kumimoji="1" lang="en-US" altLang="ko-K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/</a:t>
            </a:r>
            <a:r>
              <a:rPr kumimoji="1" lang="ko-KR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굴림" pitchFamily="50" charset="-127"/>
              </a:rPr>
              <a:t>내용삭제로 구분하여 기입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05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>
                <a:latin typeface="+mn-ea"/>
              </a:rPr>
              <a:t>대시보드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9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288108"/>
              </p:ext>
            </p:extLst>
          </p:nvPr>
        </p:nvGraphicFramePr>
        <p:xfrm>
          <a:off x="7653300" y="4101797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대시보드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업무시스템 대시보드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대시보드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대시보드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UI_PA_000_01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89A4DA47-12AE-474D-BCEA-232C66EC6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75" y="1268760"/>
            <a:ext cx="7123113" cy="452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오프라인 조정관리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4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조정상태별 정렬기능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버튼 클릭 시 신규조정신청 건 등록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등록한 조정신청의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640274"/>
              </p:ext>
            </p:extLst>
          </p:nvPr>
        </p:nvGraphicFramePr>
        <p:xfrm>
          <a:off x="206511" y="2385733"/>
          <a:ext cx="7256036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843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71095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48157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35126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저작물종류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b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대리인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  <a:endParaRPr kumimoji="0" lang="ko-KR" altLang="en-US" sz="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713462" y="598468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65F247-34F3-4ADF-BF34-ACDD58235CB7}"/>
              </a:ext>
            </a:extLst>
          </p:cNvPr>
          <p:cNvSpPr txBox="1"/>
          <p:nvPr/>
        </p:nvSpPr>
        <p:spPr>
          <a:xfrm>
            <a:off x="2343374" y="5680087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39324FD-7DA6-461B-B69E-4C0B3CEB81D1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664657" y="5904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6025289-C183-4854-9C35-65DD0C3E90CD}"/>
              </a:ext>
            </a:extLst>
          </p:cNvPr>
          <p:cNvSpPr/>
          <p:nvPr/>
        </p:nvSpPr>
        <p:spPr>
          <a:xfrm>
            <a:off x="4849287" y="303682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537AFAAC-5C05-4183-AB4A-CC8D8D1E8C54}"/>
              </a:ext>
            </a:extLst>
          </p:cNvPr>
          <p:cNvCxnSpPr>
            <a:cxnSpLocks/>
          </p:cNvCxnSpPr>
          <p:nvPr/>
        </p:nvCxnSpPr>
        <p:spPr>
          <a:xfrm>
            <a:off x="5065476" y="2701624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4FBB98-B38A-48CB-B52C-AAF8757EB2EF}"/>
              </a:ext>
            </a:extLst>
          </p:cNvPr>
          <p:cNvSpPr txBox="1"/>
          <p:nvPr/>
        </p:nvSpPr>
        <p:spPr>
          <a:xfrm>
            <a:off x="5063565" y="5153919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6D12F3F-AEC6-4E2D-8BA1-82CE9967178B}"/>
              </a:ext>
            </a:extLst>
          </p:cNvPr>
          <p:cNvSpPr/>
          <p:nvPr/>
        </p:nvSpPr>
        <p:spPr>
          <a:xfrm>
            <a:off x="4725821" y="10910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0526F2-13AF-4EA8-B2B9-5B8A951BA359}"/>
              </a:ext>
            </a:extLst>
          </p:cNvPr>
          <p:cNvSpPr txBox="1"/>
          <p:nvPr/>
        </p:nvSpPr>
        <p:spPr>
          <a:xfrm>
            <a:off x="7067636" y="2438258"/>
            <a:ext cx="2946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/>
              <a:t>▼</a:t>
            </a:r>
            <a:endParaRPr lang="en-US" altLang="ko-KR" sz="1000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E9E10D76-46F6-41D1-9793-769080463028}"/>
              </a:ext>
            </a:extLst>
          </p:cNvPr>
          <p:cNvSpPr/>
          <p:nvPr/>
        </p:nvSpPr>
        <p:spPr>
          <a:xfrm>
            <a:off x="7292603" y="24645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25907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D78F5CF-5A3E-47AD-A938-A1E8E8CEE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905160"/>
              </p:ext>
            </p:extLst>
          </p:nvPr>
        </p:nvGraphicFramePr>
        <p:xfrm>
          <a:off x="344973" y="4390832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709730"/>
              </p:ext>
            </p:extLst>
          </p:nvPr>
        </p:nvGraphicFramePr>
        <p:xfrm>
          <a:off x="7653300" y="4101797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대리신청서 업로드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2E38CC-8CD4-44A7-AF74-0CF7484EF372}"/>
              </a:ext>
            </a:extLst>
          </p:cNvPr>
          <p:cNvSpPr txBox="1"/>
          <p:nvPr/>
        </p:nvSpPr>
        <p:spPr>
          <a:xfrm>
            <a:off x="1423824" y="440125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CF455CC-7ECE-492B-A574-7DC12533ABDB}"/>
              </a:ext>
            </a:extLst>
          </p:cNvPr>
          <p:cNvSpPr/>
          <p:nvPr/>
        </p:nvSpPr>
        <p:spPr>
          <a:xfrm>
            <a:off x="1515237" y="4675018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D7C0CE-DC53-4F8C-BD0E-06367DA9519D}"/>
              </a:ext>
            </a:extLst>
          </p:cNvPr>
          <p:cNvSpPr txBox="1"/>
          <p:nvPr/>
        </p:nvSpPr>
        <p:spPr>
          <a:xfrm>
            <a:off x="1513554" y="490866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A60014-4397-4014-B22B-C6D3F333F3FA}"/>
              </a:ext>
            </a:extLst>
          </p:cNvPr>
          <p:cNvSpPr txBox="1"/>
          <p:nvPr/>
        </p:nvSpPr>
        <p:spPr>
          <a:xfrm>
            <a:off x="2820145" y="490866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3217A8-52CA-4D77-827F-67BEF9CD1665}"/>
              </a:ext>
            </a:extLst>
          </p:cNvPr>
          <p:cNvSpPr txBox="1"/>
          <p:nvPr/>
        </p:nvSpPr>
        <p:spPr>
          <a:xfrm>
            <a:off x="1514327" y="510960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85B2520-2264-4210-B3F9-0AF3DCBA8918}"/>
              </a:ext>
            </a:extLst>
          </p:cNvPr>
          <p:cNvSpPr/>
          <p:nvPr/>
        </p:nvSpPr>
        <p:spPr>
          <a:xfrm>
            <a:off x="1516403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6342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68723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84F2347-BB6B-424F-B26A-B6EC0082C7E9}"/>
              </a:ext>
            </a:extLst>
          </p:cNvPr>
          <p:cNvSpPr/>
          <p:nvPr/>
        </p:nvSpPr>
        <p:spPr>
          <a:xfrm>
            <a:off x="2514002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61866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73A5AC6-E735-4BD1-A380-C6E865BFDD82}"/>
              </a:ext>
            </a:extLst>
          </p:cNvPr>
          <p:cNvSpPr/>
          <p:nvPr/>
        </p:nvSpPr>
        <p:spPr>
          <a:xfrm>
            <a:off x="3493503" y="569872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AA79BD9-30B9-4678-9B73-66C29D93A8B5}"/>
              </a:ext>
            </a:extLst>
          </p:cNvPr>
          <p:cNvSpPr/>
          <p:nvPr/>
        </p:nvSpPr>
        <p:spPr>
          <a:xfrm>
            <a:off x="1528149" y="546202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429795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E65D699-2585-4E10-9827-D9EB8636C9E1}"/>
              </a:ext>
            </a:extLst>
          </p:cNvPr>
          <p:cNvSpPr/>
          <p:nvPr/>
        </p:nvSpPr>
        <p:spPr>
          <a:xfrm>
            <a:off x="3729181" y="545363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4064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2A81645-540A-42E3-ADC4-6358370BD297}"/>
              </a:ext>
            </a:extLst>
          </p:cNvPr>
          <p:cNvSpPr/>
          <p:nvPr/>
        </p:nvSpPr>
        <p:spPr>
          <a:xfrm>
            <a:off x="2614468" y="546202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27EEB159-8CD0-470D-A941-D569D7A5C4FD}"/>
              </a:ext>
            </a:extLst>
          </p:cNvPr>
          <p:cNvSpPr/>
          <p:nvPr/>
        </p:nvSpPr>
        <p:spPr>
          <a:xfrm>
            <a:off x="3300344" y="44187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E77F8B-6E86-48BB-958C-01970B05F4E1}"/>
              </a:ext>
            </a:extLst>
          </p:cNvPr>
          <p:cNvSpPr txBox="1"/>
          <p:nvPr/>
        </p:nvSpPr>
        <p:spPr>
          <a:xfrm>
            <a:off x="3641198" y="511917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3748EF0D-D415-4073-A285-DB3CFFE98EAF}"/>
              </a:ext>
            </a:extLst>
          </p:cNvPr>
          <p:cNvSpPr/>
          <p:nvPr/>
        </p:nvSpPr>
        <p:spPr>
          <a:xfrm>
            <a:off x="3717916" y="49411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D668A41B-ED78-4D88-89A4-4165F093E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647745"/>
              </p:ext>
            </p:extLst>
          </p:nvPr>
        </p:nvGraphicFramePr>
        <p:xfrm>
          <a:off x="344973" y="5934076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15FE7508-FB88-40EA-ACC1-137FDAE340F7}"/>
              </a:ext>
            </a:extLst>
          </p:cNvPr>
          <p:cNvSpPr txBox="1"/>
          <p:nvPr/>
        </p:nvSpPr>
        <p:spPr>
          <a:xfrm>
            <a:off x="1513554" y="598245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8095FEE-40D1-4978-B761-7B28F9F6DB83}"/>
              </a:ext>
            </a:extLst>
          </p:cNvPr>
          <p:cNvSpPr txBox="1"/>
          <p:nvPr/>
        </p:nvSpPr>
        <p:spPr>
          <a:xfrm>
            <a:off x="2820145" y="598245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1E415B-C574-4A09-8261-0128AA365074}"/>
              </a:ext>
            </a:extLst>
          </p:cNvPr>
          <p:cNvSpPr txBox="1"/>
          <p:nvPr/>
        </p:nvSpPr>
        <p:spPr>
          <a:xfrm>
            <a:off x="1514327" y="62004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EBA43A7-3866-479C-8EE3-B75B00DB94A2}"/>
              </a:ext>
            </a:extLst>
          </p:cNvPr>
          <p:cNvSpPr txBox="1"/>
          <p:nvPr/>
        </p:nvSpPr>
        <p:spPr>
          <a:xfrm>
            <a:off x="3641198" y="621005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DA13CBD5-4F39-4243-839F-9F79EBA5D655}"/>
              </a:ext>
            </a:extLst>
          </p:cNvPr>
          <p:cNvSpPr/>
          <p:nvPr/>
        </p:nvSpPr>
        <p:spPr>
          <a:xfrm>
            <a:off x="3717916" y="59848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FA442DF-FF67-4904-BD17-415FF85CCBAD}"/>
              </a:ext>
            </a:extLst>
          </p:cNvPr>
          <p:cNvSpPr txBox="1"/>
          <p:nvPr/>
        </p:nvSpPr>
        <p:spPr>
          <a:xfrm>
            <a:off x="1420778" y="5232169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CDB77BB3-49C3-4B38-A706-50E26CF8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297738"/>
              </p:ext>
            </p:extLst>
          </p:nvPr>
        </p:nvGraphicFramePr>
        <p:xfrm>
          <a:off x="344973" y="1880503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90A058C3-D373-4824-9D45-53276FF72D29}"/>
              </a:ext>
            </a:extLst>
          </p:cNvPr>
          <p:cNvSpPr txBox="1"/>
          <p:nvPr/>
        </p:nvSpPr>
        <p:spPr>
          <a:xfrm>
            <a:off x="1513554" y="270242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846DE6-9E16-42DE-817B-20641FEAEA09}"/>
              </a:ext>
            </a:extLst>
          </p:cNvPr>
          <p:cNvSpPr txBox="1"/>
          <p:nvPr/>
        </p:nvSpPr>
        <p:spPr>
          <a:xfrm>
            <a:off x="2820145" y="270242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C34A4C-D563-46BD-89C3-13BAE96E8AD9}"/>
              </a:ext>
            </a:extLst>
          </p:cNvPr>
          <p:cNvSpPr txBox="1"/>
          <p:nvPr/>
        </p:nvSpPr>
        <p:spPr>
          <a:xfrm>
            <a:off x="1514327" y="29204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4160AA6-F976-4F23-95FE-9D40BAD01622}"/>
              </a:ext>
            </a:extLst>
          </p:cNvPr>
          <p:cNvSpPr/>
          <p:nvPr/>
        </p:nvSpPr>
        <p:spPr>
          <a:xfrm>
            <a:off x="1516403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59865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60111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125F402-E67F-4F41-9712-4C1799390FE8}"/>
              </a:ext>
            </a:extLst>
          </p:cNvPr>
          <p:cNvSpPr/>
          <p:nvPr/>
        </p:nvSpPr>
        <p:spPr>
          <a:xfrm>
            <a:off x="2514002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60358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32BA836-795F-4C01-929A-422EB7A05953}"/>
              </a:ext>
            </a:extLst>
          </p:cNvPr>
          <p:cNvSpPr/>
          <p:nvPr/>
        </p:nvSpPr>
        <p:spPr>
          <a:xfrm>
            <a:off x="3493503" y="36211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C277028-A998-406E-BD24-81035EB42F99}"/>
              </a:ext>
            </a:extLst>
          </p:cNvPr>
          <p:cNvSpPr/>
          <p:nvPr/>
        </p:nvSpPr>
        <p:spPr>
          <a:xfrm>
            <a:off x="1519603" y="333574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30351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8F829FE-54CA-457C-8025-A960565229A0}"/>
              </a:ext>
            </a:extLst>
          </p:cNvPr>
          <p:cNvSpPr/>
          <p:nvPr/>
        </p:nvSpPr>
        <p:spPr>
          <a:xfrm>
            <a:off x="3720635" y="332735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30351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3BE8624-192D-445D-9E4E-3BC80F038AF1}"/>
              </a:ext>
            </a:extLst>
          </p:cNvPr>
          <p:cNvSpPr/>
          <p:nvPr/>
        </p:nvSpPr>
        <p:spPr>
          <a:xfrm>
            <a:off x="2605922" y="33357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D8E7A1B1-20E3-437B-AC5B-AE25FEFA799D}"/>
              </a:ext>
            </a:extLst>
          </p:cNvPr>
          <p:cNvSpPr/>
          <p:nvPr/>
        </p:nvSpPr>
        <p:spPr>
          <a:xfrm>
            <a:off x="1365129" y="31199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BEB6B4D-AD68-4201-B7A2-BCBA0D27E684}"/>
              </a:ext>
            </a:extLst>
          </p:cNvPr>
          <p:cNvSpPr txBox="1"/>
          <p:nvPr/>
        </p:nvSpPr>
        <p:spPr>
          <a:xfrm>
            <a:off x="3624106" y="292148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5" name="타원 94">
            <a:extLst>
              <a:ext uri="{FF2B5EF4-FFF2-40B4-BE49-F238E27FC236}">
                <a16:creationId xmlns:a16="http://schemas.microsoft.com/office/drawing/2014/main" id="{40AFDB86-9768-44F0-A2DA-3E87C233B238}"/>
              </a:ext>
            </a:extLst>
          </p:cNvPr>
          <p:cNvSpPr/>
          <p:nvPr/>
        </p:nvSpPr>
        <p:spPr>
          <a:xfrm>
            <a:off x="3624106" y="26747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5C6DE5B-BD10-4393-B8C8-B3B7BE57102A}"/>
              </a:ext>
            </a:extLst>
          </p:cNvPr>
          <p:cNvSpPr txBox="1"/>
          <p:nvPr/>
        </p:nvSpPr>
        <p:spPr>
          <a:xfrm>
            <a:off x="1446416" y="309429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E5ADC315-C2D0-4634-A7E5-56E9DA46A968}"/>
              </a:ext>
            </a:extLst>
          </p:cNvPr>
          <p:cNvSpPr/>
          <p:nvPr/>
        </p:nvSpPr>
        <p:spPr>
          <a:xfrm>
            <a:off x="1518105" y="194152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D4F3122-1776-4521-9428-B80FAADEC911}"/>
              </a:ext>
            </a:extLst>
          </p:cNvPr>
          <p:cNvSpPr/>
          <p:nvPr/>
        </p:nvSpPr>
        <p:spPr>
          <a:xfrm>
            <a:off x="1513554" y="24455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id="{02EF8D70-D087-41B4-8746-455CD9D7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2604"/>
              </p:ext>
            </p:extLst>
          </p:nvPr>
        </p:nvGraphicFramePr>
        <p:xfrm>
          <a:off x="338406" y="1310767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8F26DE42-756B-4976-A312-70DD71B5DC9D}"/>
              </a:ext>
            </a:extLst>
          </p:cNvPr>
          <p:cNvSpPr txBox="1"/>
          <p:nvPr/>
        </p:nvSpPr>
        <p:spPr>
          <a:xfrm>
            <a:off x="1446416" y="159919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CCBEBBE7-EFCA-4112-B946-894A07F73724}"/>
              </a:ext>
            </a:extLst>
          </p:cNvPr>
          <p:cNvSpPr/>
          <p:nvPr/>
        </p:nvSpPr>
        <p:spPr>
          <a:xfrm>
            <a:off x="4372723" y="1667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7A21DD0-8760-470F-9CFA-DE72C516A9B3}"/>
              </a:ext>
            </a:extLst>
          </p:cNvPr>
          <p:cNvSpPr txBox="1"/>
          <p:nvPr/>
        </p:nvSpPr>
        <p:spPr>
          <a:xfrm>
            <a:off x="1454628" y="13487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6570EE3A-57E9-44E4-AD81-1F9F17757F25}"/>
              </a:ext>
            </a:extLst>
          </p:cNvPr>
          <p:cNvSpPr/>
          <p:nvPr/>
        </p:nvSpPr>
        <p:spPr>
          <a:xfrm>
            <a:off x="2679343" y="13494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E19214-231E-4692-8B24-7C89217B1127}"/>
              </a:ext>
            </a:extLst>
          </p:cNvPr>
          <p:cNvSpPr/>
          <p:nvPr/>
        </p:nvSpPr>
        <p:spPr>
          <a:xfrm>
            <a:off x="372235" y="184453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2027D-45BF-4407-86A7-C7FDA9586E52}"/>
              </a:ext>
            </a:extLst>
          </p:cNvPr>
          <p:cNvSpPr txBox="1"/>
          <p:nvPr/>
        </p:nvSpPr>
        <p:spPr>
          <a:xfrm>
            <a:off x="6307660" y="1941523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435043"/>
            <a:ext cx="7336391" cy="198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3E8593-70C6-45D9-8229-CC6D042B71B0}"/>
              </a:ext>
            </a:extLst>
          </p:cNvPr>
          <p:cNvSpPr txBox="1"/>
          <p:nvPr/>
        </p:nvSpPr>
        <p:spPr>
          <a:xfrm>
            <a:off x="1485834" y="212948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98F03A3-0372-4B87-BB2F-D06308F1B4BE}"/>
              </a:ext>
            </a:extLst>
          </p:cNvPr>
          <p:cNvSpPr/>
          <p:nvPr/>
        </p:nvSpPr>
        <p:spPr>
          <a:xfrm>
            <a:off x="4817985" y="216915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E8044E-EE6C-40CA-9411-92E6CDA9F397}"/>
              </a:ext>
            </a:extLst>
          </p:cNvPr>
          <p:cNvSpPr txBox="1"/>
          <p:nvPr/>
        </p:nvSpPr>
        <p:spPr>
          <a:xfrm>
            <a:off x="1485834" y="3880269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915666"/>
            <a:ext cx="1283386" cy="314065"/>
          </a:xfrm>
          <a:prstGeom prst="rect">
            <a:avLst/>
          </a:prstGeom>
        </p:spPr>
      </p:pic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8B9C6DC8-BAD9-4B99-B091-EEA9A483906C}"/>
              </a:ext>
            </a:extLst>
          </p:cNvPr>
          <p:cNvSpPr/>
          <p:nvPr/>
        </p:nvSpPr>
        <p:spPr>
          <a:xfrm>
            <a:off x="5421174" y="3955523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8254B5FB-3C42-4213-AC5F-B3D0C79B3CB4}"/>
              </a:ext>
            </a:extLst>
          </p:cNvPr>
          <p:cNvSpPr/>
          <p:nvPr/>
        </p:nvSpPr>
        <p:spPr>
          <a:xfrm>
            <a:off x="6344728" y="39858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0AA42DE-455C-409C-9EB9-6E3C6E4FCF1C}"/>
              </a:ext>
            </a:extLst>
          </p:cNvPr>
          <p:cNvSpPr/>
          <p:nvPr/>
        </p:nvSpPr>
        <p:spPr>
          <a:xfrm>
            <a:off x="6045339" y="1012376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2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1134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파일 첨부 버튼으로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에 있는 파일을 검색해서 등록한다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드래그앤드롭으로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첨부파일을 첨부한다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등록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88412"/>
              </p:ext>
            </p:extLst>
          </p:nvPr>
        </p:nvGraphicFramePr>
        <p:xfrm>
          <a:off x="499758" y="3368279"/>
          <a:ext cx="6218814" cy="187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70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9875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22493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68206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9580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DE7E055-6C33-47AD-953B-8404C9948EFB}"/>
              </a:ext>
            </a:extLst>
          </p:cNvPr>
          <p:cNvSpPr txBox="1"/>
          <p:nvPr/>
        </p:nvSpPr>
        <p:spPr>
          <a:xfrm>
            <a:off x="1683611" y="3822813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선택 ▼</a:t>
            </a:r>
            <a:endParaRPr lang="en-US" altLang="ko-KR" sz="9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1506E-289D-44B5-8863-93689254D0C8}"/>
              </a:ext>
            </a:extLst>
          </p:cNvPr>
          <p:cNvSpPr txBox="1"/>
          <p:nvPr/>
        </p:nvSpPr>
        <p:spPr>
          <a:xfrm>
            <a:off x="6479806" y="1750820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84AB236-E01F-4029-9568-69DCCDC4B928}"/>
              </a:ext>
            </a:extLst>
          </p:cNvPr>
          <p:cNvSpPr/>
          <p:nvPr/>
        </p:nvSpPr>
        <p:spPr>
          <a:xfrm>
            <a:off x="1707767" y="461443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7D87E-CE11-4DB1-AD14-F7EB3BDAE885}"/>
              </a:ext>
            </a:extLst>
          </p:cNvPr>
          <p:cNvSpPr txBox="1"/>
          <p:nvPr/>
        </p:nvSpPr>
        <p:spPr>
          <a:xfrm>
            <a:off x="1712636" y="491509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96EC551-F2C6-412B-A79A-C9F9FD04A641}"/>
              </a:ext>
            </a:extLst>
          </p:cNvPr>
          <p:cNvSpPr/>
          <p:nvPr/>
        </p:nvSpPr>
        <p:spPr>
          <a:xfrm>
            <a:off x="2631321" y="46448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E01A4FE4-CA9B-4BC2-BA67-349C096B2909}"/>
              </a:ext>
            </a:extLst>
          </p:cNvPr>
          <p:cNvSpPr/>
          <p:nvPr/>
        </p:nvSpPr>
        <p:spPr>
          <a:xfrm>
            <a:off x="3265375" y="497098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A30ADE4-1158-4D28-ABA8-0EECA708362C}"/>
              </a:ext>
            </a:extLst>
          </p:cNvPr>
          <p:cNvSpPr/>
          <p:nvPr/>
        </p:nvSpPr>
        <p:spPr>
          <a:xfrm>
            <a:off x="5693508" y="5498832"/>
            <a:ext cx="94975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58E1123D-26B3-4A3F-9504-57913F3125BF}"/>
              </a:ext>
            </a:extLst>
          </p:cNvPr>
          <p:cNvSpPr/>
          <p:nvPr/>
        </p:nvSpPr>
        <p:spPr>
          <a:xfrm>
            <a:off x="6530629" y="55838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865453F-3C95-41BF-ADD4-B7281E12A8A4}"/>
              </a:ext>
            </a:extLst>
          </p:cNvPr>
          <p:cNvSpPr txBox="1"/>
          <p:nvPr/>
        </p:nvSpPr>
        <p:spPr>
          <a:xfrm>
            <a:off x="563560" y="4302567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9A34EA5-7E5E-4E5A-934A-6C1A5082C3EC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2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329381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9B9D2FB-6DC5-4163-A959-ED703D3B8EB4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430E9332-D499-4D97-867B-FCD650627ED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DC13B075-F7E9-4FD1-B7C5-8A0FF6B3C37E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BB13E6CC-147E-4121-9A25-3D6D40884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63673"/>
              </p:ext>
            </p:extLst>
          </p:nvPr>
        </p:nvGraphicFramePr>
        <p:xfrm>
          <a:off x="445918" y="1421020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AA7B6BF9-4063-4E48-B7CB-EFAD31B42076}"/>
              </a:ext>
            </a:extLst>
          </p:cNvPr>
          <p:cNvSpPr txBox="1"/>
          <p:nvPr/>
        </p:nvSpPr>
        <p:spPr>
          <a:xfrm>
            <a:off x="440835" y="110221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2350E3-1417-478E-A442-7C6B4F0A085D}"/>
              </a:ext>
            </a:extLst>
          </p:cNvPr>
          <p:cNvSpPr txBox="1"/>
          <p:nvPr/>
        </p:nvSpPr>
        <p:spPr>
          <a:xfrm>
            <a:off x="1524769" y="143144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89C09B-D531-4A9F-8088-A01F798FEDF3}"/>
              </a:ext>
            </a:extLst>
          </p:cNvPr>
          <p:cNvSpPr txBox="1"/>
          <p:nvPr/>
        </p:nvSpPr>
        <p:spPr>
          <a:xfrm>
            <a:off x="1548153" y="302300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188F52-77BF-43D2-B7E1-344E1D90DB26}"/>
              </a:ext>
            </a:extLst>
          </p:cNvPr>
          <p:cNvSpPr txBox="1"/>
          <p:nvPr/>
        </p:nvSpPr>
        <p:spPr>
          <a:xfrm>
            <a:off x="1547361" y="333318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9" name="표 68">
            <a:extLst>
              <a:ext uri="{FF2B5EF4-FFF2-40B4-BE49-F238E27FC236}">
                <a16:creationId xmlns:a16="http://schemas.microsoft.com/office/drawing/2014/main" id="{44FB5FDD-785D-4923-80CF-9836BCF31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252174"/>
              </p:ext>
            </p:extLst>
          </p:nvPr>
        </p:nvGraphicFramePr>
        <p:xfrm>
          <a:off x="445918" y="3654025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F6347B7C-4AFB-46B2-8F3B-480F567932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765"/>
              </p:ext>
            </p:extLst>
          </p:nvPr>
        </p:nvGraphicFramePr>
        <p:xfrm>
          <a:off x="445918" y="440511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317813D2-823F-4736-B9A2-5190F54C508E}"/>
              </a:ext>
            </a:extLst>
          </p:cNvPr>
          <p:cNvSpPr txBox="1"/>
          <p:nvPr/>
        </p:nvSpPr>
        <p:spPr>
          <a:xfrm>
            <a:off x="1524769" y="4415532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9FC2EE5-7B4D-40C5-A6D4-628C2A461AC1}"/>
              </a:ext>
            </a:extLst>
          </p:cNvPr>
          <p:cNvSpPr txBox="1"/>
          <p:nvPr/>
        </p:nvSpPr>
        <p:spPr>
          <a:xfrm>
            <a:off x="456468" y="4142010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B3E18594-2FDE-4EF4-9A59-C850C52A695F}"/>
              </a:ext>
            </a:extLst>
          </p:cNvPr>
          <p:cNvCxnSpPr>
            <a:cxnSpLocks/>
          </p:cNvCxnSpPr>
          <p:nvPr/>
        </p:nvCxnSpPr>
        <p:spPr>
          <a:xfrm>
            <a:off x="5955973" y="4308863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E9FC3631-A9E9-49BE-A7BC-7F6285AD7672}"/>
              </a:ext>
            </a:extLst>
          </p:cNvPr>
          <p:cNvSpPr txBox="1"/>
          <p:nvPr/>
        </p:nvSpPr>
        <p:spPr>
          <a:xfrm>
            <a:off x="6087549" y="5072739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84BC3D-ED23-4F82-ACE4-117E95871BE5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343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77677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팝업 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후 목록화면으로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상세</a:t>
            </a:r>
            <a:endParaRPr lang="ko-KR" altLang="en-US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30441"/>
              </p:ext>
            </p:extLst>
          </p:nvPr>
        </p:nvGraphicFramePr>
        <p:xfrm>
          <a:off x="666981" y="1321091"/>
          <a:ext cx="6218814" cy="175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112272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F37AB12-1E77-41BD-95F9-23D88A4AE685}"/>
              </a:ext>
            </a:extLst>
          </p:cNvPr>
          <p:cNvSpPr/>
          <p:nvPr/>
        </p:nvSpPr>
        <p:spPr>
          <a:xfrm>
            <a:off x="6824172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203464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79A10F45-6773-43FA-8EA2-EBF0EEFC281F}"/>
              </a:ext>
            </a:extLst>
          </p:cNvPr>
          <p:cNvSpPr/>
          <p:nvPr/>
        </p:nvSpPr>
        <p:spPr>
          <a:xfrm>
            <a:off x="5915364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9B29460E-F578-4C91-981F-35F165F83378}"/>
              </a:ext>
            </a:extLst>
          </p:cNvPr>
          <p:cNvSpPr/>
          <p:nvPr/>
        </p:nvSpPr>
        <p:spPr>
          <a:xfrm>
            <a:off x="4245957" y="4481256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A37A91C4-06B8-473A-97FC-7CCF3643922E}"/>
              </a:ext>
            </a:extLst>
          </p:cNvPr>
          <p:cNvSpPr/>
          <p:nvPr/>
        </p:nvSpPr>
        <p:spPr>
          <a:xfrm>
            <a:off x="4957857" y="45599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BABE6805-7C1E-46A0-8B22-13182F0CAB79}"/>
              </a:ext>
            </a:extLst>
          </p:cNvPr>
          <p:cNvSpPr/>
          <p:nvPr/>
        </p:nvSpPr>
        <p:spPr>
          <a:xfrm>
            <a:off x="4511565" y="2636051"/>
            <a:ext cx="2522521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382317D3-72FD-4565-A625-1BA8A6E5FEF0}"/>
              </a:ext>
            </a:extLst>
          </p:cNvPr>
          <p:cNvSpPr/>
          <p:nvPr/>
        </p:nvSpPr>
        <p:spPr>
          <a:xfrm>
            <a:off x="4512260" y="2850382"/>
            <a:ext cx="2522521" cy="66862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등록된 조정신청을 삭제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7DD74CF-FE4D-460B-8847-4B796C709799}"/>
              </a:ext>
            </a:extLst>
          </p:cNvPr>
          <p:cNvSpPr txBox="1"/>
          <p:nvPr/>
        </p:nvSpPr>
        <p:spPr>
          <a:xfrm>
            <a:off x="6769093" y="259104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60" name="사각형: 둥근 모서리 159">
            <a:extLst>
              <a:ext uri="{FF2B5EF4-FFF2-40B4-BE49-F238E27FC236}">
                <a16:creationId xmlns:a16="http://schemas.microsoft.com/office/drawing/2014/main" id="{0E78B770-1B2E-4529-96B6-C0C0F3048E43}"/>
              </a:ext>
            </a:extLst>
          </p:cNvPr>
          <p:cNvSpPr/>
          <p:nvPr/>
        </p:nvSpPr>
        <p:spPr>
          <a:xfrm>
            <a:off x="5142896" y="32058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61" name="사각형: 둥근 모서리 160">
            <a:extLst>
              <a:ext uri="{FF2B5EF4-FFF2-40B4-BE49-F238E27FC236}">
                <a16:creationId xmlns:a16="http://schemas.microsoft.com/office/drawing/2014/main" id="{D868B535-DF3E-415E-AFFE-D53ABCD9DBB4}"/>
              </a:ext>
            </a:extLst>
          </p:cNvPr>
          <p:cNvSpPr/>
          <p:nvPr/>
        </p:nvSpPr>
        <p:spPr>
          <a:xfrm>
            <a:off x="5849817" y="32036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id="{D1EABE39-D181-4BF6-B62F-CBA68339CB00}"/>
              </a:ext>
            </a:extLst>
          </p:cNvPr>
          <p:cNvSpPr/>
          <p:nvPr/>
        </p:nvSpPr>
        <p:spPr>
          <a:xfrm>
            <a:off x="5147629" y="31874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E3F6940F-A34F-4637-A062-461E1617427E}"/>
              </a:ext>
            </a:extLst>
          </p:cNvPr>
          <p:cNvCxnSpPr>
            <a:cxnSpLocks/>
            <a:stCxn id="153" idx="0"/>
            <a:endCxn id="158" idx="1"/>
          </p:cNvCxnSpPr>
          <p:nvPr/>
        </p:nvCxnSpPr>
        <p:spPr>
          <a:xfrm rot="16200000" flipV="1">
            <a:off x="4415821" y="3281135"/>
            <a:ext cx="1296560" cy="1103681"/>
          </a:xfrm>
          <a:prstGeom prst="bentConnector4">
            <a:avLst>
              <a:gd name="adj1" fmla="val 37108"/>
              <a:gd name="adj2" fmla="val 12071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A86BBB5-1294-431F-9874-028723D2E9FA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21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32646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여부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신청자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대리인 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 시 우편물 </a:t>
                      </a:r>
                      <a:r>
                        <a:rPr lang="ko-KR" altLang="en-US" sz="800" b="0" dirty="0" err="1"/>
                        <a:t>수령지</a:t>
                      </a:r>
                      <a:r>
                        <a:rPr lang="ko-KR" altLang="en-US" sz="800" b="0" dirty="0"/>
                        <a:t> 주소 자동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내 </a:t>
                      </a:r>
                      <a:r>
                        <a:rPr lang="en-US" altLang="ko-KR" sz="800" b="0" dirty="0"/>
                        <a:t>PC</a:t>
                      </a:r>
                      <a:r>
                        <a:rPr lang="ko-KR" altLang="en-US" sz="800" b="0" dirty="0"/>
                        <a:t>에서 첨부파일 검색 후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55023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75" name="표 74">
            <a:extLst>
              <a:ext uri="{FF2B5EF4-FFF2-40B4-BE49-F238E27FC236}">
                <a16:creationId xmlns:a16="http://schemas.microsoft.com/office/drawing/2014/main" id="{C6D8C6E1-08AA-4EE8-84EF-6E6609DBE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13769"/>
              </p:ext>
            </p:extLst>
          </p:nvPr>
        </p:nvGraphicFramePr>
        <p:xfrm>
          <a:off x="344973" y="4157116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427EE0A2-6C35-4007-BA93-689844D1A8D2}"/>
              </a:ext>
            </a:extLst>
          </p:cNvPr>
          <p:cNvSpPr txBox="1"/>
          <p:nvPr/>
        </p:nvSpPr>
        <p:spPr>
          <a:xfrm>
            <a:off x="1423824" y="4167537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8948BB82-D041-4EEA-B4B5-BF2465D7AFFC}"/>
              </a:ext>
            </a:extLst>
          </p:cNvPr>
          <p:cNvSpPr/>
          <p:nvPr/>
        </p:nvSpPr>
        <p:spPr>
          <a:xfrm>
            <a:off x="1515237" y="4441302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35D04D8-5672-4F1F-936F-6023F776845A}"/>
              </a:ext>
            </a:extLst>
          </p:cNvPr>
          <p:cNvSpPr txBox="1"/>
          <p:nvPr/>
        </p:nvSpPr>
        <p:spPr>
          <a:xfrm>
            <a:off x="1513554" y="4674950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12222</a:t>
            </a:r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106F3F3-732C-4F49-A387-37F40D96B193}"/>
              </a:ext>
            </a:extLst>
          </p:cNvPr>
          <p:cNvSpPr txBox="1"/>
          <p:nvPr/>
        </p:nvSpPr>
        <p:spPr>
          <a:xfrm>
            <a:off x="2820145" y="4674949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6256788-067B-4BB2-AEC0-F8D92D3E97F0}"/>
              </a:ext>
            </a:extLst>
          </p:cNvPr>
          <p:cNvSpPr txBox="1"/>
          <p:nvPr/>
        </p:nvSpPr>
        <p:spPr>
          <a:xfrm>
            <a:off x="1514327" y="487588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0EA6693F-98A8-4CDA-BBF0-663293592839}"/>
              </a:ext>
            </a:extLst>
          </p:cNvPr>
          <p:cNvSpPr/>
          <p:nvPr/>
        </p:nvSpPr>
        <p:spPr>
          <a:xfrm>
            <a:off x="1516403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358845C9-4BCD-4453-9809-81320126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40058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E73D837D-11A8-46D4-9A3C-F13BF96EA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45351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C7B6BB4B-C785-4927-9CD3-D9777BAC3A14}"/>
              </a:ext>
            </a:extLst>
          </p:cNvPr>
          <p:cNvSpPr/>
          <p:nvPr/>
        </p:nvSpPr>
        <p:spPr>
          <a:xfrm>
            <a:off x="2514002" y="5462547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9F087740-CAF1-4204-B81C-B5C8AD87B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384953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6FC8185F-6A1E-4686-BE0B-B57AD32E1AAB}"/>
              </a:ext>
            </a:extLst>
          </p:cNvPr>
          <p:cNvSpPr/>
          <p:nvPr/>
        </p:nvSpPr>
        <p:spPr>
          <a:xfrm>
            <a:off x="3493503" y="5465009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1111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F925DBB9-9270-43D1-A107-A476E7D393FC}"/>
              </a:ext>
            </a:extLst>
          </p:cNvPr>
          <p:cNvSpPr/>
          <p:nvPr/>
        </p:nvSpPr>
        <p:spPr>
          <a:xfrm>
            <a:off x="1528149" y="522830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err="1">
                <a:solidFill>
                  <a:schemeClr val="tx1"/>
                </a:solidFill>
              </a:rPr>
              <a:t>ardad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65134C-D1A2-46F6-B9A8-DE44B3094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19607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E4405770-87B3-4CFE-B604-D31F1D02F1BD}"/>
              </a:ext>
            </a:extLst>
          </p:cNvPr>
          <p:cNvSpPr/>
          <p:nvPr/>
        </p:nvSpPr>
        <p:spPr>
          <a:xfrm>
            <a:off x="3729181" y="521991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20D7757E-C9E1-4922-AE5C-64E7F39D6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17268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A3D8A7BE-CBE8-4C98-B2CD-ADE1BD436613}"/>
              </a:ext>
            </a:extLst>
          </p:cNvPr>
          <p:cNvSpPr/>
          <p:nvPr/>
        </p:nvSpPr>
        <p:spPr>
          <a:xfrm>
            <a:off x="2614468" y="522830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naver.com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3A458E3B-9CEB-4013-8B09-77FAF6F45C3E}"/>
              </a:ext>
            </a:extLst>
          </p:cNvPr>
          <p:cNvSpPr/>
          <p:nvPr/>
        </p:nvSpPr>
        <p:spPr>
          <a:xfrm>
            <a:off x="3300344" y="41850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ED4F548-9D96-40F4-8F2F-C32FC8AB41E4}"/>
              </a:ext>
            </a:extLst>
          </p:cNvPr>
          <p:cNvSpPr txBox="1"/>
          <p:nvPr/>
        </p:nvSpPr>
        <p:spPr>
          <a:xfrm>
            <a:off x="3641198" y="488545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33-3</a:t>
            </a:r>
            <a:endParaRPr lang="ko-KR" altLang="en-US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043AEB0A-4CA7-4F26-9136-E25CACC7E5A5}"/>
              </a:ext>
            </a:extLst>
          </p:cNvPr>
          <p:cNvSpPr/>
          <p:nvPr/>
        </p:nvSpPr>
        <p:spPr>
          <a:xfrm>
            <a:off x="3717916" y="470742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</a:p>
          <a:p>
            <a:pPr algn="ctr"/>
            <a:r>
              <a:rPr lang="en-US" altLang="ko-KR" sz="1000" b="1" dirty="0"/>
              <a:t>4</a:t>
            </a:r>
          </a:p>
          <a:p>
            <a:pPr algn="ctr"/>
            <a:endParaRPr lang="ko-KR" altLang="en-US" sz="1000" b="1" dirty="0"/>
          </a:p>
        </p:txBody>
      </p:sp>
      <p:graphicFrame>
        <p:nvGraphicFramePr>
          <p:cNvPr id="124" name="표 123">
            <a:extLst>
              <a:ext uri="{FF2B5EF4-FFF2-40B4-BE49-F238E27FC236}">
                <a16:creationId xmlns:a16="http://schemas.microsoft.com/office/drawing/2014/main" id="{E010B408-9918-45D8-AA48-7AEDBB2F6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581504"/>
              </p:ext>
            </p:extLst>
          </p:nvPr>
        </p:nvGraphicFramePr>
        <p:xfrm>
          <a:off x="344973" y="5700360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:a16="http://schemas.microsoft.com/office/drawing/2014/main" id="{DA6C6B71-A3B2-4616-AE7F-E1CCE631FDF2}"/>
              </a:ext>
            </a:extLst>
          </p:cNvPr>
          <p:cNvSpPr txBox="1"/>
          <p:nvPr/>
        </p:nvSpPr>
        <p:spPr>
          <a:xfrm>
            <a:off x="1513554" y="574874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43E806D-A258-4BD7-BFAB-9DA476C9AEE2}"/>
              </a:ext>
            </a:extLst>
          </p:cNvPr>
          <p:cNvSpPr txBox="1"/>
          <p:nvPr/>
        </p:nvSpPr>
        <p:spPr>
          <a:xfrm>
            <a:off x="2820145" y="574874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386A66C-32F5-458D-9B56-D1B5A4B413EB}"/>
              </a:ext>
            </a:extLst>
          </p:cNvPr>
          <p:cNvSpPr txBox="1"/>
          <p:nvPr/>
        </p:nvSpPr>
        <p:spPr>
          <a:xfrm>
            <a:off x="1514327" y="596676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255DE1E-6380-48B0-A8FE-B373C83A6F95}"/>
              </a:ext>
            </a:extLst>
          </p:cNvPr>
          <p:cNvSpPr txBox="1"/>
          <p:nvPr/>
        </p:nvSpPr>
        <p:spPr>
          <a:xfrm>
            <a:off x="3641198" y="597634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23C2B884-4917-4C2F-9E23-0803B3C0B7B7}"/>
              </a:ext>
            </a:extLst>
          </p:cNvPr>
          <p:cNvSpPr/>
          <p:nvPr/>
        </p:nvSpPr>
        <p:spPr>
          <a:xfrm>
            <a:off x="3717916" y="575110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977E99A-FDC8-4A05-A023-012D1D619C52}"/>
              </a:ext>
            </a:extLst>
          </p:cNvPr>
          <p:cNvSpPr txBox="1"/>
          <p:nvPr/>
        </p:nvSpPr>
        <p:spPr>
          <a:xfrm>
            <a:off x="1420778" y="4998453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83272"/>
              </p:ext>
            </p:extLst>
          </p:nvPr>
        </p:nvGraphicFramePr>
        <p:xfrm>
          <a:off x="344973" y="1646787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132" name="TextBox 131">
            <a:extLst>
              <a:ext uri="{FF2B5EF4-FFF2-40B4-BE49-F238E27FC236}">
                <a16:creationId xmlns:a16="http://schemas.microsoft.com/office/drawing/2014/main" id="{48CD80BD-E314-4751-AF4C-C7F0A49DEC7A}"/>
              </a:ext>
            </a:extLst>
          </p:cNvPr>
          <p:cNvSpPr txBox="1"/>
          <p:nvPr/>
        </p:nvSpPr>
        <p:spPr>
          <a:xfrm>
            <a:off x="1513554" y="2468711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ADE50F4-55A6-424D-8793-C52CC78A9061}"/>
              </a:ext>
            </a:extLst>
          </p:cNvPr>
          <p:cNvSpPr txBox="1"/>
          <p:nvPr/>
        </p:nvSpPr>
        <p:spPr>
          <a:xfrm>
            <a:off x="2820145" y="2468710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3F9C16B-6D29-44E4-AEA9-360FC5675D51}"/>
              </a:ext>
            </a:extLst>
          </p:cNvPr>
          <p:cNvSpPr txBox="1"/>
          <p:nvPr/>
        </p:nvSpPr>
        <p:spPr>
          <a:xfrm>
            <a:off x="1514327" y="268673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9ED27181-FB44-4F1B-9B71-6EBE75FC2AF5}"/>
              </a:ext>
            </a:extLst>
          </p:cNvPr>
          <p:cNvSpPr/>
          <p:nvPr/>
        </p:nvSpPr>
        <p:spPr>
          <a:xfrm>
            <a:off x="1516403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6" name="Rectangle 124">
            <a:extLst>
              <a:ext uri="{FF2B5EF4-FFF2-40B4-BE49-F238E27FC236}">
                <a16:creationId xmlns:a16="http://schemas.microsoft.com/office/drawing/2014/main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36494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37" name="Rectangle 124">
            <a:extLst>
              <a:ext uri="{FF2B5EF4-FFF2-40B4-BE49-F238E27FC236}">
                <a16:creationId xmlns:a16="http://schemas.microsoft.com/office/drawing/2014/main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36740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F41BA104-3C0B-473E-B284-4CB9D01BC5E7}"/>
              </a:ext>
            </a:extLst>
          </p:cNvPr>
          <p:cNvSpPr/>
          <p:nvPr/>
        </p:nvSpPr>
        <p:spPr>
          <a:xfrm>
            <a:off x="2514002" y="338498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9" name="Rectangle 124">
            <a:extLst>
              <a:ext uri="{FF2B5EF4-FFF2-40B4-BE49-F238E27FC236}">
                <a16:creationId xmlns:a16="http://schemas.microsoft.com/office/drawing/2014/main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36986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2E0880B2-2FC4-458E-AC54-B77ADA9BB0F5}"/>
              </a:ext>
            </a:extLst>
          </p:cNvPr>
          <p:cNvSpPr/>
          <p:nvPr/>
        </p:nvSpPr>
        <p:spPr>
          <a:xfrm>
            <a:off x="3493503" y="3387442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6AC8E0EE-0971-428D-A757-768D75F3E792}"/>
              </a:ext>
            </a:extLst>
          </p:cNvPr>
          <p:cNvSpPr/>
          <p:nvPr/>
        </p:nvSpPr>
        <p:spPr>
          <a:xfrm>
            <a:off x="1519603" y="3102031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2" name="Rectangle 124">
            <a:extLst>
              <a:ext uri="{FF2B5EF4-FFF2-40B4-BE49-F238E27FC236}">
                <a16:creationId xmlns:a16="http://schemas.microsoft.com/office/drawing/2014/main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069803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BD3244E5-6A5B-4817-A324-7EB52C862F0A}"/>
              </a:ext>
            </a:extLst>
          </p:cNvPr>
          <p:cNvSpPr/>
          <p:nvPr/>
        </p:nvSpPr>
        <p:spPr>
          <a:xfrm>
            <a:off x="3720635" y="3093643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44" name="Rectangle 124">
            <a:extLst>
              <a:ext uri="{FF2B5EF4-FFF2-40B4-BE49-F238E27FC236}">
                <a16:creationId xmlns:a16="http://schemas.microsoft.com/office/drawing/2014/main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06980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47A5B42B-62B1-415D-8DD6-95DEE9466BE6}"/>
              </a:ext>
            </a:extLst>
          </p:cNvPr>
          <p:cNvSpPr/>
          <p:nvPr/>
        </p:nvSpPr>
        <p:spPr>
          <a:xfrm>
            <a:off x="2605922" y="310203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6" name="타원 145">
            <a:extLst>
              <a:ext uri="{FF2B5EF4-FFF2-40B4-BE49-F238E27FC236}">
                <a16:creationId xmlns:a16="http://schemas.microsoft.com/office/drawing/2014/main" id="{699BE803-E31A-44CD-930C-DF467A37F6B7}"/>
              </a:ext>
            </a:extLst>
          </p:cNvPr>
          <p:cNvSpPr/>
          <p:nvPr/>
        </p:nvSpPr>
        <p:spPr>
          <a:xfrm>
            <a:off x="1365129" y="28861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2446D373-F4F0-448C-B0AE-7086424E0801}"/>
              </a:ext>
            </a:extLst>
          </p:cNvPr>
          <p:cNvSpPr txBox="1"/>
          <p:nvPr/>
        </p:nvSpPr>
        <p:spPr>
          <a:xfrm>
            <a:off x="3624106" y="2687766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B8756BC1-886C-488B-A07B-B0F5F7F18130}"/>
              </a:ext>
            </a:extLst>
          </p:cNvPr>
          <p:cNvSpPr/>
          <p:nvPr/>
        </p:nvSpPr>
        <p:spPr>
          <a:xfrm>
            <a:off x="3624106" y="24409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6F0DDC7-63D3-4860-B47D-AC16DFE3A351}"/>
              </a:ext>
            </a:extLst>
          </p:cNvPr>
          <p:cNvSpPr txBox="1"/>
          <p:nvPr/>
        </p:nvSpPr>
        <p:spPr>
          <a:xfrm>
            <a:off x="1446416" y="2860582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22DC4FEB-5A69-4EEF-90F3-6D810E22A76A}"/>
              </a:ext>
            </a:extLst>
          </p:cNvPr>
          <p:cNvSpPr/>
          <p:nvPr/>
        </p:nvSpPr>
        <p:spPr>
          <a:xfrm>
            <a:off x="1518105" y="170780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430FBFEB-0358-40BA-B1B4-E28BE74F4B85}"/>
              </a:ext>
            </a:extLst>
          </p:cNvPr>
          <p:cNvSpPr/>
          <p:nvPr/>
        </p:nvSpPr>
        <p:spPr>
          <a:xfrm>
            <a:off x="1513554" y="22118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graphicFrame>
        <p:nvGraphicFramePr>
          <p:cNvPr id="152" name="표 151">
            <a:extLst>
              <a:ext uri="{FF2B5EF4-FFF2-40B4-BE49-F238E27FC236}">
                <a16:creationId xmlns:a16="http://schemas.microsoft.com/office/drawing/2014/main" id="{85D4D6D7-F378-4681-80EE-49FAD3E91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74738"/>
              </p:ext>
            </p:extLst>
          </p:nvPr>
        </p:nvGraphicFramePr>
        <p:xfrm>
          <a:off x="338406" y="1077051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53" name="TextBox 152">
            <a:extLst>
              <a:ext uri="{FF2B5EF4-FFF2-40B4-BE49-F238E27FC236}">
                <a16:creationId xmlns:a16="http://schemas.microsoft.com/office/drawing/2014/main" id="{ED60C0B0-9CBB-4445-A28B-5BE363C77E7E}"/>
              </a:ext>
            </a:extLst>
          </p:cNvPr>
          <p:cNvSpPr txBox="1"/>
          <p:nvPr/>
        </p:nvSpPr>
        <p:spPr>
          <a:xfrm>
            <a:off x="1446416" y="1365479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DA3F765B-5410-4590-9F77-46346F896A00}"/>
              </a:ext>
            </a:extLst>
          </p:cNvPr>
          <p:cNvSpPr/>
          <p:nvPr/>
        </p:nvSpPr>
        <p:spPr>
          <a:xfrm>
            <a:off x="3742896" y="1382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2B31F46-6736-477F-80D9-F86C9FA0F6F7}"/>
              </a:ext>
            </a:extLst>
          </p:cNvPr>
          <p:cNvSpPr txBox="1"/>
          <p:nvPr/>
        </p:nvSpPr>
        <p:spPr>
          <a:xfrm>
            <a:off x="1454628" y="111505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B9956C1C-DB8E-4DC6-B6CA-8A7382A1FF13}"/>
              </a:ext>
            </a:extLst>
          </p:cNvPr>
          <p:cNvSpPr/>
          <p:nvPr/>
        </p:nvSpPr>
        <p:spPr>
          <a:xfrm>
            <a:off x="2679343" y="11157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57" name="직사각형 156">
            <a:extLst>
              <a:ext uri="{FF2B5EF4-FFF2-40B4-BE49-F238E27FC236}">
                <a16:creationId xmlns:a16="http://schemas.microsoft.com/office/drawing/2014/main" id="{D88E142C-36C0-4717-B68B-B497018E4437}"/>
              </a:ext>
            </a:extLst>
          </p:cNvPr>
          <p:cNvSpPr/>
          <p:nvPr/>
        </p:nvSpPr>
        <p:spPr>
          <a:xfrm>
            <a:off x="239402" y="1595273"/>
            <a:ext cx="7176946" cy="251132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F354E04-DAA5-4A9C-A5A7-CDB6C08DC72E}"/>
              </a:ext>
            </a:extLst>
          </p:cNvPr>
          <p:cNvSpPr txBox="1"/>
          <p:nvPr/>
        </p:nvSpPr>
        <p:spPr>
          <a:xfrm>
            <a:off x="6307660" y="1707807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대리인 선택 시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7EE38FF7-8094-4CDE-BCDD-DD28C6A1C665}"/>
              </a:ext>
            </a:extLst>
          </p:cNvPr>
          <p:cNvSpPr txBox="1"/>
          <p:nvPr/>
        </p:nvSpPr>
        <p:spPr>
          <a:xfrm>
            <a:off x="1485834" y="1895767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A8CFB8C0-2EB8-4F43-B73D-1F79D4FCACFB}"/>
              </a:ext>
            </a:extLst>
          </p:cNvPr>
          <p:cNvSpPr/>
          <p:nvPr/>
        </p:nvSpPr>
        <p:spPr>
          <a:xfrm>
            <a:off x="4817985" y="1935441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168B1C5-AA2E-4437-8622-316F2AC66738}"/>
              </a:ext>
            </a:extLst>
          </p:cNvPr>
          <p:cNvSpPr txBox="1"/>
          <p:nvPr/>
        </p:nvSpPr>
        <p:spPr>
          <a:xfrm>
            <a:off x="1485834" y="3646553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62" name="그림 161">
            <a:extLst>
              <a:ext uri="{FF2B5EF4-FFF2-40B4-BE49-F238E27FC236}">
                <a16:creationId xmlns:a16="http://schemas.microsoft.com/office/drawing/2014/main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681950"/>
            <a:ext cx="1283386" cy="314065"/>
          </a:xfrm>
          <a:prstGeom prst="rect">
            <a:avLst/>
          </a:prstGeom>
        </p:spPr>
      </p:pic>
      <p:sp>
        <p:nvSpPr>
          <p:cNvPr id="163" name="사각형: 둥근 모서리 162">
            <a:extLst>
              <a:ext uri="{FF2B5EF4-FFF2-40B4-BE49-F238E27FC236}">
                <a16:creationId xmlns:a16="http://schemas.microsoft.com/office/drawing/2014/main" id="{B5275FF2-6AEB-4C21-B8CA-0E45ED2334DC}"/>
              </a:ext>
            </a:extLst>
          </p:cNvPr>
          <p:cNvSpPr/>
          <p:nvPr/>
        </p:nvSpPr>
        <p:spPr>
          <a:xfrm>
            <a:off x="5421174" y="3721807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2F1E2D8B-DB21-4F5B-AF04-D0823D610E85}"/>
              </a:ext>
            </a:extLst>
          </p:cNvPr>
          <p:cNvSpPr/>
          <p:nvPr/>
        </p:nvSpPr>
        <p:spPr>
          <a:xfrm>
            <a:off x="6344728" y="3752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3624539-068F-4726-A3E8-238FABA19529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608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F66160F-5CCE-4D6A-BCD6-0DF44B6611C4}"/>
              </a:ext>
            </a:extLst>
          </p:cNvPr>
          <p:cNvSpPr txBox="1"/>
          <p:nvPr/>
        </p:nvSpPr>
        <p:spPr>
          <a:xfrm>
            <a:off x="1560660" y="142117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81167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추가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 정보 삭제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- 2</a:t>
                      </a:r>
                      <a:r>
                        <a:rPr lang="ko-KR" altLang="en-US" sz="800" b="0" dirty="0"/>
                        <a:t>번째 행부터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신청인 분류 선택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개인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법인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개인사업자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우편번호검색 팝업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이전 단계로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클릭해서 조정신청 수정을 완료한다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버튼을 클릭해서 목록페이지로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수정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수정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조정신청 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aphicFrame>
        <p:nvGraphicFramePr>
          <p:cNvPr id="77" name="표 76">
            <a:extLst>
              <a:ext uri="{FF2B5EF4-FFF2-40B4-BE49-F238E27FC236}">
                <a16:creationId xmlns:a16="http://schemas.microsoft.com/office/drawing/2014/main" id="{0DEAAB25-4EFA-4783-B2D8-3874B89F349C}"/>
              </a:ext>
            </a:extLst>
          </p:cNvPr>
          <p:cNvGraphicFramePr>
            <a:graphicFrameLocks noGrp="1"/>
          </p:cNvGraphicFramePr>
          <p:nvPr/>
        </p:nvGraphicFramePr>
        <p:xfrm>
          <a:off x="481809" y="1410749"/>
          <a:ext cx="5926598" cy="166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4068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0" name="TextBox 99">
            <a:extLst>
              <a:ext uri="{FF2B5EF4-FFF2-40B4-BE49-F238E27FC236}">
                <a16:creationId xmlns:a16="http://schemas.microsoft.com/office/drawing/2014/main" id="{1578CA84-CBE8-473D-BC6A-1F7E2189F1A3}"/>
              </a:ext>
            </a:extLst>
          </p:cNvPr>
          <p:cNvSpPr txBox="1"/>
          <p:nvPr/>
        </p:nvSpPr>
        <p:spPr>
          <a:xfrm>
            <a:off x="499758" y="106455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79C25297-AEDF-4C1A-92F4-9674202F2838}"/>
              </a:ext>
            </a:extLst>
          </p:cNvPr>
          <p:cNvSpPr/>
          <p:nvPr/>
        </p:nvSpPr>
        <p:spPr>
          <a:xfrm>
            <a:off x="1652073" y="172057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47430BD-3CB3-422D-900B-F1918CA952F3}"/>
              </a:ext>
            </a:extLst>
          </p:cNvPr>
          <p:cNvSpPr txBox="1"/>
          <p:nvPr/>
        </p:nvSpPr>
        <p:spPr>
          <a:xfrm>
            <a:off x="1650390" y="1962768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E266B8C-8C13-4C05-A8A2-C449CAED01DA}"/>
              </a:ext>
            </a:extLst>
          </p:cNvPr>
          <p:cNvSpPr txBox="1"/>
          <p:nvPr/>
        </p:nvSpPr>
        <p:spPr>
          <a:xfrm>
            <a:off x="2956981" y="1962767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E0854C8-6407-466F-9DC0-A8AA27A3E688}"/>
              </a:ext>
            </a:extLst>
          </p:cNvPr>
          <p:cNvSpPr txBox="1"/>
          <p:nvPr/>
        </p:nvSpPr>
        <p:spPr>
          <a:xfrm>
            <a:off x="1651163" y="218079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A2E9F3-B201-4E99-B00B-F36658258101}"/>
              </a:ext>
            </a:extLst>
          </p:cNvPr>
          <p:cNvSpPr/>
          <p:nvPr/>
        </p:nvSpPr>
        <p:spPr>
          <a:xfrm>
            <a:off x="1653239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6499DBBC-D779-4389-95DC-5E878F52D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014" y="275931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2" name="Rectangle 124">
            <a:extLst>
              <a:ext uri="{FF2B5EF4-FFF2-40B4-BE49-F238E27FC236}">
                <a16:creationId xmlns:a16="http://schemas.microsoft.com/office/drawing/2014/main" id="{B2C98B14-2BB3-48A0-983C-9DFA28AC0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338" y="2761772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4B2BDCF-8359-4A58-88B8-5DDB005E515A}"/>
              </a:ext>
            </a:extLst>
          </p:cNvPr>
          <p:cNvSpPr/>
          <p:nvPr/>
        </p:nvSpPr>
        <p:spPr>
          <a:xfrm>
            <a:off x="2650838" y="280498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4" name="Rectangle 124">
            <a:extLst>
              <a:ext uri="{FF2B5EF4-FFF2-40B4-BE49-F238E27FC236}">
                <a16:creationId xmlns:a16="http://schemas.microsoft.com/office/drawing/2014/main" id="{52AE1408-63F0-483A-97EB-235F13A10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839" y="2764234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15D39BE4-115D-4FFE-BC39-26BBCC655084}"/>
              </a:ext>
            </a:extLst>
          </p:cNvPr>
          <p:cNvSpPr/>
          <p:nvPr/>
        </p:nvSpPr>
        <p:spPr>
          <a:xfrm>
            <a:off x="3630339" y="2807450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94B6A492-DEE0-4222-B79F-4804B863AE30}"/>
              </a:ext>
            </a:extLst>
          </p:cNvPr>
          <p:cNvSpPr/>
          <p:nvPr/>
        </p:nvSpPr>
        <p:spPr>
          <a:xfrm>
            <a:off x="1656439" y="253656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7" name="Rectangle 124">
            <a:extLst>
              <a:ext uri="{FF2B5EF4-FFF2-40B4-BE49-F238E27FC236}">
                <a16:creationId xmlns:a16="http://schemas.microsoft.com/office/drawing/2014/main" id="{808477CB-4F5B-4BAE-B440-21B69AA3D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655" y="250433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F562E308-5103-4971-9B28-A66336174E09}"/>
              </a:ext>
            </a:extLst>
          </p:cNvPr>
          <p:cNvSpPr/>
          <p:nvPr/>
        </p:nvSpPr>
        <p:spPr>
          <a:xfrm>
            <a:off x="3857471" y="252817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19" name="Rectangle 124">
            <a:extLst>
              <a:ext uri="{FF2B5EF4-FFF2-40B4-BE49-F238E27FC236}">
                <a16:creationId xmlns:a16="http://schemas.microsoft.com/office/drawing/2014/main" id="{B9A5A98E-83C8-48F0-B876-C7DF2E65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841" y="248094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E0EC55E0-6568-4CCB-9AF8-590D2C8935FD}"/>
              </a:ext>
            </a:extLst>
          </p:cNvPr>
          <p:cNvSpPr/>
          <p:nvPr/>
        </p:nvSpPr>
        <p:spPr>
          <a:xfrm>
            <a:off x="2742758" y="253656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34730228-4EFE-4739-963A-3B9DADE2C281}"/>
              </a:ext>
            </a:extLst>
          </p:cNvPr>
          <p:cNvSpPr/>
          <p:nvPr/>
        </p:nvSpPr>
        <p:spPr>
          <a:xfrm>
            <a:off x="3460393" y="14565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B762731-B7F1-47DB-BEE0-3E3E2E7483DD}"/>
              </a:ext>
            </a:extLst>
          </p:cNvPr>
          <p:cNvSpPr txBox="1"/>
          <p:nvPr/>
        </p:nvSpPr>
        <p:spPr>
          <a:xfrm>
            <a:off x="3778034" y="2190369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E07A2964-B73C-4BED-91FB-7933CEEAE103}"/>
              </a:ext>
            </a:extLst>
          </p:cNvPr>
          <p:cNvSpPr/>
          <p:nvPr/>
        </p:nvSpPr>
        <p:spPr>
          <a:xfrm>
            <a:off x="3854752" y="1995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851B9930-9640-40D9-8AE9-EAE610342EAE}"/>
              </a:ext>
            </a:extLst>
          </p:cNvPr>
          <p:cNvSpPr/>
          <p:nvPr/>
        </p:nvSpPr>
        <p:spPr>
          <a:xfrm>
            <a:off x="4761869" y="1119999"/>
            <a:ext cx="100556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피신청인 추가</a:t>
            </a:r>
          </a:p>
        </p:txBody>
      </p:sp>
      <p:sp>
        <p:nvSpPr>
          <p:cNvPr id="139" name="타원 138">
            <a:extLst>
              <a:ext uri="{FF2B5EF4-FFF2-40B4-BE49-F238E27FC236}">
                <a16:creationId xmlns:a16="http://schemas.microsoft.com/office/drawing/2014/main" id="{05027DFF-F2A7-449A-8D4B-53C89E49B9F1}"/>
              </a:ext>
            </a:extLst>
          </p:cNvPr>
          <p:cNvSpPr/>
          <p:nvPr/>
        </p:nvSpPr>
        <p:spPr>
          <a:xfrm>
            <a:off x="5745331" y="11223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2602FEC8-F509-47F3-8B92-52AB399D5B5F}"/>
              </a:ext>
            </a:extLst>
          </p:cNvPr>
          <p:cNvSpPr/>
          <p:nvPr/>
        </p:nvSpPr>
        <p:spPr>
          <a:xfrm>
            <a:off x="5947385" y="1129467"/>
            <a:ext cx="46102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삭제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FDE6D906-4E12-4B55-8AA4-6732EB501692}"/>
              </a:ext>
            </a:extLst>
          </p:cNvPr>
          <p:cNvSpPr/>
          <p:nvPr/>
        </p:nvSpPr>
        <p:spPr>
          <a:xfrm>
            <a:off x="6355541" y="11122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9CFDD2BF-3444-4058-AE11-EDA0BD02C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23886"/>
              </p:ext>
            </p:extLst>
          </p:nvPr>
        </p:nvGraphicFramePr>
        <p:xfrm>
          <a:off x="499758" y="3368278"/>
          <a:ext cx="6218814" cy="2204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307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83523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3894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DE7E055-6C33-47AD-953B-8404C9948EFB}"/>
              </a:ext>
            </a:extLst>
          </p:cNvPr>
          <p:cNvSpPr txBox="1"/>
          <p:nvPr/>
        </p:nvSpPr>
        <p:spPr>
          <a:xfrm>
            <a:off x="1711979" y="3764534"/>
            <a:ext cx="4978927" cy="6826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예문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35889B-596C-4C86-8D1C-70159C92236E}"/>
              </a:ext>
            </a:extLst>
          </p:cNvPr>
          <p:cNvSpPr txBox="1"/>
          <p:nvPr/>
        </p:nvSpPr>
        <p:spPr>
          <a:xfrm>
            <a:off x="1689860" y="3395475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▼</a:t>
            </a:r>
            <a:endParaRPr lang="en-US" altLang="ko-KR" sz="900" dirty="0"/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2A419DD7-528F-4661-8A24-A819BA7A17CC}"/>
              </a:ext>
            </a:extLst>
          </p:cNvPr>
          <p:cNvSpPr/>
          <p:nvPr/>
        </p:nvSpPr>
        <p:spPr>
          <a:xfrm>
            <a:off x="4722288" y="76840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미리보기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ECFBDC04-1BAD-4B49-A2D5-926ED1C9123B}"/>
              </a:ext>
            </a:extLst>
          </p:cNvPr>
          <p:cNvSpPr/>
          <p:nvPr/>
        </p:nvSpPr>
        <p:spPr>
          <a:xfrm>
            <a:off x="5434603" y="77689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BB27B3D5-2A97-4001-BA95-DE8BD1FD2537}"/>
              </a:ext>
            </a:extLst>
          </p:cNvPr>
          <p:cNvSpPr/>
          <p:nvPr/>
        </p:nvSpPr>
        <p:spPr>
          <a:xfrm>
            <a:off x="3805095" y="769073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단계 이동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ED2B8F5-74F7-4E4E-A8C5-FFDC2D537B92}"/>
              </a:ext>
            </a:extLst>
          </p:cNvPr>
          <p:cNvSpPr/>
          <p:nvPr/>
        </p:nvSpPr>
        <p:spPr>
          <a:xfrm>
            <a:off x="4516995" y="77693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977AEEA-DB8B-4561-8BBD-515FD8397DE1}"/>
              </a:ext>
            </a:extLst>
          </p:cNvPr>
          <p:cNvSpPr/>
          <p:nvPr/>
        </p:nvSpPr>
        <p:spPr>
          <a:xfrm>
            <a:off x="5675215" y="7690730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조정신청 제출</a:t>
            </a: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58A522A-2D07-4338-8469-0753149C1B8B}"/>
              </a:ext>
            </a:extLst>
          </p:cNvPr>
          <p:cNvSpPr/>
          <p:nvPr/>
        </p:nvSpPr>
        <p:spPr>
          <a:xfrm>
            <a:off x="6632624" y="777571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1C4512F1-897C-422E-8E9E-59F1C10D74EA}"/>
              </a:ext>
            </a:extLst>
          </p:cNvPr>
          <p:cNvSpPr/>
          <p:nvPr/>
        </p:nvSpPr>
        <p:spPr>
          <a:xfrm>
            <a:off x="2528090" y="344110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BF1332DB-DCA6-4AE4-9D7E-D0024FBDBD87}"/>
              </a:ext>
            </a:extLst>
          </p:cNvPr>
          <p:cNvSpPr/>
          <p:nvPr/>
        </p:nvSpPr>
        <p:spPr>
          <a:xfrm>
            <a:off x="1663571" y="38746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184AB236-E01F-4029-9568-69DCCDC4B928}"/>
              </a:ext>
            </a:extLst>
          </p:cNvPr>
          <p:cNvSpPr/>
          <p:nvPr/>
        </p:nvSpPr>
        <p:spPr>
          <a:xfrm>
            <a:off x="1748247" y="4811369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파일 첨부하기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7D87E-CE11-4DB1-AD14-F7EB3BDAE885}"/>
              </a:ext>
            </a:extLst>
          </p:cNvPr>
          <p:cNvSpPr txBox="1"/>
          <p:nvPr/>
        </p:nvSpPr>
        <p:spPr>
          <a:xfrm>
            <a:off x="1753116" y="5112021"/>
            <a:ext cx="4984299" cy="3123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ko-KR" altLang="en-US" sz="800" b="0" i="0" u="none" strike="noStrike">
                <a:solidFill>
                  <a:srgbClr val="656565"/>
                </a:solidFill>
                <a:effectLst/>
                <a:latin typeface="notokr-regular"/>
              </a:rPr>
              <a:t>파일을 마우스로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끌어놓으세요</a:t>
            </a:r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96EC551-F2C6-412B-A79A-C9F9FD04A641}"/>
              </a:ext>
            </a:extLst>
          </p:cNvPr>
          <p:cNvSpPr/>
          <p:nvPr/>
        </p:nvSpPr>
        <p:spPr>
          <a:xfrm>
            <a:off x="2616381" y="48690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E01A4FE4-CA9B-4BC2-BA67-349C096B2909}"/>
              </a:ext>
            </a:extLst>
          </p:cNvPr>
          <p:cNvSpPr/>
          <p:nvPr/>
        </p:nvSpPr>
        <p:spPr>
          <a:xfrm>
            <a:off x="3250435" y="51951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8DF34A-9B55-45C9-8F71-54731FAB0FF1}"/>
              </a:ext>
            </a:extLst>
          </p:cNvPr>
          <p:cNvSpPr txBox="1"/>
          <p:nvPr/>
        </p:nvSpPr>
        <p:spPr>
          <a:xfrm>
            <a:off x="474607" y="311396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 정보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A30ADE4-1158-4D28-ABA8-0EECA708362C}"/>
              </a:ext>
            </a:extLst>
          </p:cNvPr>
          <p:cNvSpPr/>
          <p:nvPr/>
        </p:nvSpPr>
        <p:spPr>
          <a:xfrm>
            <a:off x="4417976" y="5911232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58E1123D-26B3-4A3F-9504-57913F3125BF}"/>
              </a:ext>
            </a:extLst>
          </p:cNvPr>
          <p:cNvSpPr/>
          <p:nvPr/>
        </p:nvSpPr>
        <p:spPr>
          <a:xfrm>
            <a:off x="5375385" y="59962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97432B76-F959-4BC4-BB25-F32C4516C29D}"/>
              </a:ext>
            </a:extLst>
          </p:cNvPr>
          <p:cNvCxnSpPr>
            <a:cxnSpLocks/>
          </p:cNvCxnSpPr>
          <p:nvPr/>
        </p:nvCxnSpPr>
        <p:spPr>
          <a:xfrm>
            <a:off x="4900886" y="1365685"/>
            <a:ext cx="0" cy="160325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DC6D8C-EF7D-435C-BA9F-BE622DFDB16F}"/>
              </a:ext>
            </a:extLst>
          </p:cNvPr>
          <p:cNvSpPr txBox="1"/>
          <p:nvPr/>
        </p:nvSpPr>
        <p:spPr>
          <a:xfrm>
            <a:off x="4908533" y="2342183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C64224EB-D857-495F-8EC1-3296567FA6E3}"/>
              </a:ext>
            </a:extLst>
          </p:cNvPr>
          <p:cNvSpPr/>
          <p:nvPr/>
        </p:nvSpPr>
        <p:spPr>
          <a:xfrm>
            <a:off x="5648524" y="5904275"/>
            <a:ext cx="1070048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B6A041B4-9BB9-41D0-BF7B-AD772803D7DB}"/>
              </a:ext>
            </a:extLst>
          </p:cNvPr>
          <p:cNvSpPr/>
          <p:nvPr/>
        </p:nvSpPr>
        <p:spPr>
          <a:xfrm>
            <a:off x="6605933" y="59892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0614BB0-941D-4E0C-BB7A-CF6D5C257268}"/>
              </a:ext>
            </a:extLst>
          </p:cNvPr>
          <p:cNvSpPr txBox="1"/>
          <p:nvPr/>
        </p:nvSpPr>
        <p:spPr>
          <a:xfrm>
            <a:off x="608507" y="4229288"/>
            <a:ext cx="703939" cy="1973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예문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1506E-289D-44B5-8863-93689254D0C8}"/>
              </a:ext>
            </a:extLst>
          </p:cNvPr>
          <p:cNvSpPr txBox="1"/>
          <p:nvPr/>
        </p:nvSpPr>
        <p:spPr>
          <a:xfrm>
            <a:off x="5418500" y="3399775"/>
            <a:ext cx="1125125" cy="18928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     ▼</a:t>
            </a:r>
            <a:endParaRPr lang="en-US" altLang="ko-KR" sz="900" dirty="0"/>
          </a:p>
          <a:p>
            <a:r>
              <a:rPr lang="ko-KR" altLang="en-US" sz="900" dirty="0"/>
              <a:t>음악저작물</a:t>
            </a:r>
            <a:endParaRPr lang="en-US" altLang="ko-KR" sz="900" dirty="0"/>
          </a:p>
          <a:p>
            <a:r>
              <a:rPr lang="ko-KR" altLang="en-US" sz="900" dirty="0"/>
              <a:t>건축저작물</a:t>
            </a:r>
            <a:endParaRPr lang="en-US" altLang="ko-KR" sz="900" dirty="0"/>
          </a:p>
          <a:p>
            <a:r>
              <a:rPr lang="ko-KR" altLang="en-US" sz="900" dirty="0"/>
              <a:t>도형저작물</a:t>
            </a:r>
            <a:endParaRPr lang="en-US" altLang="ko-KR" sz="900" dirty="0"/>
          </a:p>
          <a:p>
            <a:r>
              <a:rPr lang="ko-KR" altLang="en-US" sz="900" dirty="0"/>
              <a:t>영상저작물</a:t>
            </a:r>
            <a:endParaRPr lang="en-US" altLang="ko-KR" sz="900" dirty="0"/>
          </a:p>
          <a:p>
            <a:r>
              <a:rPr lang="ko-KR" altLang="en-US" sz="900" dirty="0"/>
              <a:t>사진저작물</a:t>
            </a:r>
            <a:endParaRPr lang="en-US" altLang="ko-KR" sz="900" dirty="0"/>
          </a:p>
          <a:p>
            <a:r>
              <a:rPr lang="ko-KR" altLang="en-US" sz="900" dirty="0"/>
              <a:t>미술저작물</a:t>
            </a:r>
            <a:endParaRPr lang="en-US" altLang="ko-KR" sz="900" dirty="0"/>
          </a:p>
          <a:p>
            <a:r>
              <a:rPr lang="ko-KR" altLang="en-US" sz="900" dirty="0"/>
              <a:t>편집저작물</a:t>
            </a:r>
            <a:endParaRPr lang="en-US" altLang="ko-KR" sz="900" dirty="0"/>
          </a:p>
          <a:p>
            <a:r>
              <a:rPr lang="ko-KR" altLang="en-US" sz="900" dirty="0" err="1"/>
              <a:t>저작인접물</a:t>
            </a:r>
            <a:endParaRPr lang="en-US" altLang="ko-KR" sz="900" dirty="0"/>
          </a:p>
          <a:p>
            <a:r>
              <a:rPr lang="ko-KR" altLang="en-US" sz="900" dirty="0"/>
              <a:t>데이터베이스</a:t>
            </a:r>
            <a:endParaRPr lang="en-US" altLang="ko-KR" sz="900" dirty="0"/>
          </a:p>
          <a:p>
            <a:r>
              <a:rPr lang="en-US" altLang="ko-KR" sz="900" dirty="0"/>
              <a:t>2</a:t>
            </a:r>
            <a:r>
              <a:rPr lang="ko-KR" altLang="en-US" sz="900" dirty="0"/>
              <a:t>차적저작물</a:t>
            </a:r>
            <a:endParaRPr lang="en-US" altLang="ko-KR" sz="900" dirty="0"/>
          </a:p>
          <a:p>
            <a:r>
              <a:rPr lang="ko-KR" altLang="en-US" sz="900" dirty="0"/>
              <a:t>컴퓨터프로그램</a:t>
            </a:r>
            <a:endParaRPr lang="en-US" altLang="ko-KR" sz="900" dirty="0"/>
          </a:p>
          <a:p>
            <a:r>
              <a:rPr lang="ko-KR" altLang="en-US" sz="900" dirty="0"/>
              <a:t>기타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12252AD-BEB1-49D4-BAE2-4D35A5495B33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988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BD78F5CF-5A3E-47AD-A938-A1E8E8CEEE5E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4390832"/>
          <a:ext cx="5926598" cy="1502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497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38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536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8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1939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91494"/>
              </p:ext>
            </p:extLst>
          </p:nvPr>
        </p:nvGraphicFramePr>
        <p:xfrm>
          <a:off x="7653300" y="3789040"/>
          <a:ext cx="216024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이전신청 불러오기 버튼을 클릭하면 조정신청 목록조회 팝업이 생성된다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피신청인 정보를 등록하고 조회한다</a:t>
                      </a:r>
                      <a:r>
                        <a:rPr lang="en-US" altLang="ko-KR" sz="800" b="0" dirty="0"/>
                        <a:t>. </a:t>
                      </a:r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가장 최근 등록목록이 기본적으로 표시된다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 버튼을 클릭하면 이전 조정신청의 내용이 복사되어 항목이 자동으로 채워진다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조회 목록이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907017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조정신청 등록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이전신청 불러오기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조정신청 등록화면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오프라인 조정신청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endParaRPr lang="en-US" altLang="ko-KR" sz="900" dirty="0"/>
          </a:p>
          <a:p>
            <a:r>
              <a:rPr lang="ko-KR" altLang="en-US" sz="900" dirty="0">
                <a:solidFill>
                  <a:srgbClr val="FF0000"/>
                </a:solidFill>
              </a:rPr>
              <a:t>우편물 수령지는 우편물 수령지로 선택해도 편집이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86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조정신청 등록</a:t>
            </a:r>
            <a:r>
              <a:rPr lang="en-US" altLang="ko-KR" dirty="0"/>
              <a:t> – </a:t>
            </a:r>
            <a:r>
              <a:rPr lang="ko-KR" altLang="en-US" dirty="0"/>
              <a:t>이전신청 불러오기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오프라인 조정관리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2E38CC-8CD4-44A7-AF74-0CF7484EF372}"/>
              </a:ext>
            </a:extLst>
          </p:cNvPr>
          <p:cNvSpPr txBox="1"/>
          <p:nvPr/>
        </p:nvSpPr>
        <p:spPr>
          <a:xfrm>
            <a:off x="1423824" y="4401253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개인   ○ 법인   ○ 개인사업자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CF455CC-7ECE-492B-A574-7DC12533ABDB}"/>
              </a:ext>
            </a:extLst>
          </p:cNvPr>
          <p:cNvSpPr/>
          <p:nvPr/>
        </p:nvSpPr>
        <p:spPr>
          <a:xfrm>
            <a:off x="1515237" y="4675018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D7C0CE-DC53-4F8C-BD0E-06367DA9519D}"/>
              </a:ext>
            </a:extLst>
          </p:cNvPr>
          <p:cNvSpPr txBox="1"/>
          <p:nvPr/>
        </p:nvSpPr>
        <p:spPr>
          <a:xfrm>
            <a:off x="1513554" y="4908666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A60014-4397-4014-B22B-C6D3F333F3FA}"/>
              </a:ext>
            </a:extLst>
          </p:cNvPr>
          <p:cNvSpPr txBox="1"/>
          <p:nvPr/>
        </p:nvSpPr>
        <p:spPr>
          <a:xfrm>
            <a:off x="2820145" y="4908665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3217A8-52CA-4D77-827F-67BEF9CD1665}"/>
              </a:ext>
            </a:extLst>
          </p:cNvPr>
          <p:cNvSpPr txBox="1"/>
          <p:nvPr/>
        </p:nvSpPr>
        <p:spPr>
          <a:xfrm>
            <a:off x="1514327" y="510960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985B2520-2264-4210-B3F9-0AF3DCBA8918}"/>
              </a:ext>
            </a:extLst>
          </p:cNvPr>
          <p:cNvSpPr/>
          <p:nvPr/>
        </p:nvSpPr>
        <p:spPr>
          <a:xfrm>
            <a:off x="1516403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1" name="Rectangle 124">
            <a:extLst>
              <a:ext uri="{FF2B5EF4-FFF2-40B4-BE49-F238E27FC236}">
                <a16:creationId xmlns:a16="http://schemas.microsoft.com/office/drawing/2014/main" id="{A5464E75-363D-4C8A-BE26-CD233E148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929" y="563429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2" name="Rectangle 124">
            <a:extLst>
              <a:ext uri="{FF2B5EF4-FFF2-40B4-BE49-F238E27FC236}">
                <a16:creationId xmlns:a16="http://schemas.microsoft.com/office/drawing/2014/main" id="{4E750747-76D2-45D9-B43C-AA2D2193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5687231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84F2347-BB6B-424F-B26A-B6EC0082C7E9}"/>
              </a:ext>
            </a:extLst>
          </p:cNvPr>
          <p:cNvSpPr/>
          <p:nvPr/>
        </p:nvSpPr>
        <p:spPr>
          <a:xfrm>
            <a:off x="2514002" y="569626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C8A86405-E774-4F6A-BA75-E784F774B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5618669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073A5AC6-E735-4BD1-A380-C6E865BFDD82}"/>
              </a:ext>
            </a:extLst>
          </p:cNvPr>
          <p:cNvSpPr/>
          <p:nvPr/>
        </p:nvSpPr>
        <p:spPr>
          <a:xfrm>
            <a:off x="3493503" y="569872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6AA79BD9-30B9-4678-9B73-66C29D93A8B5}"/>
              </a:ext>
            </a:extLst>
          </p:cNvPr>
          <p:cNvSpPr/>
          <p:nvPr/>
        </p:nvSpPr>
        <p:spPr>
          <a:xfrm>
            <a:off x="1528149" y="5462023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Rectangle 124">
            <a:extLst>
              <a:ext uri="{FF2B5EF4-FFF2-40B4-BE49-F238E27FC236}">
                <a16:creationId xmlns:a16="http://schemas.microsoft.com/office/drawing/2014/main" id="{3E633A53-8565-4E13-A18C-101265E10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65" y="5429795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E65D699-2585-4E10-9827-D9EB8636C9E1}"/>
              </a:ext>
            </a:extLst>
          </p:cNvPr>
          <p:cNvSpPr/>
          <p:nvPr/>
        </p:nvSpPr>
        <p:spPr>
          <a:xfrm>
            <a:off x="3729181" y="5453635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60" name="Rectangle 124">
            <a:extLst>
              <a:ext uri="{FF2B5EF4-FFF2-40B4-BE49-F238E27FC236}">
                <a16:creationId xmlns:a16="http://schemas.microsoft.com/office/drawing/2014/main" id="{E31415DC-5A91-4F15-9430-ACC614372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551" y="540640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12A81645-540A-42E3-ADC4-6358370BD297}"/>
              </a:ext>
            </a:extLst>
          </p:cNvPr>
          <p:cNvSpPr/>
          <p:nvPr/>
        </p:nvSpPr>
        <p:spPr>
          <a:xfrm>
            <a:off x="2614468" y="5462023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E77F8B-6E86-48BB-958C-01970B05F4E1}"/>
              </a:ext>
            </a:extLst>
          </p:cNvPr>
          <p:cNvSpPr txBox="1"/>
          <p:nvPr/>
        </p:nvSpPr>
        <p:spPr>
          <a:xfrm>
            <a:off x="3641198" y="5119175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graphicFrame>
        <p:nvGraphicFramePr>
          <p:cNvPr id="68" name="표 67">
            <a:extLst>
              <a:ext uri="{FF2B5EF4-FFF2-40B4-BE49-F238E27FC236}">
                <a16:creationId xmlns:a16="http://schemas.microsoft.com/office/drawing/2014/main" id="{D668A41B-ED78-4D88-89A4-4165F093E1B3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5934076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15FE7508-FB88-40EA-ACC1-137FDAE340F7}"/>
              </a:ext>
            </a:extLst>
          </p:cNvPr>
          <p:cNvSpPr txBox="1"/>
          <p:nvPr/>
        </p:nvSpPr>
        <p:spPr>
          <a:xfrm>
            <a:off x="1513554" y="598245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8095FEE-40D1-4978-B761-7B28F9F6DB83}"/>
              </a:ext>
            </a:extLst>
          </p:cNvPr>
          <p:cNvSpPr txBox="1"/>
          <p:nvPr/>
        </p:nvSpPr>
        <p:spPr>
          <a:xfrm>
            <a:off x="2820145" y="598245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1E415B-C574-4A09-8261-0128AA365074}"/>
              </a:ext>
            </a:extLst>
          </p:cNvPr>
          <p:cNvSpPr txBox="1"/>
          <p:nvPr/>
        </p:nvSpPr>
        <p:spPr>
          <a:xfrm>
            <a:off x="1514327" y="620048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EBA43A7-3866-479C-8EE3-B75B00DB94A2}"/>
              </a:ext>
            </a:extLst>
          </p:cNvPr>
          <p:cNvSpPr txBox="1"/>
          <p:nvPr/>
        </p:nvSpPr>
        <p:spPr>
          <a:xfrm>
            <a:off x="3641198" y="6210058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 입력</a:t>
            </a:r>
            <a:r>
              <a:rPr lang="en-US" altLang="ko-KR" dirty="0"/>
              <a:t>(</a:t>
            </a:r>
            <a:r>
              <a:rPr lang="ko-KR" altLang="en-US" dirty="0"/>
              <a:t>선택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FA442DF-FF67-4904-BD17-415FF85CCBAD}"/>
              </a:ext>
            </a:extLst>
          </p:cNvPr>
          <p:cNvSpPr txBox="1"/>
          <p:nvPr/>
        </p:nvSpPr>
        <p:spPr>
          <a:xfrm>
            <a:off x="1420778" y="5232169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CDB77BB3-49C3-4B38-A706-50E26CF8DF33}"/>
              </a:ext>
            </a:extLst>
          </p:cNvPr>
          <p:cNvGraphicFramePr>
            <a:graphicFrameLocks noGrp="1"/>
          </p:cNvGraphicFramePr>
          <p:nvPr/>
        </p:nvGraphicFramePr>
        <p:xfrm>
          <a:off x="344973" y="1880503"/>
          <a:ext cx="5926598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90A058C3-D373-4824-9D45-53276FF72D29}"/>
              </a:ext>
            </a:extLst>
          </p:cNvPr>
          <p:cNvSpPr txBox="1"/>
          <p:nvPr/>
        </p:nvSpPr>
        <p:spPr>
          <a:xfrm>
            <a:off x="1513554" y="2702427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846DE6-9E16-42DE-817B-20641FEAEA09}"/>
              </a:ext>
            </a:extLst>
          </p:cNvPr>
          <p:cNvSpPr txBox="1"/>
          <p:nvPr/>
        </p:nvSpPr>
        <p:spPr>
          <a:xfrm>
            <a:off x="2820145" y="2702426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C34A4C-D563-46BD-89C3-13BAE96E8AD9}"/>
              </a:ext>
            </a:extLst>
          </p:cNvPr>
          <p:cNvSpPr txBox="1"/>
          <p:nvPr/>
        </p:nvSpPr>
        <p:spPr>
          <a:xfrm>
            <a:off x="1514327" y="2920454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주소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4160AA6-F976-4F23-95FE-9D40BAD01622}"/>
              </a:ext>
            </a:extLst>
          </p:cNvPr>
          <p:cNvSpPr/>
          <p:nvPr/>
        </p:nvSpPr>
        <p:spPr>
          <a:xfrm>
            <a:off x="1516403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3" name="Rectangle 124">
            <a:extLst>
              <a:ext uri="{FF2B5EF4-FFF2-40B4-BE49-F238E27FC236}">
                <a16:creationId xmlns:a16="http://schemas.microsoft.com/office/drawing/2014/main" id="{657FC166-E319-4FE9-8F6E-C217B34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178" y="359865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4" name="Rectangle 124">
            <a:extLst>
              <a:ext uri="{FF2B5EF4-FFF2-40B4-BE49-F238E27FC236}">
                <a16:creationId xmlns:a16="http://schemas.microsoft.com/office/drawing/2014/main" id="{A84AE6E0-A4B4-4A0B-8F14-E2B19DA1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502" y="3601118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125F402-E67F-4F41-9712-4C1799390FE8}"/>
              </a:ext>
            </a:extLst>
          </p:cNvPr>
          <p:cNvSpPr/>
          <p:nvPr/>
        </p:nvSpPr>
        <p:spPr>
          <a:xfrm>
            <a:off x="2514002" y="3618696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6" name="Rectangle 124">
            <a:extLst>
              <a:ext uri="{FF2B5EF4-FFF2-40B4-BE49-F238E27FC236}">
                <a16:creationId xmlns:a16="http://schemas.microsoft.com/office/drawing/2014/main" id="{3BE690D8-2A45-4B92-948E-5A106DA35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003" y="3603580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32BA836-795F-4C01-929A-422EB7A05953}"/>
              </a:ext>
            </a:extLst>
          </p:cNvPr>
          <p:cNvSpPr/>
          <p:nvPr/>
        </p:nvSpPr>
        <p:spPr>
          <a:xfrm>
            <a:off x="3493503" y="3621158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9C277028-A998-406E-BD24-81035EB42F99}"/>
              </a:ext>
            </a:extLst>
          </p:cNvPr>
          <p:cNvSpPr/>
          <p:nvPr/>
        </p:nvSpPr>
        <p:spPr>
          <a:xfrm>
            <a:off x="1519603" y="3335747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B71B9281-BEB2-4142-A1DD-4B6A229AE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819" y="3303519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8F829FE-54CA-457C-8025-A960565229A0}"/>
              </a:ext>
            </a:extLst>
          </p:cNvPr>
          <p:cNvSpPr/>
          <p:nvPr/>
        </p:nvSpPr>
        <p:spPr>
          <a:xfrm>
            <a:off x="3720635" y="3327359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91" name="Rectangle 124">
            <a:extLst>
              <a:ext uri="{FF2B5EF4-FFF2-40B4-BE49-F238E27FC236}">
                <a16:creationId xmlns:a16="http://schemas.microsoft.com/office/drawing/2014/main" id="{0B7C217D-F54F-4224-BAB7-D0D98E64F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04" y="330351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3BE8624-192D-445D-9E4E-3BC80F038AF1}"/>
              </a:ext>
            </a:extLst>
          </p:cNvPr>
          <p:cNvSpPr/>
          <p:nvPr/>
        </p:nvSpPr>
        <p:spPr>
          <a:xfrm>
            <a:off x="2605922" y="333574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BEB6B4D-AD68-4201-B7A2-BCBA0D27E684}"/>
              </a:ext>
            </a:extLst>
          </p:cNvPr>
          <p:cNvSpPr txBox="1"/>
          <p:nvPr/>
        </p:nvSpPr>
        <p:spPr>
          <a:xfrm>
            <a:off x="3624106" y="2921482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상세주소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5C6DE5B-BD10-4393-B8C8-B3B7BE57102A}"/>
              </a:ext>
            </a:extLst>
          </p:cNvPr>
          <p:cNvSpPr txBox="1"/>
          <p:nvPr/>
        </p:nvSpPr>
        <p:spPr>
          <a:xfrm>
            <a:off x="1446416" y="3094298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E5ADC315-C2D0-4634-A7E5-56E9DA46A968}"/>
              </a:ext>
            </a:extLst>
          </p:cNvPr>
          <p:cNvSpPr/>
          <p:nvPr/>
        </p:nvSpPr>
        <p:spPr>
          <a:xfrm>
            <a:off x="1518105" y="1941523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D4F3122-1776-4521-9428-B80FAADEC911}"/>
              </a:ext>
            </a:extLst>
          </p:cNvPr>
          <p:cNvSpPr/>
          <p:nvPr/>
        </p:nvSpPr>
        <p:spPr>
          <a:xfrm>
            <a:off x="1513554" y="2445590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과장</a:t>
            </a:r>
          </a:p>
        </p:txBody>
      </p:sp>
      <p:graphicFrame>
        <p:nvGraphicFramePr>
          <p:cNvPr id="102" name="표 101">
            <a:extLst>
              <a:ext uri="{FF2B5EF4-FFF2-40B4-BE49-F238E27FC236}">
                <a16:creationId xmlns:a16="http://schemas.microsoft.com/office/drawing/2014/main" id="{02EF8D70-D087-41B4-8746-455CD9D77B32}"/>
              </a:ext>
            </a:extLst>
          </p:cNvPr>
          <p:cNvGraphicFramePr>
            <a:graphicFrameLocks noGrp="1"/>
          </p:cNvGraphicFramePr>
          <p:nvPr/>
        </p:nvGraphicFramePr>
        <p:xfrm>
          <a:off x="338406" y="1310767"/>
          <a:ext cx="5926598" cy="50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71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455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신청자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8F26DE42-756B-4976-A312-70DD71B5DC9D}"/>
              </a:ext>
            </a:extLst>
          </p:cNvPr>
          <p:cNvSpPr txBox="1"/>
          <p:nvPr/>
        </p:nvSpPr>
        <p:spPr>
          <a:xfrm>
            <a:off x="1446416" y="1599195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권리자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저작물이용자 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신탁단체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7A21DD0-8760-470F-9CFA-DE72C516A9B3}"/>
              </a:ext>
            </a:extLst>
          </p:cNvPr>
          <p:cNvSpPr txBox="1"/>
          <p:nvPr/>
        </p:nvSpPr>
        <p:spPr>
          <a:xfrm>
            <a:off x="1454628" y="13487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본인   ○ 대리인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435043"/>
            <a:ext cx="7336391" cy="198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73E8593-70C6-45D9-8229-CC6D042B71B0}"/>
              </a:ext>
            </a:extLst>
          </p:cNvPr>
          <p:cNvSpPr txBox="1"/>
          <p:nvPr/>
        </p:nvSpPr>
        <p:spPr>
          <a:xfrm>
            <a:off x="1485834" y="2129483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E8044E-EE6C-40CA-9411-92E6CDA9F397}"/>
              </a:ext>
            </a:extLst>
          </p:cNvPr>
          <p:cNvSpPr txBox="1"/>
          <p:nvPr/>
        </p:nvSpPr>
        <p:spPr>
          <a:xfrm>
            <a:off x="1485834" y="3880269"/>
            <a:ext cx="387221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1F976B64-4661-421C-B166-E3F9DB83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75" y="3915666"/>
            <a:ext cx="1283386" cy="314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3DFEF53B-2F3F-4331-B7F0-5CEA11FC4410}"/>
              </a:ext>
            </a:extLst>
          </p:cNvPr>
          <p:cNvSpPr txBox="1"/>
          <p:nvPr/>
        </p:nvSpPr>
        <p:spPr>
          <a:xfrm>
            <a:off x="8103350" y="929658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UI_PA_001_02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DBCD605E-E20D-4113-B1EC-DCC6BD40077D}"/>
              </a:ext>
            </a:extLst>
          </p:cNvPr>
          <p:cNvSpPr/>
          <p:nvPr/>
        </p:nvSpPr>
        <p:spPr>
          <a:xfrm>
            <a:off x="392072" y="1280146"/>
            <a:ext cx="6959464" cy="512787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0AA42DE-455C-409C-9EB9-6E3C6E4FCF1C}"/>
              </a:ext>
            </a:extLst>
          </p:cNvPr>
          <p:cNvSpPr/>
          <p:nvPr/>
        </p:nvSpPr>
        <p:spPr>
          <a:xfrm>
            <a:off x="6045339" y="1012376"/>
            <a:ext cx="1306197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이전신청 불러오기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DA13CBD5-4F39-4243-839F-9F79EBA5D655}"/>
              </a:ext>
            </a:extLst>
          </p:cNvPr>
          <p:cNvSpPr/>
          <p:nvPr/>
        </p:nvSpPr>
        <p:spPr>
          <a:xfrm>
            <a:off x="7214355" y="11210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98F03A3-0372-4B87-BB2F-D06308F1B4BE}"/>
              </a:ext>
            </a:extLst>
          </p:cNvPr>
          <p:cNvSpPr/>
          <p:nvPr/>
        </p:nvSpPr>
        <p:spPr>
          <a:xfrm>
            <a:off x="4817985" y="2169157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8B9C6DC8-BAD9-4B99-B091-EEA9A483906C}"/>
              </a:ext>
            </a:extLst>
          </p:cNvPr>
          <p:cNvSpPr/>
          <p:nvPr/>
        </p:nvSpPr>
        <p:spPr>
          <a:xfrm>
            <a:off x="5421174" y="3955523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8254B5FB-3C42-4213-AC5F-B3D0C79B3CB4}"/>
              </a:ext>
            </a:extLst>
          </p:cNvPr>
          <p:cNvSpPr/>
          <p:nvPr/>
        </p:nvSpPr>
        <p:spPr>
          <a:xfrm>
            <a:off x="6344728" y="39858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11" name="Rectangle 124">
            <a:extLst>
              <a:ext uri="{FF2B5EF4-FFF2-40B4-BE49-F238E27FC236}">
                <a16:creationId xmlns:a16="http://schemas.microsoft.com/office/drawing/2014/main" id="{DAA4D457-1CBB-4250-A62F-30FBF7F2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220" y="459276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9E9F24D9-0A6D-4C8D-AF9C-F56013BC8BE8}"/>
              </a:ext>
            </a:extLst>
          </p:cNvPr>
          <p:cNvSpPr/>
          <p:nvPr/>
        </p:nvSpPr>
        <p:spPr>
          <a:xfrm>
            <a:off x="6148294" y="49700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A37672C7-552A-4DC7-A96E-EEB6D5F8D30F}"/>
              </a:ext>
            </a:extLst>
          </p:cNvPr>
          <p:cNvSpPr/>
          <p:nvPr/>
        </p:nvSpPr>
        <p:spPr>
          <a:xfrm>
            <a:off x="6148922" y="529953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33250929-E740-4666-946C-F29F881B3599}"/>
              </a:ext>
            </a:extLst>
          </p:cNvPr>
          <p:cNvSpPr/>
          <p:nvPr/>
        </p:nvSpPr>
        <p:spPr>
          <a:xfrm>
            <a:off x="4986460" y="3818141"/>
            <a:ext cx="2455375" cy="20029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116" name="표 115">
            <a:extLst>
              <a:ext uri="{FF2B5EF4-FFF2-40B4-BE49-F238E27FC236}">
                <a16:creationId xmlns:a16="http://schemas.microsoft.com/office/drawing/2014/main" id="{74C59124-6B44-47F1-94F3-47460FC58BC9}"/>
              </a:ext>
            </a:extLst>
          </p:cNvPr>
          <p:cNvGraphicFramePr>
            <a:graphicFrameLocks noGrp="1"/>
          </p:cNvGraphicFramePr>
          <p:nvPr/>
        </p:nvGraphicFramePr>
        <p:xfrm>
          <a:off x="5118852" y="4493215"/>
          <a:ext cx="2224633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9855BDBC-F87A-4C55-BFC7-C92912EFFEFC}"/>
              </a:ext>
            </a:extLst>
          </p:cNvPr>
          <p:cNvSpPr/>
          <p:nvPr/>
        </p:nvSpPr>
        <p:spPr>
          <a:xfrm>
            <a:off x="5961989" y="5528764"/>
            <a:ext cx="525539" cy="19925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5E0FFF7-AD0A-425F-A474-6CE3D64D1624}"/>
              </a:ext>
            </a:extLst>
          </p:cNvPr>
          <p:cNvSpPr txBox="1"/>
          <p:nvPr/>
        </p:nvSpPr>
        <p:spPr>
          <a:xfrm>
            <a:off x="4977489" y="5258300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26A66C37-A7A6-47E6-823E-D14D0F724AB6}"/>
              </a:ext>
            </a:extLst>
          </p:cNvPr>
          <p:cNvSpPr/>
          <p:nvPr/>
        </p:nvSpPr>
        <p:spPr>
          <a:xfrm>
            <a:off x="5592737" y="4270350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2E58256-E612-4FB8-BE45-FEE6AF6F34F6}"/>
              </a:ext>
            </a:extLst>
          </p:cNvPr>
          <p:cNvSpPr txBox="1"/>
          <p:nvPr/>
        </p:nvSpPr>
        <p:spPr>
          <a:xfrm>
            <a:off x="5136713" y="4106334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 err="1">
                <a:solidFill>
                  <a:schemeClr val="bg1">
                    <a:lumMod val="65000"/>
                  </a:schemeClr>
                </a:solidFill>
              </a:rPr>
              <a:t>피신청인명을</a:t>
            </a:r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DB08BA7-7BD8-4B8A-AC52-6B02FFCE3C58}"/>
              </a:ext>
            </a:extLst>
          </p:cNvPr>
          <p:cNvSpPr txBox="1"/>
          <p:nvPr/>
        </p:nvSpPr>
        <p:spPr>
          <a:xfrm>
            <a:off x="6576873" y="4106334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AAD4B79-E3BE-4AB6-BCCD-5CB5D5B8D207}"/>
              </a:ext>
            </a:extLst>
          </p:cNvPr>
          <p:cNvSpPr txBox="1"/>
          <p:nvPr/>
        </p:nvSpPr>
        <p:spPr>
          <a:xfrm>
            <a:off x="5112463" y="3864817"/>
            <a:ext cx="11881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이전 조정신청 목록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8DBF7532-11EE-422D-809E-1D657437EF3D}"/>
              </a:ext>
            </a:extLst>
          </p:cNvPr>
          <p:cNvSpPr/>
          <p:nvPr/>
        </p:nvSpPr>
        <p:spPr>
          <a:xfrm>
            <a:off x="6757146" y="4759249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1A3DEF18-8CC8-4DD1-95E8-4D2F68E24FED}"/>
              </a:ext>
            </a:extLst>
          </p:cNvPr>
          <p:cNvSpPr/>
          <p:nvPr/>
        </p:nvSpPr>
        <p:spPr>
          <a:xfrm>
            <a:off x="6753354" y="4998363"/>
            <a:ext cx="400054" cy="1418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5BBD9ED6-8619-4270-9F28-C1230EBF322F}"/>
              </a:ext>
            </a:extLst>
          </p:cNvPr>
          <p:cNvSpPr/>
          <p:nvPr/>
        </p:nvSpPr>
        <p:spPr>
          <a:xfrm>
            <a:off x="6891285" y="41314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9F64AEDF-C6DE-4748-90CC-F816CAC0C4DF}"/>
              </a:ext>
            </a:extLst>
          </p:cNvPr>
          <p:cNvSpPr/>
          <p:nvPr/>
        </p:nvSpPr>
        <p:spPr>
          <a:xfrm>
            <a:off x="7178280" y="4738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98749694-EFBC-4C55-99CA-4DD9113BEE15}"/>
              </a:ext>
            </a:extLst>
          </p:cNvPr>
          <p:cNvSpPr/>
          <p:nvPr/>
        </p:nvSpPr>
        <p:spPr>
          <a:xfrm>
            <a:off x="6347868" y="55887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25" name="연결선: 꺾임 124">
            <a:extLst>
              <a:ext uri="{FF2B5EF4-FFF2-40B4-BE49-F238E27FC236}">
                <a16:creationId xmlns:a16="http://schemas.microsoft.com/office/drawing/2014/main" id="{420C3133-2C6C-44C7-B54D-649040DB5784}"/>
              </a:ext>
            </a:extLst>
          </p:cNvPr>
          <p:cNvCxnSpPr>
            <a:cxnSpLocks/>
            <a:stCxn id="78" idx="2"/>
          </p:cNvCxnSpPr>
          <p:nvPr/>
        </p:nvCxnSpPr>
        <p:spPr>
          <a:xfrm rot="5400000">
            <a:off x="5151711" y="2314998"/>
            <a:ext cx="2626184" cy="46727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38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전자조정신청관리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044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337970"/>
              </p:ext>
            </p:extLst>
          </p:nvPr>
        </p:nvGraphicFramePr>
        <p:xfrm>
          <a:off x="7653300" y="3623505"/>
          <a:ext cx="216024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링크를 클릭하면 보완요청 정보를 볼 수 있는 팝업으로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민원인이 제출한 조정신청 건에 대해서 수정을 요청하면 상태가 변경되고 수정요청 링크를 클릭하면 수정요청을 승인하는 팝업으로 이동한다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조정신청 건을 선택해서 일괄납부요청 버튼을 클릭하면 여러 건의 납부요청을 진행하는 팝업으로 이동한다</a:t>
                      </a:r>
                      <a:r>
                        <a:rPr lang="en-US" altLang="ko-KR" sz="800" dirty="0"/>
                        <a:t>.</a:t>
                      </a:r>
                      <a:r>
                        <a:rPr lang="ko-KR" altLang="en-US" sz="800" dirty="0"/>
                        <a:t> 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50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100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 보기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1916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endParaRPr lang="en-US" altLang="ko-KR" sz="900" dirty="0"/>
          </a:p>
          <a:p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조정접수가 완료되면 신청 건은</a:t>
            </a:r>
            <a:endParaRPr lang="en-US" altLang="ko-KR" sz="900" dirty="0"/>
          </a:p>
          <a:p>
            <a:r>
              <a:rPr lang="ko-KR" altLang="en-US" sz="900" dirty="0"/>
              <a:t>목록에서 사라지고 조정 진행 목록으로</a:t>
            </a:r>
            <a:endParaRPr lang="en-US" altLang="ko-KR" sz="900" dirty="0"/>
          </a:p>
          <a:p>
            <a:r>
              <a:rPr lang="ko-KR" altLang="en-US" sz="900" dirty="0"/>
              <a:t>이동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전자조정신청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42718" y="915332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987339"/>
              </p:ext>
            </p:extLst>
          </p:nvPr>
        </p:nvGraphicFramePr>
        <p:xfrm>
          <a:off x="182468" y="2896291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보완요청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수정요청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5673266" y="2560886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5517370" y="25948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339CF0-7093-4797-B089-6B33CF2AFA7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7776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87FA4B67-50EA-4D0F-ABFC-11B7024296F6}"/>
              </a:ext>
            </a:extLst>
          </p:cNvPr>
          <p:cNvSpPr/>
          <p:nvPr/>
        </p:nvSpPr>
        <p:spPr>
          <a:xfrm>
            <a:off x="7046747" y="45019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0CB2E087-FDF7-4A7E-95F5-B55E9D030CC8}"/>
              </a:ext>
            </a:extLst>
          </p:cNvPr>
          <p:cNvSpPr/>
          <p:nvPr/>
        </p:nvSpPr>
        <p:spPr>
          <a:xfrm>
            <a:off x="7038239" y="49044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8C8C16A1-D24F-4FB5-B511-E4793481B3D0}"/>
              </a:ext>
            </a:extLst>
          </p:cNvPr>
          <p:cNvSpPr/>
          <p:nvPr/>
        </p:nvSpPr>
        <p:spPr>
          <a:xfrm>
            <a:off x="171186" y="994806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DA031B86-8CEC-43DE-9B35-19B6CBA6D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054135"/>
              </p:ext>
            </p:extLst>
          </p:nvPr>
        </p:nvGraphicFramePr>
        <p:xfrm>
          <a:off x="234529" y="1061270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입금완료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" name="직사각형 49">
            <a:extLst>
              <a:ext uri="{FF2B5EF4-FFF2-40B4-BE49-F238E27FC236}">
                <a16:creationId xmlns:a16="http://schemas.microsoft.com/office/drawing/2014/main" id="{F6E7CDE6-10CB-49C0-B644-47D491352300}"/>
              </a:ext>
            </a:extLst>
          </p:cNvPr>
          <p:cNvSpPr/>
          <p:nvPr/>
        </p:nvSpPr>
        <p:spPr>
          <a:xfrm>
            <a:off x="1002486" y="1070737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71246CAE-170E-4F07-B64A-969297EC662E}"/>
              </a:ext>
            </a:extLst>
          </p:cNvPr>
          <p:cNvGrpSpPr/>
          <p:nvPr/>
        </p:nvGrpSpPr>
        <p:grpSpPr>
          <a:xfrm>
            <a:off x="6157242" y="2084094"/>
            <a:ext cx="899710" cy="252000"/>
            <a:chOff x="4181122" y="2706142"/>
            <a:chExt cx="899710" cy="252000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50EFACF-C56E-4788-8891-C32951D60EB7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3" name="Calendar">
              <a:extLst>
                <a:ext uri="{FF2B5EF4-FFF2-40B4-BE49-F238E27FC236}">
                  <a16:creationId xmlns:a16="http://schemas.microsoft.com/office/drawing/2014/main" id="{9B0C7512-50B7-4AED-A196-E2EF2F4B3E3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15D3626-332D-4A01-96F4-9B649970EF03}"/>
              </a:ext>
            </a:extLst>
          </p:cNvPr>
          <p:cNvSpPr/>
          <p:nvPr/>
        </p:nvSpPr>
        <p:spPr>
          <a:xfrm>
            <a:off x="1918065" y="1084402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DE8A862-470F-4874-8008-5DCA7BC7DD0B}"/>
              </a:ext>
            </a:extLst>
          </p:cNvPr>
          <p:cNvGrpSpPr/>
          <p:nvPr/>
        </p:nvGrpSpPr>
        <p:grpSpPr>
          <a:xfrm>
            <a:off x="5065316" y="2084094"/>
            <a:ext cx="899710" cy="252000"/>
            <a:chOff x="4181122" y="2706142"/>
            <a:chExt cx="899710" cy="252000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E1929FB-81A6-439D-AD57-8F41028AEE5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8" name="Calendar">
              <a:extLst>
                <a:ext uri="{FF2B5EF4-FFF2-40B4-BE49-F238E27FC236}">
                  <a16:creationId xmlns:a16="http://schemas.microsoft.com/office/drawing/2014/main" id="{999C0FB5-65A8-4BC4-9172-FABCB463ED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9" name="타원 58">
            <a:extLst>
              <a:ext uri="{FF2B5EF4-FFF2-40B4-BE49-F238E27FC236}">
                <a16:creationId xmlns:a16="http://schemas.microsoft.com/office/drawing/2014/main" id="{F4A3419E-63E1-445A-AB8B-079B87E8129B}"/>
              </a:ext>
            </a:extLst>
          </p:cNvPr>
          <p:cNvSpPr/>
          <p:nvPr/>
        </p:nvSpPr>
        <p:spPr>
          <a:xfrm>
            <a:off x="860851" y="1413088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A5054B7-0E0D-4CAB-9F56-D736A1CD6E0E}"/>
              </a:ext>
            </a:extLst>
          </p:cNvPr>
          <p:cNvSpPr txBox="1"/>
          <p:nvPr/>
        </p:nvSpPr>
        <p:spPr>
          <a:xfrm>
            <a:off x="3600658" y="1081321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9716D872-8F12-4D15-AAC8-A5699CD726CE}"/>
              </a:ext>
            </a:extLst>
          </p:cNvPr>
          <p:cNvSpPr/>
          <p:nvPr/>
        </p:nvSpPr>
        <p:spPr>
          <a:xfrm>
            <a:off x="3981462" y="11935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937219E8-E1C4-44DE-987B-38F1E859E369}"/>
              </a:ext>
            </a:extLst>
          </p:cNvPr>
          <p:cNvSpPr/>
          <p:nvPr/>
        </p:nvSpPr>
        <p:spPr>
          <a:xfrm>
            <a:off x="6777927" y="2566841"/>
            <a:ext cx="558049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10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줄  ▼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7DE16BB0-A800-4FDD-9295-52A42B0A9958}"/>
              </a:ext>
            </a:extLst>
          </p:cNvPr>
          <p:cNvSpPr/>
          <p:nvPr/>
        </p:nvSpPr>
        <p:spPr>
          <a:xfrm>
            <a:off x="7263582" y="26228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4898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75044"/>
              </p:ext>
            </p:extLst>
          </p:nvPr>
        </p:nvGraphicFramePr>
        <p:xfrm>
          <a:off x="7653300" y="3790430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금액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8934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전자조정신청목록</a:t>
            </a:r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신청인이 신청한 조정신청 목록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수수료의 정보가 보여는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dirty="0"/>
              <a:t>수수료 금액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82494"/>
              </p:ext>
            </p:extLst>
          </p:nvPr>
        </p:nvGraphicFramePr>
        <p:xfrm>
          <a:off x="182468" y="2026412"/>
          <a:ext cx="7211121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68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15799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108449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20364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0886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br>
                        <a:rPr lang="en-US" altLang="ko-KR" sz="9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검토중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제출완료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수수료납부요청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제출완료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5216E2FC-0907-4637-9743-BDF152AB5406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4944795-9495-4A47-97FA-72965D20A836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DAC4D80-FCE3-42F1-97D2-9221E1E65AC1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3ACFD4A-D9FF-43C7-B46C-9EEE4F11360A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52176F7-4975-462D-B33B-B76414CA3AD4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0327874-A93F-4CC3-A0FB-F0A1B3A4E384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DA73B7ED-3580-43CD-AFE0-2A04295DBD7E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CD29B496-C041-4F37-AE1A-EA444397B6D3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B085F5-3376-4C30-B1F2-8AEE5B15169E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5BC2F86-32E3-4FF3-9CD6-70FD2B7A804E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99B08B1-D992-42C5-BE11-E1030AC7D65A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4525D60-2DD1-4406-A9D2-548A62A731C4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0CF708CE-1C13-4A0B-AB51-2C91FE900C56}"/>
              </a:ext>
            </a:extLst>
          </p:cNvPr>
          <p:cNvSpPr/>
          <p:nvPr/>
        </p:nvSpPr>
        <p:spPr>
          <a:xfrm>
            <a:off x="228712" y="1071743"/>
            <a:ext cx="7313659" cy="435926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9" name="타원 148">
            <a:extLst>
              <a:ext uri="{FF2B5EF4-FFF2-40B4-BE49-F238E27FC236}">
                <a16:creationId xmlns:a16="http://schemas.microsoft.com/office/drawing/2014/main" id="{CDCDE413-0669-49F4-94FE-11095025D8CD}"/>
              </a:ext>
            </a:extLst>
          </p:cNvPr>
          <p:cNvSpPr/>
          <p:nvPr/>
        </p:nvSpPr>
        <p:spPr>
          <a:xfrm>
            <a:off x="4783054" y="2719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39479898-398F-4718-A0B1-6D825E2F501B}"/>
              </a:ext>
            </a:extLst>
          </p:cNvPr>
          <p:cNvCxnSpPr>
            <a:cxnSpLocks/>
          </p:cNvCxnSpPr>
          <p:nvPr/>
        </p:nvCxnSpPr>
        <p:spPr>
          <a:xfrm>
            <a:off x="4999243" y="2384396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38589EEE-33B5-46BB-A68E-A12659024A69}"/>
              </a:ext>
            </a:extLst>
          </p:cNvPr>
          <p:cNvGrpSpPr/>
          <p:nvPr/>
        </p:nvGrpSpPr>
        <p:grpSpPr>
          <a:xfrm>
            <a:off x="4295961" y="4192838"/>
            <a:ext cx="1052842" cy="252000"/>
            <a:chOff x="4181122" y="2706142"/>
            <a:chExt cx="899710" cy="252000"/>
          </a:xfrm>
        </p:grpSpPr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9C21CB36-21FE-40FE-96CC-563260F10CB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Calendar">
              <a:extLst>
                <a:ext uri="{FF2B5EF4-FFF2-40B4-BE49-F238E27FC236}">
                  <a16:creationId xmlns:a16="http://schemas.microsoft.com/office/drawing/2014/main" id="{FBFBF66E-C57F-4D93-9E0C-9468A59390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7C927F6E-C747-45C6-AB73-C954B48D589A}"/>
              </a:ext>
            </a:extLst>
          </p:cNvPr>
          <p:cNvSpPr txBox="1"/>
          <p:nvPr/>
        </p:nvSpPr>
        <p:spPr>
          <a:xfrm>
            <a:off x="1194386" y="5103422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A7FECC19-5238-4721-A0B5-9B4A86950DA8}"/>
              </a:ext>
            </a:extLst>
          </p:cNvPr>
          <p:cNvSpPr/>
          <p:nvPr/>
        </p:nvSpPr>
        <p:spPr>
          <a:xfrm>
            <a:off x="2028085" y="4190271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352E8CB2-0648-4C0E-8B91-516BC571DCA0}"/>
              </a:ext>
            </a:extLst>
          </p:cNvPr>
          <p:cNvGrpSpPr/>
          <p:nvPr/>
        </p:nvGrpSpPr>
        <p:grpSpPr>
          <a:xfrm>
            <a:off x="457661" y="2316139"/>
            <a:ext cx="4917791" cy="3824050"/>
            <a:chOff x="-5350921" y="2291348"/>
            <a:chExt cx="4917791" cy="2298094"/>
          </a:xfrm>
        </p:grpSpPr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1BCA374C-7637-440F-9FD3-B8B58C4B874D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791810F-DA40-4885-AD62-E34649AF3C5D}"/>
                </a:ext>
              </a:extLst>
            </p:cNvPr>
            <p:cNvSpPr txBox="1"/>
            <p:nvPr/>
          </p:nvSpPr>
          <p:spPr>
            <a:xfrm>
              <a:off x="-895125" y="2291348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855BA53D-DEEE-4D1F-929B-389000293462}"/>
                </a:ext>
              </a:extLst>
            </p:cNvPr>
            <p:cNvSpPr/>
            <p:nvPr/>
          </p:nvSpPr>
          <p:spPr>
            <a:xfrm>
              <a:off x="-5346799" y="2367847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127" name="표 126">
            <a:extLst>
              <a:ext uri="{FF2B5EF4-FFF2-40B4-BE49-F238E27FC236}">
                <a16:creationId xmlns:a16="http://schemas.microsoft.com/office/drawing/2014/main" id="{F68BC5C3-BC15-429A-9DFB-C3BD91143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981754"/>
              </p:ext>
            </p:extLst>
          </p:nvPr>
        </p:nvGraphicFramePr>
        <p:xfrm>
          <a:off x="564407" y="414329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128" name="TextBox 127">
            <a:extLst>
              <a:ext uri="{FF2B5EF4-FFF2-40B4-BE49-F238E27FC236}">
                <a16:creationId xmlns:a16="http://schemas.microsoft.com/office/drawing/2014/main" id="{B445BEA0-8B5B-4F6E-A2B1-EF67D36D7165}"/>
              </a:ext>
            </a:extLst>
          </p:cNvPr>
          <p:cNvSpPr txBox="1"/>
          <p:nvPr/>
        </p:nvSpPr>
        <p:spPr>
          <a:xfrm>
            <a:off x="605769" y="440667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B5F55B8-1843-406D-ABF2-DBFB3713F0D7}"/>
              </a:ext>
            </a:extLst>
          </p:cNvPr>
          <p:cNvSpPr txBox="1"/>
          <p:nvPr/>
        </p:nvSpPr>
        <p:spPr>
          <a:xfrm>
            <a:off x="613293" y="462642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DBDD721C-1FF1-4104-9AFE-C3A724225B5A}"/>
              </a:ext>
            </a:extLst>
          </p:cNvPr>
          <p:cNvSpPr/>
          <p:nvPr/>
        </p:nvSpPr>
        <p:spPr>
          <a:xfrm>
            <a:off x="479875" y="2684113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33" name="표 132">
            <a:extLst>
              <a:ext uri="{FF2B5EF4-FFF2-40B4-BE49-F238E27FC236}">
                <a16:creationId xmlns:a16="http://schemas.microsoft.com/office/drawing/2014/main" id="{31FAC705-ED82-498C-B70D-3ECF7823A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822005"/>
              </p:ext>
            </p:extLst>
          </p:nvPr>
        </p:nvGraphicFramePr>
        <p:xfrm>
          <a:off x="567194" y="5159224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A1592D1D-04CD-4900-A997-36946579F5F7}"/>
              </a:ext>
            </a:extLst>
          </p:cNvPr>
          <p:cNvSpPr/>
          <p:nvPr/>
        </p:nvSpPr>
        <p:spPr>
          <a:xfrm>
            <a:off x="2392877" y="5690139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135" name="타원 134">
            <a:extLst>
              <a:ext uri="{FF2B5EF4-FFF2-40B4-BE49-F238E27FC236}">
                <a16:creationId xmlns:a16="http://schemas.microsoft.com/office/drawing/2014/main" id="{50B6C70C-DB71-436B-AD20-A2C819088B95}"/>
              </a:ext>
            </a:extLst>
          </p:cNvPr>
          <p:cNvSpPr/>
          <p:nvPr/>
        </p:nvSpPr>
        <p:spPr>
          <a:xfrm>
            <a:off x="2982630" y="57364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A4A269C1-6155-43B5-9138-D3BE741F7DDB}"/>
              </a:ext>
            </a:extLst>
          </p:cNvPr>
          <p:cNvCxnSpPr>
            <a:cxnSpLocks/>
            <a:endCxn id="124" idx="3"/>
          </p:cNvCxnSpPr>
          <p:nvPr/>
        </p:nvCxnSpPr>
        <p:spPr>
          <a:xfrm rot="10800000" flipV="1">
            <a:off x="5371911" y="3339836"/>
            <a:ext cx="1114081" cy="892044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9C66FD2-A7CE-47B6-BA11-BE0C99C88BA1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9A7B3EA8-9C49-4976-A57D-C8D4B7574875}"/>
              </a:ext>
            </a:extLst>
          </p:cNvPr>
          <p:cNvSpPr/>
          <p:nvPr/>
        </p:nvSpPr>
        <p:spPr>
          <a:xfrm>
            <a:off x="537543" y="2944834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84ED9B1-FB72-44C0-8043-C07BF6FDA425}"/>
              </a:ext>
            </a:extLst>
          </p:cNvPr>
          <p:cNvSpPr/>
          <p:nvPr/>
        </p:nvSpPr>
        <p:spPr>
          <a:xfrm>
            <a:off x="613293" y="3175667"/>
            <a:ext cx="4517864" cy="8756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65086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71874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54869B4-F5F2-4DFF-A33A-E55365350E27}"/>
              </a:ext>
            </a:extLst>
          </p:cNvPr>
          <p:cNvSpPr txBox="1"/>
          <p:nvPr/>
        </p:nvSpPr>
        <p:spPr>
          <a:xfrm>
            <a:off x="437501" y="97737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DE0B1A4-29D5-43D8-AB3F-0A052EFE7F65}"/>
              </a:ext>
            </a:extLst>
          </p:cNvPr>
          <p:cNvSpPr/>
          <p:nvPr/>
        </p:nvSpPr>
        <p:spPr>
          <a:xfrm>
            <a:off x="136889" y="6219310"/>
            <a:ext cx="7336391" cy="2928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60" name="표 59">
            <a:extLst>
              <a:ext uri="{FF2B5EF4-FFF2-40B4-BE49-F238E27FC236}">
                <a16:creationId xmlns:a16="http://schemas.microsoft.com/office/drawing/2014/main" id="{175A69E4-E37A-42DC-8F04-FB52E51D1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26492"/>
              </p:ext>
            </p:extLst>
          </p:nvPr>
        </p:nvGraphicFramePr>
        <p:xfrm>
          <a:off x="440390" y="1293248"/>
          <a:ext cx="5926598" cy="2174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8836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063715F7-4081-4E78-A96D-A112B927D677}"/>
              </a:ext>
            </a:extLst>
          </p:cNvPr>
          <p:cNvSpPr txBox="1"/>
          <p:nvPr/>
        </p:nvSpPr>
        <p:spPr>
          <a:xfrm>
            <a:off x="1519241" y="130367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84C20F9-F9EE-4531-A0BD-E47FE24DFBD0}"/>
              </a:ext>
            </a:extLst>
          </p:cNvPr>
          <p:cNvSpPr txBox="1"/>
          <p:nvPr/>
        </p:nvSpPr>
        <p:spPr>
          <a:xfrm>
            <a:off x="1542625" y="2895228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229408-5341-44D7-8AE5-A1CBD8E394FE}"/>
              </a:ext>
            </a:extLst>
          </p:cNvPr>
          <p:cNvSpPr txBox="1"/>
          <p:nvPr/>
        </p:nvSpPr>
        <p:spPr>
          <a:xfrm>
            <a:off x="1541833" y="320541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수신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760A1084-6477-4C2F-8039-CE63C5F3A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73586"/>
              </p:ext>
            </p:extLst>
          </p:nvPr>
        </p:nvGraphicFramePr>
        <p:xfrm>
          <a:off x="440390" y="3526253"/>
          <a:ext cx="5926598" cy="47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739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graphicFrame>
        <p:nvGraphicFramePr>
          <p:cNvPr id="67" name="표 66">
            <a:extLst>
              <a:ext uri="{FF2B5EF4-FFF2-40B4-BE49-F238E27FC236}">
                <a16:creationId xmlns:a16="http://schemas.microsoft.com/office/drawing/2014/main" id="{EA766DD4-6286-4583-AF12-4C620854F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79662"/>
              </p:ext>
            </p:extLst>
          </p:nvPr>
        </p:nvGraphicFramePr>
        <p:xfrm>
          <a:off x="440390" y="4277338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61EF74FE-0AA2-4D2D-8BD6-A976AF40A75F}"/>
              </a:ext>
            </a:extLst>
          </p:cNvPr>
          <p:cNvSpPr txBox="1"/>
          <p:nvPr/>
        </p:nvSpPr>
        <p:spPr>
          <a:xfrm>
            <a:off x="1519241" y="4287760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1E38693-D2D5-4ACF-BB43-722AE73317AF}"/>
              </a:ext>
            </a:extLst>
          </p:cNvPr>
          <p:cNvSpPr txBox="1"/>
          <p:nvPr/>
        </p:nvSpPr>
        <p:spPr>
          <a:xfrm>
            <a:off x="450940" y="4014238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피신청인 정보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071C827B-A965-4FF2-A70C-4F621433762D}"/>
              </a:ext>
            </a:extLst>
          </p:cNvPr>
          <p:cNvCxnSpPr>
            <a:cxnSpLocks/>
          </p:cNvCxnSpPr>
          <p:nvPr/>
        </p:nvCxnSpPr>
        <p:spPr>
          <a:xfrm>
            <a:off x="5950445" y="4181091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A45831B-9949-4755-B72B-D94E24E845E8}"/>
              </a:ext>
            </a:extLst>
          </p:cNvPr>
          <p:cNvSpPr txBox="1"/>
          <p:nvPr/>
        </p:nvSpPr>
        <p:spPr>
          <a:xfrm>
            <a:off x="6082021" y="494496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E2DBB9-8055-429A-8060-75EF353BC6D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9529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478954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리포팅 솔루션을 통한 신청서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형식심사에서 조정 진행이 어려운 신청 건에 대해서 반려처리를 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 이후에는 자동으로 생성된 계좌정보가 보여진다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예를 누르면 수동으로 수수료 납부처리를 하고 팝업 창이 닫힌다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아니요를</a:t>
                      </a:r>
                      <a:r>
                        <a:rPr lang="ko-KR" altLang="en-US" sz="800" b="0" dirty="0"/>
                        <a:t> 클릭하면 창이 닫힌다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F37AB12-1E77-41BD-95F9-23D88A4AE685}"/>
              </a:ext>
            </a:extLst>
          </p:cNvPr>
          <p:cNvSpPr/>
          <p:nvPr/>
        </p:nvSpPr>
        <p:spPr>
          <a:xfrm>
            <a:off x="7123314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54" name="타원 153">
            <a:extLst>
              <a:ext uri="{FF2B5EF4-FFF2-40B4-BE49-F238E27FC236}">
                <a16:creationId xmlns:a16="http://schemas.microsoft.com/office/drawing/2014/main" id="{79A10F45-6773-43FA-8EA2-EBF0EEFC281F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D62919F2-21B2-4E50-9DA2-529B232840D3}"/>
              </a:ext>
            </a:extLst>
          </p:cNvPr>
          <p:cNvSpPr/>
          <p:nvPr/>
        </p:nvSpPr>
        <p:spPr>
          <a:xfrm>
            <a:off x="5278109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F649CCA-D85C-4294-839B-D2CEF54FED16}"/>
              </a:ext>
            </a:extLst>
          </p:cNvPr>
          <p:cNvSpPr/>
          <p:nvPr/>
        </p:nvSpPr>
        <p:spPr>
          <a:xfrm>
            <a:off x="4340381" y="63203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31EE6456-3B5D-4C97-A1A5-33E38DFCBDFC}"/>
              </a:ext>
            </a:extLst>
          </p:cNvPr>
          <p:cNvSpPr/>
          <p:nvPr/>
        </p:nvSpPr>
        <p:spPr>
          <a:xfrm>
            <a:off x="1826097" y="4565569"/>
            <a:ext cx="4792087" cy="572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CFC3B-40FB-4A34-8F89-D64FACD5B842}"/>
              </a:ext>
            </a:extLst>
          </p:cNvPr>
          <p:cNvSpPr txBox="1"/>
          <p:nvPr/>
        </p:nvSpPr>
        <p:spPr>
          <a:xfrm>
            <a:off x="4852428" y="5142793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납부요청 이후 노출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E541A31-C657-4E9A-B567-449858075DD8}"/>
              </a:ext>
            </a:extLst>
          </p:cNvPr>
          <p:cNvSpPr/>
          <p:nvPr/>
        </p:nvSpPr>
        <p:spPr>
          <a:xfrm>
            <a:off x="8502333" y="3633077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169" name="타원 168">
            <a:extLst>
              <a:ext uri="{FF2B5EF4-FFF2-40B4-BE49-F238E27FC236}">
                <a16:creationId xmlns:a16="http://schemas.microsoft.com/office/drawing/2014/main" id="{FDB1F15E-6CFD-4448-9D77-5435A439BEA9}"/>
              </a:ext>
            </a:extLst>
          </p:cNvPr>
          <p:cNvSpPr/>
          <p:nvPr/>
        </p:nvSpPr>
        <p:spPr>
          <a:xfrm>
            <a:off x="6315677" y="45655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02CF2B5-C5D5-4AA0-8980-A205280FC1CD}"/>
              </a:ext>
            </a:extLst>
          </p:cNvPr>
          <p:cNvSpPr/>
          <p:nvPr/>
        </p:nvSpPr>
        <p:spPr>
          <a:xfrm>
            <a:off x="4510327" y="486420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상세내역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03AD78A-08C1-4BEC-BE45-78A3047FCC79}"/>
              </a:ext>
            </a:extLst>
          </p:cNvPr>
          <p:cNvSpPr/>
          <p:nvPr/>
        </p:nvSpPr>
        <p:spPr>
          <a:xfrm>
            <a:off x="-1787954" y="2168860"/>
            <a:ext cx="1676793" cy="874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상세내역버튼추가</a:t>
            </a:r>
            <a:endParaRPr lang="en-US" altLang="ko-KR" sz="1000" dirty="0"/>
          </a:p>
          <a:p>
            <a:pPr algn="ctr"/>
            <a:r>
              <a:rPr lang="ko-KR" altLang="en-US" sz="1000" dirty="0"/>
              <a:t>수동납부처리 기능 추가</a:t>
            </a:r>
          </a:p>
        </p:txBody>
      </p:sp>
      <p:sp>
        <p:nvSpPr>
          <p:cNvPr id="31" name="사각형: 둥근 모서리 56">
            <a:extLst>
              <a:ext uri="{FF2B5EF4-FFF2-40B4-BE49-F238E27FC236}">
                <a16:creationId xmlns:a16="http://schemas.microsoft.com/office/drawing/2014/main" id="{B02CF2B5-C5D5-4AA0-8980-A205280FC1CD}"/>
              </a:ext>
            </a:extLst>
          </p:cNvPr>
          <p:cNvSpPr/>
          <p:nvPr/>
        </p:nvSpPr>
        <p:spPr>
          <a:xfrm>
            <a:off x="5392639" y="4856914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납부처리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4577680" y="2389259"/>
            <a:ext cx="2884367" cy="142465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5211976" y="251648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납부처리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4662796" y="2911782"/>
            <a:ext cx="266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</a:rPr>
              <a:t>100,000</a:t>
            </a:r>
            <a:r>
              <a:rPr lang="ko-KR" altLang="en-US" sz="900" b="1" dirty="0">
                <a:solidFill>
                  <a:srgbClr val="FF0000"/>
                </a:solidFill>
              </a:rPr>
              <a:t>원의 수수료 납부 금액에 대해서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r>
              <a:rPr lang="ko-KR" altLang="en-US" sz="900" b="1" dirty="0">
                <a:solidFill>
                  <a:srgbClr val="FF0000"/>
                </a:solidFill>
              </a:rPr>
              <a:t>수동으로 납부완료 처리하시겠습니까</a:t>
            </a:r>
            <a:r>
              <a:rPr lang="en-US" altLang="ko-KR" sz="900" b="1" dirty="0">
                <a:solidFill>
                  <a:srgbClr val="FF0000"/>
                </a:solidFill>
              </a:rPr>
              <a:t>?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5075774" y="33818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예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6039458" y="339194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아니요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5776497" y="35239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6775655" y="35423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7C721AA2-32E5-4D5C-9274-AF8F0CF6A2D4}"/>
              </a:ext>
            </a:extLst>
          </p:cNvPr>
          <p:cNvCxnSpPr>
            <a:cxnSpLocks/>
            <a:endCxn id="34" idx="2"/>
          </p:cNvCxnSpPr>
          <p:nvPr/>
        </p:nvCxnSpPr>
        <p:spPr>
          <a:xfrm rot="5400000" flipH="1" flipV="1">
            <a:off x="5411914" y="4229526"/>
            <a:ext cx="1023563" cy="19233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82104"/>
              </p:ext>
            </p:extLst>
          </p:nvPr>
        </p:nvGraphicFramePr>
        <p:xfrm>
          <a:off x="7653300" y="4101797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상세내역 버튼을 클릭하면 수수료 납부 금액 팝업이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닫기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상세내역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87693" y="768242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11873"/>
              </p:ext>
            </p:extLst>
          </p:nvPr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폐기처분한다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아마추어 사진작가로서 틈틈이 여행을 하며 취미삼아 사진을 찍어 개인 홈페이지를 통해 일반에 공개하는 등 사진동호회 활동을 열심히 해오고 있습니다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신청인은 동호회 활동의 일환으로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눈사람스키장 에서 주변 경치를 소재로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촬영하여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2004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일에 홈페이지에 올려놓았으며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일주일 뒤에 저작권위원회에 저작권등록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등록번호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:C-2004-123456)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을 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</a:t>
                      </a:r>
                      <a:b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</a:b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2)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스키라이브’책자를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 발행하는 출판사로서 본격적인 스키철에 대비하여 신청인의 사진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컷을 허락 없이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월에서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월까지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달에 걸쳐 ‘월간 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스키라이브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’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면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국배판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에 전면의 약 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1/3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.(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첨부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3, 4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참조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0" algn="l" defTabSz="914400" rtl="0" eaLnBrk="1" latinLnBrk="1" hangingPunct="1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3)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dirty="0">
                          <a:solidFill>
                            <a:srgbClr val="656565"/>
                          </a:solidFill>
                          <a:effectLst/>
                          <a:latin typeface="notokr-regular"/>
                          <a:ea typeface="+mn-ea"/>
                          <a:cs typeface="+mn-cs"/>
                        </a:rPr>
                        <a:t>아마추어 작가로서 순수한 신청인의 사진이 상업적으로 이용되었다는 사실에 분개합니다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3E03C6C4-F2FD-4D7D-95E8-F3125A3B720F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A0028A98-E901-4FE5-A7A7-23C15CF9D1CD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24E203C7-BEE5-4463-8D62-E81BE692AE05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F862971-0C07-42C6-80A7-BF87326B6280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6153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486B6327-B440-473B-B606-F1BAF765F650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E541A31-C657-4E9A-B567-449858075DD8}"/>
              </a:ext>
            </a:extLst>
          </p:cNvPr>
          <p:cNvSpPr/>
          <p:nvPr/>
        </p:nvSpPr>
        <p:spPr>
          <a:xfrm>
            <a:off x="8502333" y="3633077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35AC84C6-93D0-4080-9A36-1D42AC72B196}"/>
              </a:ext>
            </a:extLst>
          </p:cNvPr>
          <p:cNvSpPr/>
          <p:nvPr/>
        </p:nvSpPr>
        <p:spPr>
          <a:xfrm>
            <a:off x="6799797" y="100326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DDB0D583-0A41-455F-AFB6-17A8398FDDDB}"/>
              </a:ext>
            </a:extLst>
          </p:cNvPr>
          <p:cNvCxnSpPr>
            <a:cxnSpLocks/>
          </p:cNvCxnSpPr>
          <p:nvPr/>
        </p:nvCxnSpPr>
        <p:spPr>
          <a:xfrm>
            <a:off x="7015986" y="668060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8661124-3036-45E2-A849-D9B1C82285AC}"/>
              </a:ext>
            </a:extLst>
          </p:cNvPr>
          <p:cNvGrpSpPr/>
          <p:nvPr/>
        </p:nvGrpSpPr>
        <p:grpSpPr>
          <a:xfrm>
            <a:off x="6312704" y="2476502"/>
            <a:ext cx="1052842" cy="252000"/>
            <a:chOff x="4181122" y="2706142"/>
            <a:chExt cx="899710" cy="25200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C6FACB0-BEE5-41EE-83D7-827E1AC02355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2021-07-01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Calendar">
              <a:extLst>
                <a:ext uri="{FF2B5EF4-FFF2-40B4-BE49-F238E27FC236}">
                  <a16:creationId xmlns:a16="http://schemas.microsoft.com/office/drawing/2014/main" id="{93FF0018-947F-48DD-A16D-955C88CBDC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14EA74BC-A45E-4248-9739-3A17225AAFF2}"/>
              </a:ext>
            </a:extLst>
          </p:cNvPr>
          <p:cNvSpPr txBox="1"/>
          <p:nvPr/>
        </p:nvSpPr>
        <p:spPr>
          <a:xfrm>
            <a:off x="3211129" y="3387086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&gt;  &gt;&gt;</a:t>
            </a:r>
            <a:endParaRPr lang="ko-KR" altLang="en-US" sz="11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7E3096B-CD7E-4EAC-A93E-4E362F8EA955}"/>
              </a:ext>
            </a:extLst>
          </p:cNvPr>
          <p:cNvSpPr/>
          <p:nvPr/>
        </p:nvSpPr>
        <p:spPr>
          <a:xfrm>
            <a:off x="4044828" y="2473935"/>
            <a:ext cx="1328232" cy="350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8120E0EA-2B0E-4C02-9749-EB28C960B390}"/>
              </a:ext>
            </a:extLst>
          </p:cNvPr>
          <p:cNvGrpSpPr/>
          <p:nvPr/>
        </p:nvGrpSpPr>
        <p:grpSpPr>
          <a:xfrm>
            <a:off x="2474404" y="599803"/>
            <a:ext cx="4917791" cy="3824050"/>
            <a:chOff x="-5350921" y="2291348"/>
            <a:chExt cx="4917791" cy="2298094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476DF222-BEC5-4738-9527-ADAA60E9F851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C4AB20-321D-4DB0-A434-37AB9063F657}"/>
                </a:ext>
              </a:extLst>
            </p:cNvPr>
            <p:cNvSpPr txBox="1"/>
            <p:nvPr/>
          </p:nvSpPr>
          <p:spPr>
            <a:xfrm>
              <a:off x="-895125" y="2291348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EC9126B8-A5C5-4AB2-B960-878E0CC2583B}"/>
                </a:ext>
              </a:extLst>
            </p:cNvPr>
            <p:cNvSpPr/>
            <p:nvPr/>
          </p:nvSpPr>
          <p:spPr>
            <a:xfrm>
              <a:off x="-5346799" y="2367847"/>
              <a:ext cx="2320042" cy="23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납부 금액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E5849909-E915-40BC-BF00-6F7EEB7F7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09664"/>
              </p:ext>
            </p:extLst>
          </p:nvPr>
        </p:nvGraphicFramePr>
        <p:xfrm>
          <a:off x="2581150" y="2426954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이상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~ 5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백만원 미만</a:t>
                      </a:r>
                      <a:endParaRPr lang="en-US" altLang="ko-KR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1AD1F63C-ED33-48AE-BF35-2A7059A7F90D}"/>
              </a:ext>
            </a:extLst>
          </p:cNvPr>
          <p:cNvSpPr txBox="1"/>
          <p:nvPr/>
        </p:nvSpPr>
        <p:spPr>
          <a:xfrm>
            <a:off x="2622512" y="269033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50</a:t>
            </a:r>
            <a:r>
              <a:rPr lang="ko-KR" altLang="en-US" dirty="0"/>
              <a:t>만원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042F35-B6BE-42EF-8EAE-645537F8A134}"/>
              </a:ext>
            </a:extLst>
          </p:cNvPr>
          <p:cNvSpPr txBox="1"/>
          <p:nvPr/>
        </p:nvSpPr>
        <p:spPr>
          <a:xfrm>
            <a:off x="2630036" y="291008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신청금액 </a:t>
            </a:r>
            <a:r>
              <a:rPr lang="en-US" altLang="ko-KR" dirty="0"/>
              <a:t>3</a:t>
            </a:r>
            <a:r>
              <a:rPr lang="ko-KR" altLang="en-US" dirty="0"/>
              <a:t>백만원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F10E397-5DBD-4A88-BE40-061F5180DD1A}"/>
              </a:ext>
            </a:extLst>
          </p:cNvPr>
          <p:cNvSpPr/>
          <p:nvPr/>
        </p:nvSpPr>
        <p:spPr>
          <a:xfrm>
            <a:off x="2496618" y="967777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7EC7CFC8-35D4-4831-A50E-7342DB0BA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022137"/>
              </p:ext>
            </p:extLst>
          </p:nvPr>
        </p:nvGraphicFramePr>
        <p:xfrm>
          <a:off x="2583937" y="3442888"/>
          <a:ext cx="45639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4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72042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국민은행 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60519014678208 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예금주 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40,000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52" name="직사각형 51">
            <a:extLst>
              <a:ext uri="{FF2B5EF4-FFF2-40B4-BE49-F238E27FC236}">
                <a16:creationId xmlns:a16="http://schemas.microsoft.com/office/drawing/2014/main" id="{D73D9DE1-8DA6-4AF4-B947-244E9D3EB913}"/>
              </a:ext>
            </a:extLst>
          </p:cNvPr>
          <p:cNvSpPr/>
          <p:nvPr/>
        </p:nvSpPr>
        <p:spPr>
          <a:xfrm>
            <a:off x="4409620" y="3973803"/>
            <a:ext cx="673090" cy="2469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4B435EDA-B0C3-4AA8-9A07-1F906E619C52}"/>
              </a:ext>
            </a:extLst>
          </p:cNvPr>
          <p:cNvSpPr/>
          <p:nvPr/>
        </p:nvSpPr>
        <p:spPr>
          <a:xfrm>
            <a:off x="4999373" y="4020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6E6D7BD-B569-4A16-A7B5-6EC2D6BEBD43}"/>
              </a:ext>
            </a:extLst>
          </p:cNvPr>
          <p:cNvSpPr/>
          <p:nvPr/>
        </p:nvSpPr>
        <p:spPr>
          <a:xfrm>
            <a:off x="2554286" y="1228498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CE7D3BC4-9C5D-4E0E-85AA-5091FB915266}"/>
              </a:ext>
            </a:extLst>
          </p:cNvPr>
          <p:cNvSpPr/>
          <p:nvPr/>
        </p:nvSpPr>
        <p:spPr>
          <a:xfrm>
            <a:off x="2630036" y="1459331"/>
            <a:ext cx="4517864" cy="8756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금삼백만원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보유하고 있는 본 건 침해물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월간 스키라이브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일 이내에 폐기처분한다</a:t>
            </a:r>
            <a:r>
              <a:rPr lang="en-US" altLang="ko-KR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900" b="0" i="0" u="none" strike="noStrike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  <a:endParaRPr lang="ko-KR" altLang="en-US" sz="9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02CF2B5-C5D5-4AA0-8980-A205280FC1CD}"/>
              </a:ext>
            </a:extLst>
          </p:cNvPr>
          <p:cNvSpPr/>
          <p:nvPr/>
        </p:nvSpPr>
        <p:spPr>
          <a:xfrm>
            <a:off x="4510327" y="486420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상세내역</a:t>
            </a:r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7C721AA2-32E5-4D5C-9274-AF8F0CF6A2D4}"/>
              </a:ext>
            </a:extLst>
          </p:cNvPr>
          <p:cNvCxnSpPr>
            <a:cxnSpLocks/>
            <a:stCxn id="57" idx="0"/>
            <a:endCxn id="43" idx="2"/>
          </p:cNvCxnSpPr>
          <p:nvPr/>
        </p:nvCxnSpPr>
        <p:spPr>
          <a:xfrm rot="5400000" flipH="1" flipV="1">
            <a:off x="4706989" y="4639669"/>
            <a:ext cx="440355" cy="872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타원 58">
            <a:extLst>
              <a:ext uri="{FF2B5EF4-FFF2-40B4-BE49-F238E27FC236}">
                <a16:creationId xmlns:a16="http://schemas.microsoft.com/office/drawing/2014/main" id="{D0B113B3-9D9C-4029-9E7E-119CEAF3B47D}"/>
              </a:ext>
            </a:extLst>
          </p:cNvPr>
          <p:cNvSpPr/>
          <p:nvPr/>
        </p:nvSpPr>
        <p:spPr>
          <a:xfrm>
            <a:off x="5250307" y="491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01209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80725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심사가 완료되면 납부요청 버튼 클릭하면 수수료 등록 팝업창이 생성된다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근거 항목을 추가한다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수수료 근거 항목을 삭제한다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납부요청을 클릭하면 가상계좌가 생성되며 민원인에게 수수료 납부정보를 </a:t>
                      </a:r>
                      <a:r>
                        <a:rPr lang="en-US" altLang="ko-KR" sz="800" b="0" dirty="0"/>
                        <a:t>SMS, </a:t>
                      </a:r>
                      <a:r>
                        <a:rPr lang="ko-KR" altLang="en-US" sz="800" b="0" dirty="0"/>
                        <a:t>이메일로 전송한다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수수료 등록 창을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 </a:t>
            </a:r>
            <a:endParaRPr lang="en-US" altLang="ko-KR" sz="900" dirty="0"/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수수료 등록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E05A4C4C-3E01-481F-8A33-5AE1615321CB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28DF04-3479-46A4-A9A2-C774AFE9E723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3B475DD-BD4E-4AA3-9ED4-FDD67B7C680D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F75010-FBA5-469B-A855-BC57DB5B8A31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9287278-19FF-4080-AFA3-781BEA701E57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3B262C27-EFE5-4590-B677-B6E0A60444E5}"/>
              </a:ext>
            </a:extLst>
          </p:cNvPr>
          <p:cNvSpPr/>
          <p:nvPr/>
        </p:nvSpPr>
        <p:spPr>
          <a:xfrm>
            <a:off x="6214506" y="63064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EB5F2E-4869-4BB0-8F31-91CA76953AF3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5C5455CD-4790-4D4F-B205-91DB88B35916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AB156118-6829-489E-B7D0-D133134A64FF}"/>
              </a:ext>
            </a:extLst>
          </p:cNvPr>
          <p:cNvSpPr/>
          <p:nvPr/>
        </p:nvSpPr>
        <p:spPr>
          <a:xfrm>
            <a:off x="572229" y="1101028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8A7A4DF-E70B-464A-AB79-F63B453FFEC7}"/>
              </a:ext>
            </a:extLst>
          </p:cNvPr>
          <p:cNvGrpSpPr/>
          <p:nvPr/>
        </p:nvGrpSpPr>
        <p:grpSpPr>
          <a:xfrm>
            <a:off x="722530" y="1750056"/>
            <a:ext cx="4917791" cy="2579044"/>
            <a:chOff x="-5350921" y="2242259"/>
            <a:chExt cx="4917791" cy="2347183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842743C-3AED-4338-9158-9CC952BB67D8}"/>
                </a:ext>
              </a:extLst>
            </p:cNvPr>
            <p:cNvSpPr/>
            <p:nvPr/>
          </p:nvSpPr>
          <p:spPr>
            <a:xfrm>
              <a:off x="-5350921" y="2295814"/>
              <a:ext cx="4914249" cy="22936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4DEFE97-85F0-41E9-8526-A128F583B5EF}"/>
                </a:ext>
              </a:extLst>
            </p:cNvPr>
            <p:cNvSpPr txBox="1"/>
            <p:nvPr/>
          </p:nvSpPr>
          <p:spPr>
            <a:xfrm>
              <a:off x="-895125" y="2242259"/>
              <a:ext cx="461995" cy="648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073E34E-B6C7-42C2-89C3-00906974B94E}"/>
                </a:ext>
              </a:extLst>
            </p:cNvPr>
            <p:cNvSpPr/>
            <p:nvPr/>
          </p:nvSpPr>
          <p:spPr>
            <a:xfrm>
              <a:off x="-5278213" y="2446950"/>
              <a:ext cx="14606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* </a:t>
              </a:r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수수료 등록</a:t>
              </a:r>
              <a:endPara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A9F27E0-E284-4BDB-B89F-BD6E95AFC67D}"/>
              </a:ext>
            </a:extLst>
          </p:cNvPr>
          <p:cNvSpPr/>
          <p:nvPr/>
        </p:nvSpPr>
        <p:spPr>
          <a:xfrm>
            <a:off x="3253666" y="4024139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DB88A3C2-CA01-496D-9D87-EC0D97A46C37}"/>
              </a:ext>
            </a:extLst>
          </p:cNvPr>
          <p:cNvSpPr/>
          <p:nvPr/>
        </p:nvSpPr>
        <p:spPr>
          <a:xfrm>
            <a:off x="3120652" y="40037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7BAA9114-0788-4A65-8F7D-EAB5B3CD7D37}"/>
              </a:ext>
            </a:extLst>
          </p:cNvPr>
          <p:cNvSpPr/>
          <p:nvPr/>
        </p:nvSpPr>
        <p:spPr>
          <a:xfrm>
            <a:off x="2422184" y="4016268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18F21E1-C6CC-430B-9EA7-622F1A0524F5}"/>
              </a:ext>
            </a:extLst>
          </p:cNvPr>
          <p:cNvSpPr/>
          <p:nvPr/>
        </p:nvSpPr>
        <p:spPr>
          <a:xfrm>
            <a:off x="2299317" y="4005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FEF6E074-D9AD-49FE-97BB-B98239183BE6}"/>
              </a:ext>
            </a:extLst>
          </p:cNvPr>
          <p:cNvCxnSpPr>
            <a:cxnSpLocks/>
            <a:stCxn id="58" idx="0"/>
            <a:endCxn id="34" idx="2"/>
          </p:cNvCxnSpPr>
          <p:nvPr/>
        </p:nvCxnSpPr>
        <p:spPr>
          <a:xfrm rot="16200000" flipV="1">
            <a:off x="3598021" y="3910735"/>
            <a:ext cx="1898697" cy="273542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>
            <a:extLst>
              <a:ext uri="{FF2B5EF4-FFF2-40B4-BE49-F238E27FC236}">
                <a16:creationId xmlns:a16="http://schemas.microsoft.com/office/drawing/2014/main" id="{5436F21B-80A5-4D93-81DD-083B2C045D64}"/>
              </a:ext>
            </a:extLst>
          </p:cNvPr>
          <p:cNvSpPr/>
          <p:nvPr/>
        </p:nvSpPr>
        <p:spPr>
          <a:xfrm>
            <a:off x="5452593" y="22054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graphicFrame>
        <p:nvGraphicFramePr>
          <p:cNvPr id="72" name="표 71">
            <a:extLst>
              <a:ext uri="{FF2B5EF4-FFF2-40B4-BE49-F238E27FC236}">
                <a16:creationId xmlns:a16="http://schemas.microsoft.com/office/drawing/2014/main" id="{F5299BF6-EB32-45A3-8747-F911B007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85126"/>
              </p:ext>
            </p:extLst>
          </p:nvPr>
        </p:nvGraphicFramePr>
        <p:xfrm>
          <a:off x="829276" y="2500504"/>
          <a:ext cx="471296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계좌 선택 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●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농협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111-1111-1111  O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가상계좌 발급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C8AD97C8-75B6-479A-9539-7B5A3E0EEB3C}"/>
              </a:ext>
            </a:extLst>
          </p:cNvPr>
          <p:cNvSpPr txBox="1"/>
          <p:nvPr/>
        </p:nvSpPr>
        <p:spPr>
          <a:xfrm>
            <a:off x="870638" y="2763884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50</a:t>
            </a:r>
            <a:r>
              <a:rPr lang="ko-KR" altLang="en-US" dirty="0"/>
              <a:t>만원 보상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4A721E31-7EFA-43FA-8BD7-F765CBEDF1F4}"/>
              </a:ext>
            </a:extLst>
          </p:cNvPr>
          <p:cNvSpPr/>
          <p:nvPr/>
        </p:nvSpPr>
        <p:spPr>
          <a:xfrm>
            <a:off x="2712453" y="2749558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79" name="Rectangle 124">
            <a:extLst>
              <a:ext uri="{FF2B5EF4-FFF2-40B4-BE49-F238E27FC236}">
                <a16:creationId xmlns:a16="http://schemas.microsoft.com/office/drawing/2014/main" id="{94B282CE-2EDC-477A-86F5-03F719814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9978" y="2702154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29E4996-D781-45B2-BD34-2C89AE899762}"/>
              </a:ext>
            </a:extLst>
          </p:cNvPr>
          <p:cNvSpPr txBox="1"/>
          <p:nvPr/>
        </p:nvSpPr>
        <p:spPr>
          <a:xfrm>
            <a:off x="878162" y="2983637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300</a:t>
            </a:r>
            <a:r>
              <a:rPr lang="ko-KR" altLang="en-US" dirty="0"/>
              <a:t>만원 보상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63F74315-8A7C-45AE-9CD0-9E59F4A929F8}"/>
              </a:ext>
            </a:extLst>
          </p:cNvPr>
          <p:cNvSpPr/>
          <p:nvPr/>
        </p:nvSpPr>
        <p:spPr>
          <a:xfrm>
            <a:off x="5185554" y="2300447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897E36F7-3B60-446D-9684-8F5F8ED7A6D4}"/>
              </a:ext>
            </a:extLst>
          </p:cNvPr>
          <p:cNvSpPr/>
          <p:nvPr/>
        </p:nvSpPr>
        <p:spPr>
          <a:xfrm>
            <a:off x="5342305" y="278207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AEC0805F-31B8-43ED-B014-3E6D9C7E70B9}"/>
              </a:ext>
            </a:extLst>
          </p:cNvPr>
          <p:cNvSpPr/>
          <p:nvPr/>
        </p:nvSpPr>
        <p:spPr>
          <a:xfrm>
            <a:off x="5348601" y="3019599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01F4001-839C-4965-BDF9-1F5DD93F3E7C}"/>
              </a:ext>
            </a:extLst>
          </p:cNvPr>
          <p:cNvSpPr/>
          <p:nvPr/>
        </p:nvSpPr>
        <p:spPr>
          <a:xfrm>
            <a:off x="878162" y="227343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D6447A67-188C-4B69-A3F7-7C4407E03920}"/>
              </a:ext>
            </a:extLst>
          </p:cNvPr>
          <p:cNvSpPr/>
          <p:nvPr/>
        </p:nvSpPr>
        <p:spPr>
          <a:xfrm>
            <a:off x="2596427" y="1688347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AAA96568-54A3-471C-8605-09823409E1A1}"/>
              </a:ext>
            </a:extLst>
          </p:cNvPr>
          <p:cNvSpPr/>
          <p:nvPr/>
        </p:nvSpPr>
        <p:spPr>
          <a:xfrm>
            <a:off x="2716080" y="2996143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89" name="Rectangle 124">
            <a:extLst>
              <a:ext uri="{FF2B5EF4-FFF2-40B4-BE49-F238E27FC236}">
                <a16:creationId xmlns:a16="http://schemas.microsoft.com/office/drawing/2014/main" id="{8F7F38E5-5F65-43DC-A343-35D3FD98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605" y="2948739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0" name="Rectangle 124">
            <a:extLst>
              <a:ext uri="{FF2B5EF4-FFF2-40B4-BE49-F238E27FC236}">
                <a16:creationId xmlns:a16="http://schemas.microsoft.com/office/drawing/2014/main" id="{F647B28D-E8DF-4B9D-B277-3D80E0326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665" y="166499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8EE9BE-F417-49CD-9854-E9AB3305732C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2130370" y="2653398"/>
            <a:ext cx="2205245" cy="822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기본계좌와</a:t>
            </a:r>
            <a:endParaRPr lang="en-US" altLang="ko-KR" dirty="0"/>
          </a:p>
          <a:p>
            <a:pPr algn="ctr"/>
            <a:r>
              <a:rPr lang="ko-KR" altLang="en-US" dirty="0"/>
              <a:t>가상계좌 선택 기능 추가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212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156129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버튼을 클릭하면 보안요청 페이지 팝업이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보안요청 내용을 입력하고 등록버튼을 클릭하면 저장된다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제목을 클릭하면 보완요청 내용 팝업창이 오픈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보완요청 내용 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상태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요청완료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수정완료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보완요청 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78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8167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742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5A75CB28-EAC9-4817-B0B8-D17FBFC2AA8D}"/>
              </a:ext>
            </a:extLst>
          </p:cNvPr>
          <p:cNvSpPr txBox="1"/>
          <p:nvPr/>
        </p:nvSpPr>
        <p:spPr>
          <a:xfrm>
            <a:off x="1864283" y="1673805"/>
            <a:ext cx="4978927" cy="8575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피신청인이 제작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보유하고 있는 본 건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침해물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&lt;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&gt;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를 조정성립일로부터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 이내에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폐기처분한다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라는 조정을 구합니다</a:t>
            </a:r>
          </a:p>
          <a:p>
            <a:endParaRPr lang="ko-KR" altLang="en-US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53D50E-F9DD-4D46-BCDB-87E5A9F78D02}"/>
              </a:ext>
            </a:extLst>
          </p:cNvPr>
          <p:cNvSpPr txBox="1"/>
          <p:nvPr/>
        </p:nvSpPr>
        <p:spPr>
          <a:xfrm>
            <a:off x="1857083" y="1348287"/>
            <a:ext cx="962146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어문저작물</a:t>
            </a:r>
            <a:endParaRPr lang="en-US" altLang="ko-KR" sz="9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057566D-605D-4801-ADDD-DAC77BC5C3A0}"/>
              </a:ext>
            </a:extLst>
          </p:cNvPr>
          <p:cNvSpPr txBox="1"/>
          <p:nvPr/>
        </p:nvSpPr>
        <p:spPr>
          <a:xfrm>
            <a:off x="1858911" y="2618910"/>
            <a:ext cx="4984299" cy="1380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아마추어 사진작가로서 틈틈이 여행을 하며 취미삼아 사진을 찍어 개인 홈페이지를 통해 일반에 공개하는 등 사진동호회 활동을 열심히 해오고 있습니다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신청인은 동호회 활동의 일환으로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10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눈사람스키장 에서 주변 경치를 소재로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촬영하여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2004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일에 홈페이지에 올려놓았으며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일주일 뒤에 저작권위원회에 저작권등록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등록번호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:C-2004-123456)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  <a:b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</a:b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1, 2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2)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스키용품 전문지‘ 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스키라이브’책자를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 발행하는 출판사로서 본격적인 스키철에 대비하여 신청인의 사진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5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컷을 허락 없이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7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월에서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9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월까지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달에 걸쳐 ‘월간 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스키라이브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’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면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</a:t>
            </a:r>
            <a:r>
              <a:rPr lang="ko-KR" altLang="en-US" sz="8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국배판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에 전면의 약 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1/3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정도의 크기로 하단부에 게재하였습니다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.(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첨부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3, 4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참조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).</a:t>
            </a:r>
          </a:p>
          <a:p>
            <a:pPr algn="l">
              <a:buFont typeface="+mj-lt"/>
              <a:buAutoNum type="arabicPeriod"/>
            </a:pP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3)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이러한 행위는 신청인의 저작권을 침해하는 행위로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, </a:t>
            </a:r>
            <a:r>
              <a:rPr lang="ko-KR" altLang="en-US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아마추어 작가로서 순수한 신청인의 사진이 상업적으로 이용되었다는 사실에 분개합니다</a:t>
            </a:r>
            <a:r>
              <a:rPr lang="en-US" altLang="ko-KR" sz="8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5261343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1" name="타원 170">
            <a:extLst>
              <a:ext uri="{FF2B5EF4-FFF2-40B4-BE49-F238E27FC236}">
                <a16:creationId xmlns:a16="http://schemas.microsoft.com/office/drawing/2014/main" id="{D88379F3-8CB1-41BE-9C65-4C968492A059}"/>
              </a:ext>
            </a:extLst>
          </p:cNvPr>
          <p:cNvSpPr/>
          <p:nvPr/>
        </p:nvSpPr>
        <p:spPr>
          <a:xfrm>
            <a:off x="7074204" y="53400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521392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457253"/>
              </p:ext>
            </p:extLst>
          </p:nvPr>
        </p:nvGraphicFramePr>
        <p:xfrm>
          <a:off x="594612" y="5560136"/>
          <a:ext cx="6649538" cy="43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451461" y="1166723"/>
            <a:ext cx="6959464" cy="396556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170" idx="0"/>
            <a:endCxn id="59" idx="2"/>
          </p:cNvCxnSpPr>
          <p:nvPr/>
        </p:nvCxnSpPr>
        <p:spPr>
          <a:xfrm rot="16200000" flipV="1">
            <a:off x="5701548" y="4188110"/>
            <a:ext cx="1264245" cy="88222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1D617582-C76A-4464-83C1-C8FF08FC74B2}"/>
              </a:ext>
            </a:extLst>
          </p:cNvPr>
          <p:cNvSpPr/>
          <p:nvPr/>
        </p:nvSpPr>
        <p:spPr>
          <a:xfrm>
            <a:off x="2034925" y="58049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A9148CD4-79DE-4618-9CDC-F52CDE262770}"/>
              </a:ext>
            </a:extLst>
          </p:cNvPr>
          <p:cNvSpPr/>
          <p:nvPr/>
        </p:nvSpPr>
        <p:spPr>
          <a:xfrm>
            <a:off x="4450375" y="1226291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5127CA-3ADA-439C-976F-175D0C76100D}"/>
              </a:ext>
            </a:extLst>
          </p:cNvPr>
          <p:cNvSpPr txBox="1"/>
          <p:nvPr/>
        </p:nvSpPr>
        <p:spPr>
          <a:xfrm>
            <a:off x="7005409" y="122910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192EB41-C42E-46FC-B1B7-4AD0953BC117}"/>
              </a:ext>
            </a:extLst>
          </p:cNvPr>
          <p:cNvSpPr/>
          <p:nvPr/>
        </p:nvSpPr>
        <p:spPr>
          <a:xfrm>
            <a:off x="5084671" y="135351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등록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BBD0F681-399D-4E1D-8603-44EA9D200592}"/>
              </a:ext>
            </a:extLst>
          </p:cNvPr>
          <p:cNvSpPr/>
          <p:nvPr/>
        </p:nvSpPr>
        <p:spPr>
          <a:xfrm>
            <a:off x="4602855" y="241996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64CA1B9-7EFD-4C02-AF85-BCBF3A0AECB4}"/>
              </a:ext>
            </a:extLst>
          </p:cNvPr>
          <p:cNvSpPr/>
          <p:nvPr/>
        </p:nvSpPr>
        <p:spPr>
          <a:xfrm>
            <a:off x="4695698" y="2739330"/>
            <a:ext cx="2491560" cy="74401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683BA5F-3842-44D0-A647-6E9FD20F9D19}"/>
              </a:ext>
            </a:extLst>
          </p:cNvPr>
          <p:cNvSpPr/>
          <p:nvPr/>
        </p:nvSpPr>
        <p:spPr>
          <a:xfrm>
            <a:off x="5613104" y="3658737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AC354EC9-2002-4102-9D02-BE4491C0B6F3}"/>
              </a:ext>
            </a:extLst>
          </p:cNvPr>
          <p:cNvSpPr/>
          <p:nvPr/>
        </p:nvSpPr>
        <p:spPr>
          <a:xfrm>
            <a:off x="5515936" y="35737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5C7D06D-0708-46DC-91FB-F7CAE3C8842D}"/>
              </a:ext>
            </a:extLst>
          </p:cNvPr>
          <p:cNvSpPr/>
          <p:nvPr/>
        </p:nvSpPr>
        <p:spPr>
          <a:xfrm>
            <a:off x="4601864" y="1674520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C843B18-6861-4ACE-8D8A-B394D3FF988C}"/>
              </a:ext>
            </a:extLst>
          </p:cNvPr>
          <p:cNvSpPr txBox="1"/>
          <p:nvPr/>
        </p:nvSpPr>
        <p:spPr>
          <a:xfrm>
            <a:off x="4585572" y="192088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6385266-A1DA-4B26-87FE-5824DEABD882}"/>
              </a:ext>
            </a:extLst>
          </p:cNvPr>
          <p:cNvSpPr txBox="1"/>
          <p:nvPr/>
        </p:nvSpPr>
        <p:spPr>
          <a:xfrm>
            <a:off x="5397196" y="190956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54FE73B-BAA2-43C8-86E6-DABB95D263E9}"/>
              </a:ext>
            </a:extLst>
          </p:cNvPr>
          <p:cNvSpPr txBox="1"/>
          <p:nvPr/>
        </p:nvSpPr>
        <p:spPr>
          <a:xfrm>
            <a:off x="4582982" y="2150264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신청취지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D978C9-5821-4220-A666-BBEDF014212B}"/>
              </a:ext>
            </a:extLst>
          </p:cNvPr>
          <p:cNvSpPr txBox="1"/>
          <p:nvPr/>
        </p:nvSpPr>
        <p:spPr>
          <a:xfrm>
            <a:off x="5394606" y="2138943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59C1B013-B16A-4B0A-AF17-2BC65FE3A488}"/>
              </a:ext>
            </a:extLst>
          </p:cNvPr>
          <p:cNvSpPr/>
          <p:nvPr/>
        </p:nvSpPr>
        <p:spPr>
          <a:xfrm>
            <a:off x="906680" y="1202455"/>
            <a:ext cx="2884367" cy="289934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75CBEE-6775-491C-BF55-1695B247B988}"/>
              </a:ext>
            </a:extLst>
          </p:cNvPr>
          <p:cNvSpPr txBox="1"/>
          <p:nvPr/>
        </p:nvSpPr>
        <p:spPr>
          <a:xfrm>
            <a:off x="3461714" y="1205269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502C277-6371-442B-800B-DB6C530CDE4C}"/>
              </a:ext>
            </a:extLst>
          </p:cNvPr>
          <p:cNvSpPr/>
          <p:nvPr/>
        </p:nvSpPr>
        <p:spPr>
          <a:xfrm>
            <a:off x="1540976" y="1329681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요청 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EA9B8CD-B762-4949-8185-2AC2183EED71}"/>
              </a:ext>
            </a:extLst>
          </p:cNvPr>
          <p:cNvSpPr/>
          <p:nvPr/>
        </p:nvSpPr>
        <p:spPr>
          <a:xfrm>
            <a:off x="1039287" y="2372902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214AAC1-2479-4245-937B-DCC6F8814BE3}"/>
              </a:ext>
            </a:extLst>
          </p:cNvPr>
          <p:cNvSpPr/>
          <p:nvPr/>
        </p:nvSpPr>
        <p:spPr>
          <a:xfrm>
            <a:off x="1110042" y="2656889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신청인변경과 신청취지를 수정 해주십시요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19058D3-A694-401B-8FDE-53E4022E2EFE}"/>
              </a:ext>
            </a:extLst>
          </p:cNvPr>
          <p:cNvSpPr/>
          <p:nvPr/>
        </p:nvSpPr>
        <p:spPr>
          <a:xfrm>
            <a:off x="2069409" y="3634901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확인</a:t>
            </a: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ABE44791-1A1A-4FDB-9917-04A63FD426D5}"/>
              </a:ext>
            </a:extLst>
          </p:cNvPr>
          <p:cNvSpPr/>
          <p:nvPr/>
        </p:nvSpPr>
        <p:spPr>
          <a:xfrm>
            <a:off x="1972241" y="35499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72E449CF-94FB-4DC9-B2AB-6A71E497AD7A}"/>
              </a:ext>
            </a:extLst>
          </p:cNvPr>
          <p:cNvSpPr/>
          <p:nvPr/>
        </p:nvSpPr>
        <p:spPr>
          <a:xfrm>
            <a:off x="1058169" y="1650684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보완요청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9BBB2AB-1E66-4B9F-8A34-384E67CDE458}"/>
              </a:ext>
            </a:extLst>
          </p:cNvPr>
          <p:cNvSpPr txBox="1"/>
          <p:nvPr/>
        </p:nvSpPr>
        <p:spPr>
          <a:xfrm>
            <a:off x="1041877" y="1897046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신청인정보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C3F8707-CEB5-41BB-9BBF-BD3605CFEBC0}"/>
              </a:ext>
            </a:extLst>
          </p:cNvPr>
          <p:cNvSpPr txBox="1"/>
          <p:nvPr/>
        </p:nvSpPr>
        <p:spPr>
          <a:xfrm>
            <a:off x="1853501" y="1885725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A0A34F8-5C73-4E74-A5E2-D193485EDE45}"/>
              </a:ext>
            </a:extLst>
          </p:cNvPr>
          <p:cNvSpPr txBox="1"/>
          <p:nvPr/>
        </p:nvSpPr>
        <p:spPr>
          <a:xfrm>
            <a:off x="1039287" y="2126428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73C3135-8C6E-4142-975C-CF761C9243D2}"/>
              </a:ext>
            </a:extLst>
          </p:cNvPr>
          <p:cNvSpPr txBox="1"/>
          <p:nvPr/>
        </p:nvSpPr>
        <p:spPr>
          <a:xfrm>
            <a:off x="1850911" y="2115107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A167EF6E-00FE-4587-8712-65F7CBE49162}"/>
              </a:ext>
            </a:extLst>
          </p:cNvPr>
          <p:cNvSpPr/>
          <p:nvPr/>
        </p:nvSpPr>
        <p:spPr>
          <a:xfrm>
            <a:off x="6885795" y="57792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67" name="연결선: 꺾임 66">
            <a:extLst>
              <a:ext uri="{FF2B5EF4-FFF2-40B4-BE49-F238E27FC236}">
                <a16:creationId xmlns:a16="http://schemas.microsoft.com/office/drawing/2014/main" id="{CECAD3BE-A39E-4EA2-8573-4C45118BD37A}"/>
              </a:ext>
            </a:extLst>
          </p:cNvPr>
          <p:cNvCxnSpPr>
            <a:cxnSpLocks/>
            <a:stCxn id="73" idx="0"/>
            <a:endCxn id="82" idx="2"/>
          </p:cNvCxnSpPr>
          <p:nvPr/>
        </p:nvCxnSpPr>
        <p:spPr>
          <a:xfrm rot="5400000" flipH="1" flipV="1">
            <a:off x="1382819" y="4838876"/>
            <a:ext cx="1703124" cy="22896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5BABCA1E-CC55-4B7A-B365-9EC009267204}"/>
              </a:ext>
            </a:extLst>
          </p:cNvPr>
          <p:cNvSpPr/>
          <p:nvPr/>
        </p:nvSpPr>
        <p:spPr>
          <a:xfrm>
            <a:off x="1080415" y="3190711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진행상태 </a:t>
            </a:r>
            <a:r>
              <a:rPr lang="en-US" altLang="ko-KR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요청완료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411414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784A866-3A0B-4219-9402-9E8CC4B7B5ED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2709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70474"/>
              </p:ext>
            </p:extLst>
          </p:nvPr>
        </p:nvGraphicFramePr>
        <p:xfrm>
          <a:off x="7653300" y="4101797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민원인이 제출한 조정신청에서 수정 요청 건이 있을 때 노출되며 클릭하면 조정신청 승인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승인버튼을 클릭하면 신청서를 수정할 수 있게 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반려는 클릭하면 수정신청 건에 대해서 종료한다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의견은 필수 값이 아님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9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수정요청 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319607"/>
              </p:ext>
            </p:extLst>
          </p:nvPr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262845"/>
              </p:ext>
            </p:extLst>
          </p:nvPr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55" idx="1"/>
            <a:endCxn id="58" idx="2"/>
          </p:cNvCxnSpPr>
          <p:nvPr/>
        </p:nvCxnSpPr>
        <p:spPr>
          <a:xfrm rot="10800000">
            <a:off x="2925331" y="4294887"/>
            <a:ext cx="3336764" cy="128649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1483147" y="1524079"/>
            <a:ext cx="2884367" cy="27708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신청서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1635627" y="2717748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</a:rPr>
              <a:t>*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내용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9E762AB-DC1B-486B-8683-A6DF8AC80940}"/>
              </a:ext>
            </a:extLst>
          </p:cNvPr>
          <p:cNvSpPr/>
          <p:nvPr/>
        </p:nvSpPr>
        <p:spPr>
          <a:xfrm>
            <a:off x="1706008" y="2950121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신청취지를 변경하고 싶습니다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1941134" y="396579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8D805766-6106-4072-ACAD-9CF8CC3A1CDE}"/>
              </a:ext>
            </a:extLst>
          </p:cNvPr>
          <p:cNvSpPr/>
          <p:nvPr/>
        </p:nvSpPr>
        <p:spPr>
          <a:xfrm>
            <a:off x="1634636" y="1972308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*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수정요청 항목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F10EB25-47C8-4940-B914-C8F2C0D7F0CE}"/>
              </a:ext>
            </a:extLst>
          </p:cNvPr>
          <p:cNvSpPr txBox="1"/>
          <p:nvPr/>
        </p:nvSpPr>
        <p:spPr>
          <a:xfrm>
            <a:off x="1618344" y="2218670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신청인정보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1E081BC-37E8-419A-8288-16EB37D1F300}"/>
              </a:ext>
            </a:extLst>
          </p:cNvPr>
          <p:cNvSpPr txBox="1"/>
          <p:nvPr/>
        </p:nvSpPr>
        <p:spPr>
          <a:xfrm>
            <a:off x="2429968" y="2207349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피신청인정보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1B0FF92-D502-4889-9F05-3C2904EBF2BC}"/>
              </a:ext>
            </a:extLst>
          </p:cNvPr>
          <p:cNvSpPr txBox="1"/>
          <p:nvPr/>
        </p:nvSpPr>
        <p:spPr>
          <a:xfrm>
            <a:off x="1615754" y="2448052"/>
            <a:ext cx="9303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▣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신청취지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54B1719-7664-4EDE-BCB1-804E9CDA7DD6}"/>
              </a:ext>
            </a:extLst>
          </p:cNvPr>
          <p:cNvSpPr txBox="1"/>
          <p:nvPr/>
        </p:nvSpPr>
        <p:spPr>
          <a:xfrm>
            <a:off x="2427378" y="2436731"/>
            <a:ext cx="10370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신청원인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2904818" y="397586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E4C90670-C72F-4147-BBBD-32247E946590}"/>
              </a:ext>
            </a:extLst>
          </p:cNvPr>
          <p:cNvSpPr/>
          <p:nvPr/>
        </p:nvSpPr>
        <p:spPr>
          <a:xfrm>
            <a:off x="6905457" y="55015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2641857" y="41078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3641015" y="41262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103AA069-116B-46E8-8B54-551E39263C4E}"/>
              </a:ext>
            </a:extLst>
          </p:cNvPr>
          <p:cNvSpPr/>
          <p:nvPr/>
        </p:nvSpPr>
        <p:spPr>
          <a:xfrm>
            <a:off x="4197568" y="18046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6D82E1E9-CF3E-4DF6-A0EF-3F525229F93D}"/>
              </a:ext>
            </a:extLst>
          </p:cNvPr>
          <p:cNvSpPr/>
          <p:nvPr/>
        </p:nvSpPr>
        <p:spPr>
          <a:xfrm>
            <a:off x="1635627" y="33232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의견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3C475291-4DBD-4653-B2E8-ED81F2C712C3}"/>
              </a:ext>
            </a:extLst>
          </p:cNvPr>
          <p:cNvSpPr/>
          <p:nvPr/>
        </p:nvSpPr>
        <p:spPr>
          <a:xfrm>
            <a:off x="1706008" y="3555573"/>
            <a:ext cx="2491560" cy="3693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변경을 불허합니다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09C469-ECD6-4EB9-BF55-BAB0B71B99E2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F03DA0C5-F060-4836-B76A-0940F99E7A4E}"/>
              </a:ext>
            </a:extLst>
          </p:cNvPr>
          <p:cNvSpPr/>
          <p:nvPr/>
        </p:nvSpPr>
        <p:spPr>
          <a:xfrm>
            <a:off x="1941134" y="33524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19615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9043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납부 요청을 할 항목에 체크박스를 선택한다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일괄납부요청을 클릭하면 수수료 결재 팝업이 </a:t>
                      </a:r>
                      <a:r>
                        <a:rPr lang="ko-KR" altLang="en-US" sz="800" b="0" dirty="0" err="1"/>
                        <a:t>오픈된다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납부요청을 클릭하면 가상계좌가 생성되고 사용자에게 납부요청 </a:t>
                      </a:r>
                      <a:r>
                        <a:rPr lang="en-US" altLang="ko-KR" sz="800" dirty="0"/>
                        <a:t>SMS, </a:t>
                      </a:r>
                      <a:r>
                        <a:rPr lang="ko-KR" altLang="en-US" sz="800" dirty="0"/>
                        <a:t>이메일이 전달된다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취소버튼을 클릭하면 팝업창이 종료된다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수수료 납부요청</a:t>
            </a:r>
            <a:r>
              <a:rPr lang="en-US" altLang="ko-KR" sz="900" dirty="0"/>
              <a:t>(</a:t>
            </a:r>
            <a:r>
              <a:rPr lang="ko-KR" altLang="en-US" sz="900" dirty="0"/>
              <a:t>다중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1933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전자조정 수수료 관리 목록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수수료 납부요청</a:t>
            </a:r>
            <a:r>
              <a:rPr lang="en-US" altLang="ko-KR" dirty="0"/>
              <a:t>(</a:t>
            </a:r>
            <a:r>
              <a:rPr lang="ko-KR" altLang="en-US" dirty="0"/>
              <a:t>다중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  <a:p>
            <a:pPr algn="r"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6E01DE-10F4-4B79-893C-4FD59D3DFD7B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04F171-B79C-43A8-91E8-0B5B5B6C70E4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701FB11B-A4D7-435B-88F9-E730A509F7DA}"/>
              </a:ext>
            </a:extLst>
          </p:cNvPr>
          <p:cNvGraphicFramePr>
            <a:graphicFrameLocks noGrp="1"/>
          </p:cNvGraphicFramePr>
          <p:nvPr/>
        </p:nvGraphicFramePr>
        <p:xfrm>
          <a:off x="182468" y="2026412"/>
          <a:ext cx="7034223" cy="2692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57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964430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621427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810967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98610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요청완료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012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김대리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0384D34-0389-4AAE-9560-C566E07A546C}"/>
              </a:ext>
            </a:extLst>
          </p:cNvPr>
          <p:cNvSpPr/>
          <p:nvPr/>
        </p:nvSpPr>
        <p:spPr>
          <a:xfrm>
            <a:off x="6528175" y="5574968"/>
            <a:ext cx="96795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일괄납부요청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C1E8FD-FEC5-4C52-9FB4-C5F243AA668D}"/>
              </a:ext>
            </a:extLst>
          </p:cNvPr>
          <p:cNvSpPr txBox="1"/>
          <p:nvPr/>
        </p:nvSpPr>
        <p:spPr>
          <a:xfrm>
            <a:off x="3844494" y="1091042"/>
            <a:ext cx="968457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접수기간</a:t>
            </a:r>
            <a:br>
              <a:rPr lang="en-US" altLang="ko-KR" sz="900" dirty="0"/>
            </a:br>
            <a:r>
              <a:rPr lang="ko-KR" altLang="en-US" sz="900" dirty="0"/>
              <a:t>신청인명</a:t>
            </a:r>
            <a:br>
              <a:rPr lang="en-US" altLang="ko-KR" sz="900" dirty="0"/>
            </a:br>
            <a:r>
              <a:rPr lang="ko-KR" altLang="en-US" sz="900" dirty="0" err="1"/>
              <a:t>피신청인명</a:t>
            </a:r>
            <a:br>
              <a:rPr lang="en-US" altLang="ko-KR" sz="900" dirty="0"/>
            </a:br>
            <a:r>
              <a:rPr lang="ko-KR" altLang="en-US" sz="900" dirty="0"/>
              <a:t>신청내용</a:t>
            </a:r>
            <a:endParaRPr lang="en-US" altLang="ko-KR" sz="900" dirty="0"/>
          </a:p>
          <a:p>
            <a:r>
              <a:rPr lang="ko-KR" altLang="en-US" sz="900" dirty="0"/>
              <a:t>조정상태</a:t>
            </a:r>
            <a:endParaRPr lang="en-US" altLang="ko-KR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C95D49-BFE1-4859-A749-19736407FEDA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FCC3E2-D5A1-451B-87D6-832EA39F9E99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1E8D5C8A-AF4B-461E-A9CF-081FF4C0D68E}"/>
              </a:ext>
            </a:extLst>
          </p:cNvPr>
          <p:cNvSpPr/>
          <p:nvPr/>
        </p:nvSpPr>
        <p:spPr>
          <a:xfrm>
            <a:off x="6372279" y="56088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C6149-395B-4EF0-B7EA-31717625F83D}"/>
              </a:ext>
            </a:extLst>
          </p:cNvPr>
          <p:cNvSpPr txBox="1"/>
          <p:nvPr/>
        </p:nvSpPr>
        <p:spPr>
          <a:xfrm>
            <a:off x="4953000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EF2AB2-FB76-47ED-8E0C-E7C1417E082D}"/>
              </a:ext>
            </a:extLst>
          </p:cNvPr>
          <p:cNvSpPr txBox="1"/>
          <p:nvPr/>
        </p:nvSpPr>
        <p:spPr>
          <a:xfrm>
            <a:off x="6300476" y="1545445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3C8A7D-DF48-453F-ACCC-8B5106E4D534}"/>
              </a:ext>
            </a:extLst>
          </p:cNvPr>
          <p:cNvSpPr/>
          <p:nvPr/>
        </p:nvSpPr>
        <p:spPr>
          <a:xfrm>
            <a:off x="591003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3F0A5B6-C44A-477B-8598-E0E66314EACF}"/>
              </a:ext>
            </a:extLst>
          </p:cNvPr>
          <p:cNvSpPr/>
          <p:nvPr/>
        </p:nvSpPr>
        <p:spPr>
          <a:xfrm>
            <a:off x="591003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4E2F3AD-C06B-459A-8659-C29F49B3A935}"/>
              </a:ext>
            </a:extLst>
          </p:cNvPr>
          <p:cNvSpPr/>
          <p:nvPr/>
        </p:nvSpPr>
        <p:spPr>
          <a:xfrm>
            <a:off x="7275529" y="1600212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FF54A95-801F-4788-988E-F93762EB2E0B}"/>
              </a:ext>
            </a:extLst>
          </p:cNvPr>
          <p:cNvSpPr/>
          <p:nvPr/>
        </p:nvSpPr>
        <p:spPr>
          <a:xfrm>
            <a:off x="7275529" y="1545842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B11C5-3142-4C1E-B1B9-8059BFA192F1}"/>
              </a:ext>
            </a:extLst>
          </p:cNvPr>
          <p:cNvSpPr txBox="1"/>
          <p:nvPr/>
        </p:nvSpPr>
        <p:spPr>
          <a:xfrm>
            <a:off x="6035376" y="1447340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BA9B10E-C967-4E84-AF3D-FDBF14A49439}"/>
              </a:ext>
            </a:extLst>
          </p:cNvPr>
          <p:cNvSpPr/>
          <p:nvPr/>
        </p:nvSpPr>
        <p:spPr>
          <a:xfrm>
            <a:off x="6355011" y="2463030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453AEC8-FC96-4434-ACB8-296035339C57}"/>
              </a:ext>
            </a:extLst>
          </p:cNvPr>
          <p:cNvSpPr/>
          <p:nvPr/>
        </p:nvSpPr>
        <p:spPr>
          <a:xfrm>
            <a:off x="6348608" y="320509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203F6CC6-838B-413B-AD25-21A42009390D}"/>
              </a:ext>
            </a:extLst>
          </p:cNvPr>
          <p:cNvSpPr/>
          <p:nvPr/>
        </p:nvSpPr>
        <p:spPr>
          <a:xfrm>
            <a:off x="6371962" y="3633904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AA18155E-3C56-4AB4-B4A7-E881B363CD5A}"/>
              </a:ext>
            </a:extLst>
          </p:cNvPr>
          <p:cNvSpPr/>
          <p:nvPr/>
        </p:nvSpPr>
        <p:spPr>
          <a:xfrm>
            <a:off x="6380841" y="4019571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27738036-8306-484D-B5BB-6E4C210D3F09}"/>
              </a:ext>
            </a:extLst>
          </p:cNvPr>
          <p:cNvSpPr/>
          <p:nvPr/>
        </p:nvSpPr>
        <p:spPr>
          <a:xfrm>
            <a:off x="6365559" y="4392743"/>
            <a:ext cx="81010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납부요청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EE44130A-944C-4947-9A94-6EDA9FF3E29A}"/>
              </a:ext>
            </a:extLst>
          </p:cNvPr>
          <p:cNvSpPr/>
          <p:nvPr/>
        </p:nvSpPr>
        <p:spPr>
          <a:xfrm>
            <a:off x="722530" y="1064204"/>
            <a:ext cx="6773597" cy="440473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71F51BE-D123-401D-86D5-A0406C895382}"/>
              </a:ext>
            </a:extLst>
          </p:cNvPr>
          <p:cNvSpPr/>
          <p:nvPr/>
        </p:nvSpPr>
        <p:spPr>
          <a:xfrm>
            <a:off x="501004" y="24630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B8E167EE-0FC0-402B-911A-945A78DF6BC2}"/>
              </a:ext>
            </a:extLst>
          </p:cNvPr>
          <p:cNvCxnSpPr>
            <a:cxnSpLocks/>
            <a:stCxn id="37" idx="2"/>
            <a:endCxn id="84" idx="2"/>
          </p:cNvCxnSpPr>
          <p:nvPr/>
        </p:nvCxnSpPr>
        <p:spPr>
          <a:xfrm rot="5400000">
            <a:off x="4830571" y="4307759"/>
            <a:ext cx="691207" cy="3671955"/>
          </a:xfrm>
          <a:prstGeom prst="bentConnector3">
            <a:avLst>
              <a:gd name="adj1" fmla="val 13307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45E2B6E-03BB-4A50-97ED-F401F4186E24}"/>
              </a:ext>
            </a:extLst>
          </p:cNvPr>
          <p:cNvSpPr txBox="1"/>
          <p:nvPr/>
        </p:nvSpPr>
        <p:spPr>
          <a:xfrm>
            <a:off x="2318825" y="504918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6E94E17D-7DD4-4A7E-A94E-FF2403A599C6}"/>
              </a:ext>
            </a:extLst>
          </p:cNvPr>
          <p:cNvSpPr/>
          <p:nvPr/>
        </p:nvSpPr>
        <p:spPr>
          <a:xfrm>
            <a:off x="362490" y="2528900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716DC30E-E9BC-4C62-81A4-DADFAFC49BFC}"/>
              </a:ext>
            </a:extLst>
          </p:cNvPr>
          <p:cNvSpPr/>
          <p:nvPr/>
        </p:nvSpPr>
        <p:spPr>
          <a:xfrm>
            <a:off x="383671" y="3266736"/>
            <a:ext cx="113834" cy="9638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000" b="1" dirty="0">
                <a:solidFill>
                  <a:schemeClr val="tx1"/>
                </a:solidFill>
              </a:rPr>
              <a:t>√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6996D324-6009-4245-9CEF-51174BEFAF8D}"/>
              </a:ext>
            </a:extLst>
          </p:cNvPr>
          <p:cNvSpPr/>
          <p:nvPr/>
        </p:nvSpPr>
        <p:spPr>
          <a:xfrm>
            <a:off x="883071" y="1222851"/>
            <a:ext cx="4914249" cy="526648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8FE6085-2715-4B8C-B3EA-3F189182D07F}"/>
              </a:ext>
            </a:extLst>
          </p:cNvPr>
          <p:cNvSpPr txBox="1"/>
          <p:nvPr/>
        </p:nvSpPr>
        <p:spPr>
          <a:xfrm>
            <a:off x="5338867" y="1169297"/>
            <a:ext cx="461995" cy="648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E00F1B9-3396-47DD-86D7-4AD78956D3AF}"/>
              </a:ext>
            </a:extLst>
          </p:cNvPr>
          <p:cNvSpPr/>
          <p:nvPr/>
        </p:nvSpPr>
        <p:spPr>
          <a:xfrm>
            <a:off x="955778" y="1373988"/>
            <a:ext cx="17036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수수료 일괄 등록</a:t>
            </a:r>
            <a:endParaRPr lang="ko-KR" altLang="en-US" sz="12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7" name="표 86">
            <a:extLst>
              <a:ext uri="{FF2B5EF4-FFF2-40B4-BE49-F238E27FC236}">
                <a16:creationId xmlns:a16="http://schemas.microsoft.com/office/drawing/2014/main" id="{CF35BCB0-7CAB-46F8-925F-F2F859540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436198"/>
              </p:ext>
            </p:extLst>
          </p:nvPr>
        </p:nvGraphicFramePr>
        <p:xfrm>
          <a:off x="977695" y="2559605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89" name="직사각형 88">
            <a:extLst>
              <a:ext uri="{FF2B5EF4-FFF2-40B4-BE49-F238E27FC236}">
                <a16:creationId xmlns:a16="http://schemas.microsoft.com/office/drawing/2014/main" id="{90665E0F-9E6D-49D2-9D3A-B476777630ED}"/>
              </a:ext>
            </a:extLst>
          </p:cNvPr>
          <p:cNvSpPr/>
          <p:nvPr/>
        </p:nvSpPr>
        <p:spPr>
          <a:xfrm>
            <a:off x="3434637" y="5869344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13F65D65-1C8A-4C59-9456-480931713CE1}"/>
              </a:ext>
            </a:extLst>
          </p:cNvPr>
          <p:cNvSpPr/>
          <p:nvPr/>
        </p:nvSpPr>
        <p:spPr>
          <a:xfrm>
            <a:off x="3301623" y="5848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6934B044-C731-4D57-8565-28F925517E0F}"/>
              </a:ext>
            </a:extLst>
          </p:cNvPr>
          <p:cNvSpPr/>
          <p:nvPr/>
        </p:nvSpPr>
        <p:spPr>
          <a:xfrm>
            <a:off x="2603155" y="5861473"/>
            <a:ext cx="652692" cy="16994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납부요청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6ACDA457-C088-4A6E-B297-99D5D11FE0AB}"/>
              </a:ext>
            </a:extLst>
          </p:cNvPr>
          <p:cNvSpPr/>
          <p:nvPr/>
        </p:nvSpPr>
        <p:spPr>
          <a:xfrm>
            <a:off x="2480288" y="585020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0CFCCC1-FD08-4286-9570-9F5CC90C9D0D}"/>
              </a:ext>
            </a:extLst>
          </p:cNvPr>
          <p:cNvSpPr txBox="1"/>
          <p:nvPr/>
        </p:nvSpPr>
        <p:spPr>
          <a:xfrm>
            <a:off x="1019057" y="2822985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BF5FA27-CD70-4B2A-915C-C8EF6C2F46EA}"/>
              </a:ext>
            </a:extLst>
          </p:cNvPr>
          <p:cNvSpPr/>
          <p:nvPr/>
        </p:nvSpPr>
        <p:spPr>
          <a:xfrm>
            <a:off x="2771404" y="279453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95" name="Rectangle 124">
            <a:extLst>
              <a:ext uri="{FF2B5EF4-FFF2-40B4-BE49-F238E27FC236}">
                <a16:creationId xmlns:a16="http://schemas.microsoft.com/office/drawing/2014/main" id="{B8944F6A-1709-450B-A293-B86E3F260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8929" y="274712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8221D8-58D6-4DEA-A34C-B5AEB00BE58F}"/>
              </a:ext>
            </a:extLst>
          </p:cNvPr>
          <p:cNvSpPr txBox="1"/>
          <p:nvPr/>
        </p:nvSpPr>
        <p:spPr>
          <a:xfrm>
            <a:off x="1026581" y="3042738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D80704FA-E2E2-448F-BF7B-BC9F63175826}"/>
              </a:ext>
            </a:extLst>
          </p:cNvPr>
          <p:cNvSpPr/>
          <p:nvPr/>
        </p:nvSpPr>
        <p:spPr>
          <a:xfrm>
            <a:off x="1896919" y="5532160"/>
            <a:ext cx="613283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9BB7B73-6213-49C5-99DC-A4E5897DC3D9}"/>
              </a:ext>
            </a:extLst>
          </p:cNvPr>
          <p:cNvSpPr txBox="1"/>
          <p:nvPr/>
        </p:nvSpPr>
        <p:spPr>
          <a:xfrm>
            <a:off x="2487919" y="55244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자동계산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D98EE9E8-CC15-4199-8F4C-154E2FDBE32D}"/>
              </a:ext>
            </a:extLst>
          </p:cNvPr>
          <p:cNvSpPr/>
          <p:nvPr/>
        </p:nvSpPr>
        <p:spPr>
          <a:xfrm>
            <a:off x="5333973" y="2359548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8B9AC031-B607-427D-8F11-BE380E754F98}"/>
              </a:ext>
            </a:extLst>
          </p:cNvPr>
          <p:cNvSpPr/>
          <p:nvPr/>
        </p:nvSpPr>
        <p:spPr>
          <a:xfrm>
            <a:off x="5490724" y="2841176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53E35655-16F9-4B86-B993-5B1225510F22}"/>
              </a:ext>
            </a:extLst>
          </p:cNvPr>
          <p:cNvSpPr/>
          <p:nvPr/>
        </p:nvSpPr>
        <p:spPr>
          <a:xfrm>
            <a:off x="5497020" y="3078700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CA1B2C69-8590-4946-9849-217837500ABE}"/>
              </a:ext>
            </a:extLst>
          </p:cNvPr>
          <p:cNvSpPr/>
          <p:nvPr/>
        </p:nvSpPr>
        <p:spPr>
          <a:xfrm>
            <a:off x="939694" y="160009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어문저작물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3AA665D4-FFCF-46BD-B5C9-CF38B5F41203}"/>
              </a:ext>
            </a:extLst>
          </p:cNvPr>
          <p:cNvSpPr/>
          <p:nvPr/>
        </p:nvSpPr>
        <p:spPr>
          <a:xfrm>
            <a:off x="2669844" y="1288100"/>
            <a:ext cx="1754832" cy="6286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만원 미만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5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1</a:t>
            </a:r>
            <a:r>
              <a:rPr lang="ko-KR" altLang="en-US" sz="900" dirty="0">
                <a:solidFill>
                  <a:schemeClr val="tx1"/>
                </a:solidFill>
              </a:rPr>
              <a:t>천만원 미만</a:t>
            </a:r>
          </a:p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천만원 이상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27DA6DF7-CF0A-4636-81CF-DE362F77FA51}"/>
              </a:ext>
            </a:extLst>
          </p:cNvPr>
          <p:cNvSpPr/>
          <p:nvPr/>
        </p:nvSpPr>
        <p:spPr>
          <a:xfrm>
            <a:off x="2775031" y="304111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1" name="Rectangle 124">
            <a:extLst>
              <a:ext uri="{FF2B5EF4-FFF2-40B4-BE49-F238E27FC236}">
                <a16:creationId xmlns:a16="http://schemas.microsoft.com/office/drawing/2014/main" id="{C54B3BF4-BF92-4135-91A8-34D49B0F6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556" y="299371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2" name="Rectangle 124">
            <a:extLst>
              <a:ext uri="{FF2B5EF4-FFF2-40B4-BE49-F238E27FC236}">
                <a16:creationId xmlns:a16="http://schemas.microsoft.com/office/drawing/2014/main" id="{6EC0FFBA-B550-45A1-A97D-3AF9A4DFE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082" y="12647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DFFE16D7-EC69-48AE-910E-0EA7E1BB1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45466"/>
              </p:ext>
            </p:extLst>
          </p:nvPr>
        </p:nvGraphicFramePr>
        <p:xfrm>
          <a:off x="982970" y="4495000"/>
          <a:ext cx="47129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9195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37764">
                  <a:extLst>
                    <a:ext uri="{9D8B030D-6E8A-4147-A177-3AD203B41FA5}">
                      <a16:colId xmlns:a16="http://schemas.microsoft.com/office/drawing/2014/main" val="3958604738"/>
                    </a:ext>
                  </a:extLst>
                </a:gridCol>
              </a:tblGrid>
              <a:tr h="1534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근거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705877"/>
                  </a:ext>
                </a:extLst>
              </a:tr>
              <a:tr h="153484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9686"/>
                  </a:ext>
                </a:extLst>
              </a:tr>
              <a:tr h="1534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수수료 합계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40,000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756355"/>
                  </a:ext>
                </a:extLst>
              </a:tr>
            </a:tbl>
          </a:graphicData>
        </a:graphic>
      </p:graphicFrame>
      <p:sp>
        <p:nvSpPr>
          <p:cNvPr id="124" name="TextBox 123">
            <a:extLst>
              <a:ext uri="{FF2B5EF4-FFF2-40B4-BE49-F238E27FC236}">
                <a16:creationId xmlns:a16="http://schemas.microsoft.com/office/drawing/2014/main" id="{0A250A91-700F-4984-A734-CBDABAF6CEF2}"/>
              </a:ext>
            </a:extLst>
          </p:cNvPr>
          <p:cNvSpPr txBox="1"/>
          <p:nvPr/>
        </p:nvSpPr>
        <p:spPr>
          <a:xfrm>
            <a:off x="1024332" y="4758380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1CD9F19E-37F7-4839-BB67-9E06BE43C838}"/>
              </a:ext>
            </a:extLst>
          </p:cNvPr>
          <p:cNvSpPr/>
          <p:nvPr/>
        </p:nvSpPr>
        <p:spPr>
          <a:xfrm>
            <a:off x="2776679" y="4729926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26" name="Rectangle 124">
            <a:extLst>
              <a:ext uri="{FF2B5EF4-FFF2-40B4-BE49-F238E27FC236}">
                <a16:creationId xmlns:a16="http://schemas.microsoft.com/office/drawing/2014/main" id="{A08F6A05-A6B4-406C-92FD-4817436BD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204" y="4682522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D0A005-68BB-4333-988B-BD29715AD938}"/>
              </a:ext>
            </a:extLst>
          </p:cNvPr>
          <p:cNvSpPr txBox="1"/>
          <p:nvPr/>
        </p:nvSpPr>
        <p:spPr>
          <a:xfrm>
            <a:off x="1031856" y="4978133"/>
            <a:ext cx="1632835" cy="1624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ko-KR" altLang="en-US" dirty="0"/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15A8DCE5-12B0-4C84-A2B0-4BBE8848EDF9}"/>
              </a:ext>
            </a:extLst>
          </p:cNvPr>
          <p:cNvSpPr/>
          <p:nvPr/>
        </p:nvSpPr>
        <p:spPr>
          <a:xfrm>
            <a:off x="5339248" y="4294943"/>
            <a:ext cx="319788" cy="15011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6B7C1550-BED5-4E7D-AF86-40C39A9138EB}"/>
              </a:ext>
            </a:extLst>
          </p:cNvPr>
          <p:cNvSpPr/>
          <p:nvPr/>
        </p:nvSpPr>
        <p:spPr>
          <a:xfrm>
            <a:off x="5495999" y="4776571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:a16="http://schemas.microsoft.com/office/drawing/2014/main" id="{7902F580-39E0-497E-86B7-67B5A1346388}"/>
              </a:ext>
            </a:extLst>
          </p:cNvPr>
          <p:cNvSpPr/>
          <p:nvPr/>
        </p:nvSpPr>
        <p:spPr>
          <a:xfrm>
            <a:off x="5502295" y="5014095"/>
            <a:ext cx="153568" cy="119687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EC07C1C0-9FB9-4FEF-8890-6614202A9302}"/>
              </a:ext>
            </a:extLst>
          </p:cNvPr>
          <p:cNvSpPr/>
          <p:nvPr/>
        </p:nvSpPr>
        <p:spPr>
          <a:xfrm>
            <a:off x="956041" y="3589059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음악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저작물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494ED5-548F-45C3-8C5E-27FB92293719}"/>
              </a:ext>
            </a:extLst>
          </p:cNvPr>
          <p:cNvSpPr/>
          <p:nvPr/>
        </p:nvSpPr>
        <p:spPr>
          <a:xfrm>
            <a:off x="2780306" y="4976511"/>
            <a:ext cx="1754832" cy="1908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1</a:t>
            </a:r>
            <a:r>
              <a:rPr lang="ko-KR" altLang="en-US" sz="900" dirty="0">
                <a:solidFill>
                  <a:schemeClr val="tx1"/>
                </a:solidFill>
              </a:rPr>
              <a:t>백만원 이상 </a:t>
            </a:r>
            <a:r>
              <a:rPr lang="en-US" altLang="ko-KR" sz="900" dirty="0">
                <a:solidFill>
                  <a:schemeClr val="tx1"/>
                </a:solidFill>
              </a:rPr>
              <a:t>~ 5</a:t>
            </a:r>
            <a:r>
              <a:rPr lang="ko-KR" altLang="en-US" sz="900" dirty="0">
                <a:solidFill>
                  <a:schemeClr val="tx1"/>
                </a:solidFill>
              </a:rPr>
              <a:t>백만원 미만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135" name="Rectangle 124">
            <a:extLst>
              <a:ext uri="{FF2B5EF4-FFF2-40B4-BE49-F238E27FC236}">
                <a16:creationId xmlns:a16="http://schemas.microsoft.com/office/drawing/2014/main" id="{EB9A894B-99B6-4F90-964B-5DD11D234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831" y="4929107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854AD3A-4081-424D-8591-BE9C53E35520}"/>
              </a:ext>
            </a:extLst>
          </p:cNvPr>
          <p:cNvSpPr/>
          <p:nvPr/>
        </p:nvSpPr>
        <p:spPr>
          <a:xfrm>
            <a:off x="965724" y="5533453"/>
            <a:ext cx="33599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총 수수료 합계 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: 80,000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원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29C160E-C31F-483A-AC71-97F306F32BA6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085F45FF-0C9D-4F4D-980E-D4068CEEF3C9}"/>
              </a:ext>
            </a:extLst>
          </p:cNvPr>
          <p:cNvSpPr/>
          <p:nvPr/>
        </p:nvSpPr>
        <p:spPr>
          <a:xfrm>
            <a:off x="956106" y="1784540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D38B2435-682E-437D-949E-4635E32D5E53}"/>
              </a:ext>
            </a:extLst>
          </p:cNvPr>
          <p:cNvSpPr/>
          <p:nvPr/>
        </p:nvSpPr>
        <p:spPr>
          <a:xfrm>
            <a:off x="1031855" y="2015373"/>
            <a:ext cx="4658799" cy="433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0DF05C40-BD41-486F-A438-325A5E1E240B}"/>
              </a:ext>
            </a:extLst>
          </p:cNvPr>
          <p:cNvSpPr/>
          <p:nvPr/>
        </p:nvSpPr>
        <p:spPr>
          <a:xfrm>
            <a:off x="956106" y="3785661"/>
            <a:ext cx="14606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*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신청취지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FEDBCE51-1E17-45CE-9BE4-BA9575462F2C}"/>
              </a:ext>
            </a:extLst>
          </p:cNvPr>
          <p:cNvSpPr/>
          <p:nvPr/>
        </p:nvSpPr>
        <p:spPr>
          <a:xfrm>
            <a:off x="1031855" y="4016494"/>
            <a:ext cx="4658799" cy="4331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1)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피신청인은 신청인에게 저작권 침해에 따른 손해배상 및 위자료로서 </a:t>
            </a:r>
            <a:r>
              <a:rPr lang="ko-KR" altLang="en-US" sz="900" b="0" i="0" u="none" strike="noStrike" dirty="0" err="1">
                <a:solidFill>
                  <a:srgbClr val="656565"/>
                </a:solidFill>
                <a:effectLst/>
                <a:latin typeface="notokr-regular"/>
              </a:rPr>
              <a:t>금삼백만원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(W3,000,000)</a:t>
            </a:r>
            <a:r>
              <a:rPr lang="ko-KR" altLang="en-US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을 지급한다</a:t>
            </a:r>
            <a:r>
              <a:rPr lang="en-US" altLang="ko-KR" sz="900" b="0" i="0" u="none" strike="noStrike" dirty="0">
                <a:solidFill>
                  <a:srgbClr val="656565"/>
                </a:solidFill>
                <a:effectLst/>
                <a:latin typeface="notokr-regular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116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007989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신청반려를</a:t>
                      </a:r>
                      <a:r>
                        <a:rPr lang="ko-KR" altLang="en-US" sz="800" b="0" dirty="0"/>
                        <a:t> 클릭하면 반려사유 등록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반려버튼을 클릭하면 조정신청이 반려처리 된다</a:t>
                      </a:r>
                      <a:r>
                        <a:rPr lang="en-US" altLang="ko-KR" sz="800" b="0" dirty="0"/>
                        <a:t>. 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팝업이 종료된다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기본적인 문장 선택 시 입력항목에 내용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편집가능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전자조정신청 상세 </a:t>
            </a:r>
            <a:r>
              <a:rPr lang="en-US" altLang="ko-KR" sz="900" dirty="0"/>
              <a:t>- </a:t>
            </a:r>
            <a:r>
              <a:rPr lang="ko-KR" altLang="en-US" sz="900" dirty="0"/>
              <a:t>팝업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전자조정신청 상세</a:t>
            </a:r>
          </a:p>
          <a:p>
            <a:r>
              <a:rPr lang="en-US" altLang="ko-KR" sz="900" dirty="0"/>
              <a:t>– </a:t>
            </a:r>
            <a:r>
              <a:rPr lang="ko-KR" altLang="en-US" sz="900" dirty="0"/>
              <a:t>보완 요청 및 답변 확인 팝업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보안요청은 업무담당자가 보안요청 항목과 보완요청 내용을 입력해서 민원인에게 전달하면 해당 신청서를 수정할 수 있는 권한으로 내용을 수정하고 담당자가 확인 가능할 수 있도록 진행</a:t>
            </a:r>
            <a:endParaRPr lang="en-US" altLang="ko-KR" sz="900" dirty="0"/>
          </a:p>
          <a:p>
            <a:endParaRPr lang="en-US" altLang="ko-KR" sz="900" dirty="0"/>
          </a:p>
          <a:p>
            <a:r>
              <a:rPr lang="ko-KR" altLang="en-US" sz="900" dirty="0"/>
              <a:t>보완요청 항목은 중복으로 신청할 수 있도록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71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전자조정신청 상세 </a:t>
            </a:r>
            <a:r>
              <a:rPr lang="en-US" altLang="ko-KR" dirty="0"/>
              <a:t>– </a:t>
            </a:r>
            <a:r>
              <a:rPr lang="ko-KR" altLang="en-US" dirty="0"/>
              <a:t>신청서 반려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전자조정신청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graphicFrame>
        <p:nvGraphicFramePr>
          <p:cNvPr id="146" name="표 145">
            <a:extLst>
              <a:ext uri="{FF2B5EF4-FFF2-40B4-BE49-F238E27FC236}">
                <a16:creationId xmlns:a16="http://schemas.microsoft.com/office/drawing/2014/main" id="{FDC1963F-E307-42D8-AAEA-53C47B025027}"/>
              </a:ext>
            </a:extLst>
          </p:cNvPr>
          <p:cNvGraphicFramePr>
            <a:graphicFrameLocks noGrp="1"/>
          </p:cNvGraphicFramePr>
          <p:nvPr/>
        </p:nvGraphicFramePr>
        <p:xfrm>
          <a:off x="666981" y="1321091"/>
          <a:ext cx="6218814" cy="32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3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7814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2205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4142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2590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계좌정보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/>
                        <a:t>국민은행  </a:t>
                      </a:r>
                      <a:r>
                        <a:rPr lang="en-US" altLang="ko-KR" sz="900" dirty="0"/>
                        <a:t>60519014678208  </a:t>
                      </a:r>
                      <a:r>
                        <a:rPr lang="ko-KR" altLang="en-US" sz="900" dirty="0"/>
                        <a:t>예금주 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홍길동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805230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결제금액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100,000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납부기간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: 2021-08-08, 13:00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까지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64901"/>
                  </a:ext>
                </a:extLst>
              </a:tr>
            </a:tbl>
          </a:graphicData>
        </a:graphic>
      </p:graphicFrame>
      <p:sp>
        <p:nvSpPr>
          <p:cNvPr id="152" name="TextBox 151">
            <a:extLst>
              <a:ext uri="{FF2B5EF4-FFF2-40B4-BE49-F238E27FC236}">
                <a16:creationId xmlns:a16="http://schemas.microsoft.com/office/drawing/2014/main" id="{8AB3B381-310E-4F0D-8ADF-EF9C3AECA8FE}"/>
              </a:ext>
            </a:extLst>
          </p:cNvPr>
          <p:cNvSpPr txBox="1"/>
          <p:nvPr/>
        </p:nvSpPr>
        <p:spPr>
          <a:xfrm>
            <a:off x="572229" y="1043735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sp>
        <p:nvSpPr>
          <p:cNvPr id="170" name="사각형: 둥근 모서리 169">
            <a:extLst>
              <a:ext uri="{FF2B5EF4-FFF2-40B4-BE49-F238E27FC236}">
                <a16:creationId xmlns:a16="http://schemas.microsoft.com/office/drawing/2014/main" id="{F0FB9097-01EB-4E6E-B894-57A88B13EF0E}"/>
              </a:ext>
            </a:extLst>
          </p:cNvPr>
          <p:cNvSpPr/>
          <p:nvPr/>
        </p:nvSpPr>
        <p:spPr>
          <a:xfrm>
            <a:off x="6362304" y="4961580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보완요청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928C22B-82D4-4EBD-91C1-BD625024A996}"/>
              </a:ext>
            </a:extLst>
          </p:cNvPr>
          <p:cNvSpPr txBox="1"/>
          <p:nvPr/>
        </p:nvSpPr>
        <p:spPr>
          <a:xfrm>
            <a:off x="583420" y="491416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보완요청</a:t>
            </a:r>
          </a:p>
        </p:txBody>
      </p:sp>
      <p:graphicFrame>
        <p:nvGraphicFramePr>
          <p:cNvPr id="178" name="표 177">
            <a:extLst>
              <a:ext uri="{FF2B5EF4-FFF2-40B4-BE49-F238E27FC236}">
                <a16:creationId xmlns:a16="http://schemas.microsoft.com/office/drawing/2014/main" id="{9223C6C8-754D-462B-8423-9F280B6CACB1}"/>
              </a:ext>
            </a:extLst>
          </p:cNvPr>
          <p:cNvGraphicFramePr>
            <a:graphicFrameLocks noGrp="1"/>
          </p:cNvGraphicFramePr>
          <p:nvPr/>
        </p:nvGraphicFramePr>
        <p:xfrm>
          <a:off x="594612" y="5260373"/>
          <a:ext cx="6649538" cy="66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08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3326135">
                  <a:extLst>
                    <a:ext uri="{9D8B030D-6E8A-4147-A177-3AD203B41FA5}">
                      <a16:colId xmlns:a16="http://schemas.microsoft.com/office/drawing/2014/main" val="3657988087"/>
                    </a:ext>
                  </a:extLst>
                </a:gridCol>
                <a:gridCol w="1455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요청일자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신청인변경</a:t>
                      </a:r>
                      <a:r>
                        <a:rPr lang="en-US" altLang="ko-KR" sz="900" u="sng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/>
                        <a:t>2021.07.10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39831"/>
                  </a:ext>
                </a:extLst>
              </a:tr>
              <a:tr h="21940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dirty="0">
                          <a:solidFill>
                            <a:srgbClr val="00B0F0"/>
                          </a:solidFill>
                        </a:rPr>
                        <a:t>신청취지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2021.07.09</a:t>
                      </a:r>
                      <a:endParaRPr lang="ko-KR" alt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/>
                        <a:t>요청완료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321802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8D77BC-978C-4DC5-A78A-A367AC7C8A53}"/>
              </a:ext>
            </a:extLst>
          </p:cNvPr>
          <p:cNvSpPr/>
          <p:nvPr/>
        </p:nvSpPr>
        <p:spPr>
          <a:xfrm>
            <a:off x="399466" y="1096713"/>
            <a:ext cx="6959464" cy="368399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D03F34E-5F93-4519-84FA-92F32402F1AB}"/>
              </a:ext>
            </a:extLst>
          </p:cNvPr>
          <p:cNvCxnSpPr>
            <a:cxnSpLocks/>
            <a:stCxn id="62" idx="0"/>
            <a:endCxn id="58" idx="2"/>
          </p:cNvCxnSpPr>
          <p:nvPr/>
        </p:nvCxnSpPr>
        <p:spPr>
          <a:xfrm rot="16200000" flipV="1">
            <a:off x="2748666" y="4010711"/>
            <a:ext cx="2406686" cy="205335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C54068-4E72-4B13-BAFA-79AEC11EA8EC}"/>
              </a:ext>
            </a:extLst>
          </p:cNvPr>
          <p:cNvSpPr/>
          <p:nvPr/>
        </p:nvSpPr>
        <p:spPr>
          <a:xfrm>
            <a:off x="6262095" y="5501518"/>
            <a:ext cx="761058" cy="15972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수정승인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FBA1D74E-AEB3-4582-8F7D-791A5367E054}"/>
              </a:ext>
            </a:extLst>
          </p:cNvPr>
          <p:cNvSpPr/>
          <p:nvPr/>
        </p:nvSpPr>
        <p:spPr>
          <a:xfrm>
            <a:off x="5502606" y="6227797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납부요청</a:t>
            </a:r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D5B4D8B5-968B-4ADD-986A-9FA43BD78B3F}"/>
              </a:ext>
            </a:extLst>
          </p:cNvPr>
          <p:cNvSpPr/>
          <p:nvPr/>
        </p:nvSpPr>
        <p:spPr>
          <a:xfrm>
            <a:off x="4566209" y="6240732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신청반려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8BC4A088-D177-4441-B562-0970242EC4B5}"/>
              </a:ext>
            </a:extLst>
          </p:cNvPr>
          <p:cNvSpPr/>
          <p:nvPr/>
        </p:nvSpPr>
        <p:spPr>
          <a:xfrm>
            <a:off x="3628481" y="6241705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신청서 출력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BE3432D9-4866-46EA-BF3D-362B91387C28}"/>
              </a:ext>
            </a:extLst>
          </p:cNvPr>
          <p:cNvSpPr/>
          <p:nvPr/>
        </p:nvSpPr>
        <p:spPr>
          <a:xfrm>
            <a:off x="6482733" y="6221998"/>
            <a:ext cx="82495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18D0A4F7-683C-4917-94AB-B968689E3340}"/>
              </a:ext>
            </a:extLst>
          </p:cNvPr>
          <p:cNvSpPr/>
          <p:nvPr/>
        </p:nvSpPr>
        <p:spPr>
          <a:xfrm>
            <a:off x="1483147" y="1524080"/>
            <a:ext cx="2884367" cy="23099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269756-FB16-4A0C-A84F-AE196E7DA39F}"/>
              </a:ext>
            </a:extLst>
          </p:cNvPr>
          <p:cNvSpPr txBox="1"/>
          <p:nvPr/>
        </p:nvSpPr>
        <p:spPr>
          <a:xfrm>
            <a:off x="4038181" y="152689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59B2C47-E177-4AE8-8B57-666CAC5624D7}"/>
              </a:ext>
            </a:extLst>
          </p:cNvPr>
          <p:cNvSpPr/>
          <p:nvPr/>
        </p:nvSpPr>
        <p:spPr>
          <a:xfrm>
            <a:off x="2117443" y="1651305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신청 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E8A65962-9245-4092-A473-3A968E933563}"/>
              </a:ext>
            </a:extLst>
          </p:cNvPr>
          <p:cNvSpPr/>
          <p:nvPr/>
        </p:nvSpPr>
        <p:spPr>
          <a:xfrm>
            <a:off x="1635627" y="2123855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반려사유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F9E762AB-DC1B-486B-8683-A6DF8AC80940}"/>
              </a:ext>
            </a:extLst>
          </p:cNvPr>
          <p:cNvSpPr/>
          <p:nvPr/>
        </p:nvSpPr>
        <p:spPr>
          <a:xfrm>
            <a:off x="1714672" y="2678018"/>
            <a:ext cx="2491560" cy="3718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저작권 침해사항이 아닙니다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C440DBA0-DF8F-44B9-9722-F4621AF2ED0A}"/>
              </a:ext>
            </a:extLst>
          </p:cNvPr>
          <p:cNvSpPr/>
          <p:nvPr/>
        </p:nvSpPr>
        <p:spPr>
          <a:xfrm>
            <a:off x="1941134" y="333899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반려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B7815B0-E366-4208-8FC2-8863BDFEF543}"/>
              </a:ext>
            </a:extLst>
          </p:cNvPr>
          <p:cNvSpPr/>
          <p:nvPr/>
        </p:nvSpPr>
        <p:spPr>
          <a:xfrm>
            <a:off x="2904818" y="334035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E4C90670-C72F-4147-BBBD-32247E946590}"/>
              </a:ext>
            </a:extLst>
          </p:cNvPr>
          <p:cNvSpPr/>
          <p:nvPr/>
        </p:nvSpPr>
        <p:spPr>
          <a:xfrm>
            <a:off x="4523635" y="629395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3BD3CD74-47FF-4A97-93BB-A372093850DF}"/>
              </a:ext>
            </a:extLst>
          </p:cNvPr>
          <p:cNvSpPr/>
          <p:nvPr/>
        </p:nvSpPr>
        <p:spPr>
          <a:xfrm>
            <a:off x="2641857" y="34810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392500B-E5BE-4E67-9BCE-CAE8B47828D5}"/>
              </a:ext>
            </a:extLst>
          </p:cNvPr>
          <p:cNvSpPr/>
          <p:nvPr/>
        </p:nvSpPr>
        <p:spPr>
          <a:xfrm>
            <a:off x="3641015" y="34994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364385-DA30-4986-A535-9B75AD4EF971}"/>
              </a:ext>
            </a:extLst>
          </p:cNvPr>
          <p:cNvSpPr txBox="1"/>
          <p:nvPr/>
        </p:nvSpPr>
        <p:spPr>
          <a:xfrm>
            <a:off x="8103350" y="916999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UI_PA_002_08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75C362A-A9B5-4147-9560-020A19A5D81F}"/>
              </a:ext>
            </a:extLst>
          </p:cNvPr>
          <p:cNvSpPr/>
          <p:nvPr/>
        </p:nvSpPr>
        <p:spPr>
          <a:xfrm>
            <a:off x="1714672" y="2362436"/>
            <a:ext cx="2482896" cy="2137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조정조건 </a:t>
            </a:r>
            <a:r>
              <a:rPr lang="ko-KR" altLang="en-US" sz="900" dirty="0" err="1">
                <a:solidFill>
                  <a:schemeClr val="tx1"/>
                </a:solidFill>
              </a:rPr>
              <a:t>불성립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35" name="Rectangle 124">
            <a:extLst>
              <a:ext uri="{FF2B5EF4-FFF2-40B4-BE49-F238E27FC236}">
                <a16:creationId xmlns:a16="http://schemas.microsoft.com/office/drawing/2014/main" id="{68D37B5F-428D-49E1-B802-89F91FA57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852" y="2314550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E0C7A0B9-C4F8-4AF1-AA75-5AB5EC59632F}"/>
              </a:ext>
            </a:extLst>
          </p:cNvPr>
          <p:cNvSpPr/>
          <p:nvPr/>
        </p:nvSpPr>
        <p:spPr>
          <a:xfrm>
            <a:off x="4185023" y="23963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DD4A159F-F965-4002-B4D2-5F0BC8F027E8}"/>
              </a:ext>
            </a:extLst>
          </p:cNvPr>
          <p:cNvSpPr/>
          <p:nvPr/>
        </p:nvSpPr>
        <p:spPr>
          <a:xfrm>
            <a:off x="4110499" y="29560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936528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진행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9196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4" name="제목 5">
            <a:extLst>
              <a:ext uri="{FF2B5EF4-FFF2-40B4-BE49-F238E27FC236}">
                <a16:creationId xmlns:a16="http://schemas.microsoft.com/office/drawing/2014/main" id="{28D25833-DF15-4434-9316-59D62433E243}"/>
              </a:ext>
            </a:extLst>
          </p:cNvPr>
          <p:cNvSpPr txBox="1">
            <a:spLocks/>
          </p:cNvSpPr>
          <p:nvPr/>
        </p:nvSpPr>
        <p:spPr>
          <a:xfrm>
            <a:off x="200024" y="654351"/>
            <a:ext cx="3312815" cy="372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500" b="1" dirty="0">
                <a:latin typeface="+mn-ea"/>
              </a:rPr>
              <a:t>조정신청 상태</a:t>
            </a:r>
            <a:endParaRPr lang="ko-KR" altLang="en-US" sz="1500" dirty="0"/>
          </a:p>
        </p:txBody>
      </p:sp>
      <p:sp>
        <p:nvSpPr>
          <p:cNvPr id="6" name="직사각형 35">
            <a:extLst>
              <a:ext uri="{FF2B5EF4-FFF2-40B4-BE49-F238E27FC236}">
                <a16:creationId xmlns:a16="http://schemas.microsoft.com/office/drawing/2014/main" id="{A6820A3A-790B-46F8-8DCB-C39A7B5F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007038"/>
            <a:ext cx="9505950" cy="5400675"/>
          </a:xfrm>
          <a:prstGeom prst="rect">
            <a:avLst/>
          </a:prstGeom>
          <a:noFill/>
          <a:ln w="19050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FD36ED6-8B3C-4A02-A881-CB5C0CFBD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76" y="196051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조정접수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69884138-337D-4C65-8125-A6B626BAE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362590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접수결재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646898C0-BCB6-45A9-AB19-31820B424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2797446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조정부지정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20">
            <a:extLst>
              <a:ext uri="{FF2B5EF4-FFF2-40B4-BE49-F238E27FC236}">
                <a16:creationId xmlns:a16="http://schemas.microsoft.com/office/drawing/2014/main" id="{345D4034-6456-4150-A5E4-C932590D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326312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기일지정</a:t>
            </a: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F65C7FA6-F934-49FE-9B6F-0B0E8A7C9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615" y="330324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대기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C23D90B4-4B76-497E-892D-FB2ED28AF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3705315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조정기일 확정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A648431C-47D6-47C5-8256-FF6C9F46F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936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속행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A0608C8F-3C9C-4B14-8993-839710DA8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20" y="372880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기일통지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7BE8B333-576F-4EAF-8E30-88592D56A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3721129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기일조서입력</a:t>
            </a:r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ADCD8071-8D29-4719-AD5A-7C8D20C51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14017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차기일 정보</a:t>
            </a:r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6744B7F7-79B0-4E7A-963C-6BE4777E5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</a:t>
            </a:r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B600AB21-FBEA-4816-89A0-B1205D33A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59" y="4552447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성립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D1AB8A93-A3D9-4430-BDDC-C9F154C50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4665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불성립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id="{483CE925-B4C6-417F-9D3F-ECEAD1BAC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272" y="4564204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취하</a:t>
            </a:r>
          </a:p>
        </p:txBody>
      </p:sp>
      <p:sp>
        <p:nvSpPr>
          <p:cNvPr id="39" name="Rectangle 20">
            <a:extLst>
              <a:ext uri="{FF2B5EF4-FFF2-40B4-BE49-F238E27FC236}">
                <a16:creationId xmlns:a16="http://schemas.microsoft.com/office/drawing/2014/main" id="{77CAB033-78A1-4CC5-859E-5842613D8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0259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권고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EA6330F3-C741-45E2-B9AE-2A3709771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023" y="553333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직권조정</a:t>
            </a:r>
          </a:p>
        </p:txBody>
      </p:sp>
      <p:sp>
        <p:nvSpPr>
          <p:cNvPr id="42" name="Rectangle 20">
            <a:extLst>
              <a:ext uri="{FF2B5EF4-FFF2-40B4-BE49-F238E27FC236}">
                <a16:creationId xmlns:a16="http://schemas.microsoft.com/office/drawing/2014/main" id="{2078C3BA-F402-40E5-A7C4-02E926328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610" y="5908658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종결결재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380402B4-DDE8-46CC-A120-310578C9D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546492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입금완료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63128D-50BE-4CCD-9B1C-DD8261EF4E10}"/>
              </a:ext>
            </a:extLst>
          </p:cNvPr>
          <p:cNvSpPr txBox="1"/>
          <p:nvPr/>
        </p:nvSpPr>
        <p:spPr>
          <a:xfrm>
            <a:off x="1707513" y="1603801"/>
            <a:ext cx="1685077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입금완료 상태</a:t>
            </a:r>
          </a:p>
        </p:txBody>
      </p:sp>
      <p:sp>
        <p:nvSpPr>
          <p:cNvPr id="45" name="Rectangle 20">
            <a:extLst>
              <a:ext uri="{FF2B5EF4-FFF2-40B4-BE49-F238E27FC236}">
                <a16:creationId xmlns:a16="http://schemas.microsoft.com/office/drawing/2014/main" id="{85BA618D-E1D3-4257-A641-258C53DE0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97" y="1147721"/>
            <a:ext cx="1057616" cy="294991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가접수완료</a:t>
            </a:r>
            <a:endParaRPr kumimoji="0" lang="ko-KR" altLang="en-US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168784-81F1-4ABA-9D25-C5E31B5CF82D}"/>
              </a:ext>
            </a:extLst>
          </p:cNvPr>
          <p:cNvSpPr txBox="1"/>
          <p:nvPr/>
        </p:nvSpPr>
        <p:spPr>
          <a:xfrm>
            <a:off x="1745471" y="1200669"/>
            <a:ext cx="1383712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조정수수료 입금요청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114334-FF87-4C18-A60F-55E395BAC664}"/>
              </a:ext>
            </a:extLst>
          </p:cNvPr>
          <p:cNvSpPr txBox="1"/>
          <p:nvPr/>
        </p:nvSpPr>
        <p:spPr>
          <a:xfrm>
            <a:off x="1745470" y="1991573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조정번호 확정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6AC701-0242-4326-A5BB-C3D92A60BA2C}"/>
              </a:ext>
            </a:extLst>
          </p:cNvPr>
          <p:cNvSpPr txBox="1"/>
          <p:nvPr/>
        </p:nvSpPr>
        <p:spPr>
          <a:xfrm>
            <a:off x="1712159" y="2396034"/>
            <a:ext cx="998991" cy="222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접수결재 요청</a:t>
            </a:r>
          </a:p>
        </p:txBody>
      </p:sp>
    </p:spTree>
    <p:extLst>
      <p:ext uri="{BB962C8B-B14F-4D97-AF65-F5344CB8AC3E}">
        <p14:creationId xmlns:p14="http://schemas.microsoft.com/office/powerpoint/2010/main" val="3803368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877496"/>
              </p:ext>
            </p:extLst>
          </p:nvPr>
        </p:nvGraphicFramePr>
        <p:xfrm>
          <a:off x="7653300" y="4101797"/>
          <a:ext cx="2160240" cy="2312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조정상태 선택에 따라서 목록정보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다중선태</a:t>
                      </a:r>
                      <a:r>
                        <a:rPr lang="ko-KR" altLang="en-US" sz="800" b="0" dirty="0"/>
                        <a:t>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신청내용 클릭 시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유형을 표시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온라인</a:t>
                      </a:r>
                      <a:r>
                        <a:rPr lang="en-US" altLang="ko-KR" sz="800" b="0" dirty="0"/>
                        <a:t>,</a:t>
                      </a:r>
                      <a:r>
                        <a:rPr lang="ko-KR" altLang="en-US" sz="800" b="0" dirty="0"/>
                        <a:t>오프라인</a:t>
                      </a:r>
                      <a:r>
                        <a:rPr lang="en-US" altLang="ko-KR" sz="800" b="0" dirty="0"/>
                        <a:t>)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다중선택 하여 조정 할당 가능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할당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엑셀다운로드 버튼을 클릭하면 전체조정 진행 목록 엑셀다운로드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50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100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200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줄 보기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가접수완료 단계 이후에 신청목록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다중 선택하여 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, </a:t>
            </a:r>
            <a:r>
              <a:rPr lang="ko-KR" altLang="en-US" sz="900" dirty="0"/>
              <a:t>조정조사관</a:t>
            </a:r>
            <a:r>
              <a:rPr lang="en-US" altLang="ko-KR" sz="900" dirty="0"/>
              <a:t>, </a:t>
            </a:r>
            <a:r>
              <a:rPr lang="ko-KR" altLang="en-US" sz="900" dirty="0"/>
              <a:t>조정기일 지정 가능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62830"/>
              </p:ext>
            </p:extLst>
          </p:nvPr>
        </p:nvGraphicFramePr>
        <p:xfrm>
          <a:off x="182469" y="3238468"/>
          <a:ext cx="7262344" cy="2783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244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699985">
                  <a:extLst>
                    <a:ext uri="{9D8B030D-6E8A-4147-A177-3AD203B41FA5}">
                      <a16:colId xmlns:a16="http://schemas.microsoft.com/office/drawing/2014/main" val="705554680"/>
                    </a:ext>
                  </a:extLst>
                </a:gridCol>
                <a:gridCol w="699985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65288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528338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918730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481240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481240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524988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val="837647676"/>
                    </a:ext>
                  </a:extLst>
                </a:gridCol>
                <a:gridCol w="656236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기일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진행차수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가접수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055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입금완료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054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kern="1200" noProof="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기일변경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온라인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052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050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오프라인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049</a:t>
                      </a:r>
                      <a:endParaRPr kumimoji="0" lang="ko-KR" alt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 진행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62277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3554359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6006654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66B45C0-AAA8-4007-8F6C-0BAC5AD2101F}"/>
              </a:ext>
            </a:extLst>
          </p:cNvPr>
          <p:cNvSpPr/>
          <p:nvPr/>
        </p:nvSpPr>
        <p:spPr>
          <a:xfrm>
            <a:off x="5473814" y="2922947"/>
            <a:ext cx="92004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엑셀다운로드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363320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328E8E8E-46FF-43D2-A209-E8F5DDB95B69}"/>
              </a:ext>
            </a:extLst>
          </p:cNvPr>
          <p:cNvSpPr/>
          <p:nvPr/>
        </p:nvSpPr>
        <p:spPr>
          <a:xfrm>
            <a:off x="162335" y="4010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B7CEBF9A-9A29-4F65-8DCE-B28C993874FF}"/>
              </a:ext>
            </a:extLst>
          </p:cNvPr>
          <p:cNvSpPr/>
          <p:nvPr/>
        </p:nvSpPr>
        <p:spPr>
          <a:xfrm>
            <a:off x="5467810" y="286458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7122C2E-10C6-492C-A541-2F572E85E58A}"/>
              </a:ext>
            </a:extLst>
          </p:cNvPr>
          <p:cNvSpPr/>
          <p:nvPr/>
        </p:nvSpPr>
        <p:spPr>
          <a:xfrm>
            <a:off x="182469" y="1088740"/>
            <a:ext cx="7262342" cy="142670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A64FDB1D-EE61-45A6-9ACF-4F190E823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232838"/>
              </p:ext>
            </p:extLst>
          </p:nvPr>
        </p:nvGraphicFramePr>
        <p:xfrm>
          <a:off x="245812" y="1155204"/>
          <a:ext cx="6867429" cy="1288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1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가접수완료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입금완료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조정접수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05">
                <a:tc>
                  <a:txBody>
                    <a:bodyPr/>
                    <a:lstStyle/>
                    <a:p>
                      <a:endParaRPr lang="ko-KR" altLang="en-US" sz="900" b="1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■ 조정부지정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 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조정성립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신청일자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●  기간지정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" name="직사각형 48">
            <a:extLst>
              <a:ext uri="{FF2B5EF4-FFF2-40B4-BE49-F238E27FC236}">
                <a16:creationId xmlns:a16="http://schemas.microsoft.com/office/drawing/2014/main" id="{963DADEF-7293-46E8-81C2-7140D6F7A71E}"/>
              </a:ext>
            </a:extLst>
          </p:cNvPr>
          <p:cNvSpPr/>
          <p:nvPr/>
        </p:nvSpPr>
        <p:spPr>
          <a:xfrm>
            <a:off x="1013769" y="1164671"/>
            <a:ext cx="799927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전체           ▼</a:t>
            </a: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23824A3-2D32-49BD-8335-3442CF5423DB}"/>
              </a:ext>
            </a:extLst>
          </p:cNvPr>
          <p:cNvGrpSpPr/>
          <p:nvPr/>
        </p:nvGrpSpPr>
        <p:grpSpPr>
          <a:xfrm>
            <a:off x="6168525" y="2178028"/>
            <a:ext cx="899710" cy="252000"/>
            <a:chOff x="4181122" y="2706142"/>
            <a:chExt cx="899710" cy="252000"/>
          </a:xfrm>
        </p:grpSpPr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95040DCA-AE9E-4E49-BD4E-3F2A67F4F4F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3" name="Calendar">
              <a:extLst>
                <a:ext uri="{FF2B5EF4-FFF2-40B4-BE49-F238E27FC236}">
                  <a16:creationId xmlns:a16="http://schemas.microsoft.com/office/drawing/2014/main" id="{AE5A5614-32A8-4A89-8CB5-AA720825248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E5373CBC-AF3E-45C8-B922-EC0049063D90}"/>
              </a:ext>
            </a:extLst>
          </p:cNvPr>
          <p:cNvSpPr/>
          <p:nvPr/>
        </p:nvSpPr>
        <p:spPr>
          <a:xfrm>
            <a:off x="1929348" y="1178336"/>
            <a:ext cx="1619250" cy="23083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A5CA66-CA17-4738-ADF7-C97D8F9B7DF3}"/>
              </a:ext>
            </a:extLst>
          </p:cNvPr>
          <p:cNvGrpSpPr/>
          <p:nvPr/>
        </p:nvGrpSpPr>
        <p:grpSpPr>
          <a:xfrm>
            <a:off x="5076599" y="2178028"/>
            <a:ext cx="899710" cy="252000"/>
            <a:chOff x="4181122" y="2706142"/>
            <a:chExt cx="899710" cy="252000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012CDB1-57B8-4C0B-800C-093283DB060D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9" name="Calendar">
              <a:extLst>
                <a:ext uri="{FF2B5EF4-FFF2-40B4-BE49-F238E27FC236}">
                  <a16:creationId xmlns:a16="http://schemas.microsoft.com/office/drawing/2014/main" id="{67F8A3B8-5F2D-4B41-9803-76955D2626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2" name="타원 71">
            <a:extLst>
              <a:ext uri="{FF2B5EF4-FFF2-40B4-BE49-F238E27FC236}">
                <a16:creationId xmlns:a16="http://schemas.microsoft.com/office/drawing/2014/main" id="{03C1B507-6BC0-4825-93D5-59627DAB0793}"/>
              </a:ext>
            </a:extLst>
          </p:cNvPr>
          <p:cNvSpPr/>
          <p:nvPr/>
        </p:nvSpPr>
        <p:spPr>
          <a:xfrm>
            <a:off x="872134" y="1507022"/>
            <a:ext cx="170446" cy="1704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latin typeface="+mn-ea"/>
              </a:rPr>
              <a:t>2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3611941" y="1175255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3992745" y="128748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C2D98541-956C-43F1-9A43-4DEC9E7080F7}"/>
              </a:ext>
            </a:extLst>
          </p:cNvPr>
          <p:cNvSpPr/>
          <p:nvPr/>
        </p:nvSpPr>
        <p:spPr>
          <a:xfrm>
            <a:off x="4547769" y="2914379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E919FC55-5DF8-4638-A1DE-7E83D71184C4}"/>
              </a:ext>
            </a:extLst>
          </p:cNvPr>
          <p:cNvSpPr/>
          <p:nvPr/>
        </p:nvSpPr>
        <p:spPr>
          <a:xfrm>
            <a:off x="4541765" y="28560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81EAEDFE-F758-4200-8B7F-CD41F968BA69}"/>
              </a:ext>
            </a:extLst>
          </p:cNvPr>
          <p:cNvSpPr/>
          <p:nvPr/>
        </p:nvSpPr>
        <p:spPr>
          <a:xfrm>
            <a:off x="1933405" y="41809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6DE5672-8F1B-4455-816B-B83E50C2B4D6}"/>
              </a:ext>
            </a:extLst>
          </p:cNvPr>
          <p:cNvSpPr/>
          <p:nvPr/>
        </p:nvSpPr>
        <p:spPr>
          <a:xfrm>
            <a:off x="6555192" y="2911634"/>
            <a:ext cx="558049" cy="2414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10</a:t>
            </a:r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줄  ▼</a:t>
            </a: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D3E7EFF9-8551-440B-A3D3-6C3A487FC93C}"/>
              </a:ext>
            </a:extLst>
          </p:cNvPr>
          <p:cNvSpPr/>
          <p:nvPr/>
        </p:nvSpPr>
        <p:spPr>
          <a:xfrm>
            <a:off x="7040847" y="29676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A7DF1-972F-44B5-96D4-2CA68A45D989}"/>
              </a:ext>
            </a:extLst>
          </p:cNvPr>
          <p:cNvSpPr txBox="1"/>
          <p:nvPr/>
        </p:nvSpPr>
        <p:spPr>
          <a:xfrm>
            <a:off x="1538369" y="3304673"/>
            <a:ext cx="2872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prstClr val="black"/>
                </a:solidFill>
                <a:latin typeface="+mn-ea"/>
              </a:rPr>
              <a:t>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-2242175" y="3292137"/>
            <a:ext cx="2129824" cy="800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목록 줄 선택</a:t>
            </a:r>
            <a:endParaRPr lang="en-US" altLang="ko-KR" sz="1200" dirty="0"/>
          </a:p>
          <a:p>
            <a:pPr algn="ctr"/>
            <a:r>
              <a:rPr lang="ko-KR" altLang="en-US" sz="1200" dirty="0"/>
              <a:t>기능 추가</a:t>
            </a:r>
            <a:endParaRPr lang="en-US" altLang="ko-KR" sz="1200" dirty="0"/>
          </a:p>
          <a:p>
            <a:pPr algn="ctr"/>
            <a:r>
              <a:rPr lang="ko-KR" altLang="en-US" sz="1200" dirty="0"/>
              <a:t>온</a:t>
            </a:r>
            <a:r>
              <a:rPr lang="en-US" altLang="ko-KR" sz="1200" dirty="0"/>
              <a:t>·</a:t>
            </a:r>
            <a:r>
              <a:rPr lang="ko-KR" altLang="en-US" sz="1200" dirty="0"/>
              <a:t>오프라인 구분 표시 및 정렬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89255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01968"/>
              </p:ext>
            </p:extLst>
          </p:nvPr>
        </p:nvGraphicFramePr>
        <p:xfrm>
          <a:off x="7653300" y="3879050"/>
          <a:ext cx="21602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버튼을 클릭하면 조정접수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조정번호는 가장 최근번호로 자동할당 되며 조정번호는 변경이 가능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조정번호 입력창의 입력 값에 따라서 자동으로 변경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“</a:t>
                      </a:r>
                      <a:r>
                        <a:rPr lang="ko-KR" altLang="en-US" sz="800" b="0" dirty="0"/>
                        <a:t>예</a:t>
                      </a:r>
                      <a:r>
                        <a:rPr lang="en-US" altLang="ko-KR" sz="800" b="0" dirty="0"/>
                        <a:t>” </a:t>
                      </a:r>
                      <a:r>
                        <a:rPr lang="ko-KR" altLang="en-US" sz="800" b="0" dirty="0"/>
                        <a:t>버튼을 클릭하면 조정번호를 확정하고 해당페이지의 상태를 변경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조정접수 </a:t>
                      </a:r>
                      <a:r>
                        <a:rPr lang="ko-KR" altLang="en-US" sz="800" b="0" dirty="0" err="1"/>
                        <a:t>팝업창</a:t>
                      </a:r>
                      <a:r>
                        <a:rPr lang="ko-KR" altLang="en-US" sz="800" b="0" dirty="0"/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진행 목록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- </a:t>
            </a:r>
            <a:r>
              <a:rPr lang="ko-KR" altLang="en-US" sz="900" dirty="0"/>
              <a:t>조정접수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수수료 납부가 완료된 조정 건에 대해서 조정접수를 클릭하면 해당 조정번호가 할당되고 내용을 확인하고 조정사건을 접수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조정접수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AAA222DD-A443-4C52-8E53-4768EEB96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50296"/>
              </p:ext>
            </p:extLst>
          </p:nvPr>
        </p:nvGraphicFramePr>
        <p:xfrm>
          <a:off x="185674" y="2379267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조정번호 할당 필요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입금완료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A8ADCDA4-54A6-4BE6-85C7-90238E4D9143}"/>
              </a:ext>
            </a:extLst>
          </p:cNvPr>
          <p:cNvSpPr txBox="1"/>
          <p:nvPr/>
        </p:nvSpPr>
        <p:spPr>
          <a:xfrm>
            <a:off x="92460" y="2044389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53" name="사각형: 잘린 한쪽 모서리 52">
            <a:extLst>
              <a:ext uri="{FF2B5EF4-FFF2-40B4-BE49-F238E27FC236}">
                <a16:creationId xmlns:a16="http://schemas.microsoft.com/office/drawing/2014/main" id="{9C39EE37-C89B-444C-A9D2-30FAD76C6A53}"/>
              </a:ext>
            </a:extLst>
          </p:cNvPr>
          <p:cNvSpPr/>
          <p:nvPr/>
        </p:nvSpPr>
        <p:spPr>
          <a:xfrm>
            <a:off x="1416134" y="153879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55" name="사각형: 잘린 한쪽 모서리 54">
            <a:extLst>
              <a:ext uri="{FF2B5EF4-FFF2-40B4-BE49-F238E27FC236}">
                <a16:creationId xmlns:a16="http://schemas.microsoft.com/office/drawing/2014/main" id="{ED51C078-3D4B-4A59-A01A-F3210362879D}"/>
              </a:ext>
            </a:extLst>
          </p:cNvPr>
          <p:cNvSpPr/>
          <p:nvPr/>
        </p:nvSpPr>
        <p:spPr>
          <a:xfrm>
            <a:off x="201533" y="1538790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56" name="사각형: 잘린 한쪽 모서리 55">
            <a:extLst>
              <a:ext uri="{FF2B5EF4-FFF2-40B4-BE49-F238E27FC236}">
                <a16:creationId xmlns:a16="http://schemas.microsoft.com/office/drawing/2014/main" id="{C01E7F32-B54E-4E34-998F-B057738822F1}"/>
              </a:ext>
            </a:extLst>
          </p:cNvPr>
          <p:cNvSpPr/>
          <p:nvPr/>
        </p:nvSpPr>
        <p:spPr>
          <a:xfrm>
            <a:off x="2630735" y="1539700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224E0DCA-B058-492A-AB60-DFACED9646F4}"/>
              </a:ext>
            </a:extLst>
          </p:cNvPr>
          <p:cNvSpPr/>
          <p:nvPr/>
        </p:nvSpPr>
        <p:spPr>
          <a:xfrm>
            <a:off x="5630496" y="6031906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조정접수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E9B77808-33A7-43DA-8645-158CDAE4FD63}"/>
              </a:ext>
            </a:extLst>
          </p:cNvPr>
          <p:cNvSpPr/>
          <p:nvPr/>
        </p:nvSpPr>
        <p:spPr>
          <a:xfrm>
            <a:off x="6603490" y="6031907"/>
            <a:ext cx="85509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 록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7FA146-93C3-4540-9883-FF1D120FDABA}"/>
              </a:ext>
            </a:extLst>
          </p:cNvPr>
          <p:cNvGrpSpPr/>
          <p:nvPr/>
        </p:nvGrpSpPr>
        <p:grpSpPr>
          <a:xfrm>
            <a:off x="1170695" y="3159729"/>
            <a:ext cx="2901604" cy="2192715"/>
            <a:chOff x="-3294772" y="2007514"/>
            <a:chExt cx="2901604" cy="2192715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C54F7EBA-5ACC-400F-961A-C82D85F71651}"/>
                </a:ext>
              </a:extLst>
            </p:cNvPr>
            <p:cNvSpPr/>
            <p:nvPr/>
          </p:nvSpPr>
          <p:spPr>
            <a:xfrm>
              <a:off x="-3294772" y="2007514"/>
              <a:ext cx="2884367" cy="21927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823145-D3CE-4BCA-8F7E-3429ADD4644D}"/>
                </a:ext>
              </a:extLst>
            </p:cNvPr>
            <p:cNvSpPr txBox="1"/>
            <p:nvPr/>
          </p:nvSpPr>
          <p:spPr>
            <a:xfrm>
              <a:off x="-739738" y="201032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3F3AD642-6DC5-44F9-B629-3DAC4D93483C}"/>
                </a:ext>
              </a:extLst>
            </p:cNvPr>
            <p:cNvSpPr/>
            <p:nvPr/>
          </p:nvSpPr>
          <p:spPr>
            <a:xfrm>
              <a:off x="-2660476" y="2134740"/>
              <a:ext cx="171361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조정접수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F3C9E422-4F3B-4B1A-A089-2640DBBF7C02}"/>
                </a:ext>
              </a:extLst>
            </p:cNvPr>
            <p:cNvSpPr/>
            <p:nvPr/>
          </p:nvSpPr>
          <p:spPr>
            <a:xfrm>
              <a:off x="-2317772" y="2753252"/>
              <a:ext cx="1465127" cy="24872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chemeClr val="tx1"/>
                  </a:solidFill>
                </a:rPr>
                <a:t>2021</a:t>
              </a:r>
              <a:r>
                <a:rPr lang="ko-KR" altLang="en-US" sz="900" dirty="0">
                  <a:solidFill>
                    <a:schemeClr val="tx1"/>
                  </a:solidFill>
                </a:rPr>
                <a:t>조정</a:t>
              </a:r>
              <a:r>
                <a:rPr lang="en-US" altLang="ko-KR" sz="900" dirty="0">
                  <a:solidFill>
                    <a:schemeClr val="tx1"/>
                  </a:solidFill>
                </a:rPr>
                <a:t>041</a:t>
              </a:r>
              <a:endParaRPr lang="ko-KR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C4D50387-B02A-4AF0-95C6-BBDBA9A71EBE}"/>
                </a:ext>
              </a:extLst>
            </p:cNvPr>
            <p:cNvSpPr/>
            <p:nvPr/>
          </p:nvSpPr>
          <p:spPr>
            <a:xfrm>
              <a:off x="-2742967" y="3659074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예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A62BB0C3-040E-4D37-8A74-B39F708D9252}"/>
                </a:ext>
              </a:extLst>
            </p:cNvPr>
            <p:cNvSpPr/>
            <p:nvPr/>
          </p:nvSpPr>
          <p:spPr>
            <a:xfrm>
              <a:off x="-3049333" y="2766124"/>
              <a:ext cx="82551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조정번호</a:t>
              </a:r>
              <a:endPara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096881D-219E-4FD6-B059-8124DC29C4D3}"/>
                </a:ext>
              </a:extLst>
            </p:cNvPr>
            <p:cNvSpPr txBox="1"/>
            <p:nvPr/>
          </p:nvSpPr>
          <p:spPr>
            <a:xfrm>
              <a:off x="-3188117" y="3240458"/>
              <a:ext cx="277771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000" dirty="0"/>
                <a:t>사건번호</a:t>
              </a:r>
              <a:r>
                <a:rPr lang="ko-KR" altLang="en-US" sz="1000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dirty="0">
                  <a:solidFill>
                    <a:srgbClr val="FF0000"/>
                  </a:solidFill>
                </a:rPr>
                <a:t>2021</a:t>
              </a:r>
              <a:r>
                <a:rPr lang="ko-KR" altLang="en-US" sz="1000" dirty="0">
                  <a:solidFill>
                    <a:srgbClr val="FF0000"/>
                  </a:solidFill>
                </a:rPr>
                <a:t>조정</a:t>
              </a:r>
              <a:r>
                <a:rPr lang="en-US" altLang="ko-KR" sz="1000" dirty="0">
                  <a:solidFill>
                    <a:srgbClr val="FF0000"/>
                  </a:solidFill>
                </a:rPr>
                <a:t>041</a:t>
              </a:r>
              <a:r>
                <a:rPr lang="ko-KR" altLang="en-US" sz="1000" dirty="0">
                  <a:solidFill>
                    <a:schemeClr val="tx1"/>
                  </a:solidFill>
                </a:rPr>
                <a:t>을 접수 하시겠습니까</a:t>
              </a:r>
              <a:r>
                <a:rPr lang="en-US" altLang="ko-KR" sz="1000" dirty="0">
                  <a:solidFill>
                    <a:schemeClr val="tx1"/>
                  </a:solidFill>
                </a:rPr>
                <a:t>?</a:t>
              </a:r>
              <a:endParaRPr lang="ko-KR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372D78D0-7ACA-4CC7-8EA5-7B373E3FA07A}"/>
                </a:ext>
              </a:extLst>
            </p:cNvPr>
            <p:cNvSpPr/>
            <p:nvPr/>
          </p:nvSpPr>
          <p:spPr>
            <a:xfrm>
              <a:off x="-1844752" y="3654025"/>
              <a:ext cx="751120" cy="2563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아니요</a:t>
              </a:r>
            </a:p>
          </p:txBody>
        </p:sp>
      </p:grp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EADD065C-E09A-41E4-BF77-61F204B1B652}"/>
              </a:ext>
            </a:extLst>
          </p:cNvPr>
          <p:cNvCxnSpPr>
            <a:cxnSpLocks/>
            <a:stCxn id="59" idx="1"/>
            <a:endCxn id="70" idx="2"/>
          </p:cNvCxnSpPr>
          <p:nvPr/>
        </p:nvCxnSpPr>
        <p:spPr>
          <a:xfrm rot="10800000">
            <a:off x="2612880" y="5352445"/>
            <a:ext cx="3017617" cy="79104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BEDF9B8D-A34C-4D3B-826C-CC88F436C1FF}"/>
              </a:ext>
            </a:extLst>
          </p:cNvPr>
          <p:cNvSpPr/>
          <p:nvPr/>
        </p:nvSpPr>
        <p:spPr>
          <a:xfrm>
            <a:off x="6603675" y="616884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FC69653-3AF7-44C8-AAF0-1FAB6E8C90AF}"/>
              </a:ext>
            </a:extLst>
          </p:cNvPr>
          <p:cNvSpPr/>
          <p:nvPr/>
        </p:nvSpPr>
        <p:spPr>
          <a:xfrm>
            <a:off x="2576824" y="43122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A4056A38-66C4-4312-A434-2D7776035776}"/>
              </a:ext>
            </a:extLst>
          </p:cNvPr>
          <p:cNvSpPr/>
          <p:nvPr/>
        </p:nvSpPr>
        <p:spPr>
          <a:xfrm>
            <a:off x="3518604" y="39355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5B23313D-683F-4BE4-B558-50C077C5E6BA}"/>
              </a:ext>
            </a:extLst>
          </p:cNvPr>
          <p:cNvSpPr/>
          <p:nvPr/>
        </p:nvSpPr>
        <p:spPr>
          <a:xfrm>
            <a:off x="5614011" y="61912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graphicFrame>
        <p:nvGraphicFramePr>
          <p:cNvPr id="93" name="표 92">
            <a:extLst>
              <a:ext uri="{FF2B5EF4-FFF2-40B4-BE49-F238E27FC236}">
                <a16:creationId xmlns:a16="http://schemas.microsoft.com/office/drawing/2014/main" id="{E39425CE-8C78-4F1A-B5EE-453DC6F0B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26505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491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39282"/>
              </p:ext>
            </p:extLst>
          </p:nvPr>
        </p:nvGraphicFramePr>
        <p:xfrm>
          <a:off x="7653300" y="4193820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탭으로 메뉴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조정신청 상세정보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피 신청인의 대리인 정보 등록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처리일자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 연장 처리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363666"/>
              </p:ext>
            </p:extLst>
          </p:nvPr>
        </p:nvGraphicFramePr>
        <p:xfrm>
          <a:off x="185674" y="2123855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온라인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49" name="타원 48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5533853" y="2909749"/>
            <a:ext cx="709222" cy="180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등록</a:t>
            </a:r>
          </a:p>
        </p:txBody>
      </p:sp>
      <p:sp>
        <p:nvSpPr>
          <p:cNvPr id="32" name="사각형: 둥근 모서리 28">
            <a:extLst>
              <a:ext uri="{FF2B5EF4-FFF2-40B4-BE49-F238E27FC236}">
                <a16:creationId xmlns:a16="http://schemas.microsoft.com/office/drawing/2014/main" id="{43017D38-0428-4BCB-AA62-59A080FC31FA}"/>
              </a:ext>
            </a:extLst>
          </p:cNvPr>
          <p:cNvSpPr/>
          <p:nvPr/>
        </p:nvSpPr>
        <p:spPr>
          <a:xfrm>
            <a:off x="5533853" y="2197157"/>
            <a:ext cx="709222" cy="180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사건정보</a:t>
            </a:r>
          </a:p>
        </p:txBody>
      </p:sp>
      <p:sp>
        <p:nvSpPr>
          <p:cNvPr id="35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6260340" y="3228844"/>
            <a:ext cx="852899" cy="1776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/>
              <a:t>1</a:t>
            </a:r>
            <a:r>
              <a:rPr lang="ko-KR" altLang="en-US" sz="900" dirty="0"/>
              <a:t>개월 추가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-1948920" y="2492025"/>
            <a:ext cx="2115235" cy="892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사건정보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기일정보</a:t>
            </a:r>
            <a:r>
              <a:rPr lang="ko-KR" altLang="en-US" sz="1000" dirty="0"/>
              <a:t> 탭 삭제</a:t>
            </a:r>
            <a:endParaRPr lang="en-US" altLang="ko-KR" sz="1000" dirty="0"/>
          </a:p>
          <a:p>
            <a:pPr algn="ctr"/>
            <a:r>
              <a:rPr lang="ko-KR" altLang="en-US" sz="1000" dirty="0"/>
              <a:t>사건일반에 </a:t>
            </a:r>
            <a:r>
              <a:rPr lang="ko-KR" altLang="en-US" sz="1000" dirty="0" err="1"/>
              <a:t>기일정보</a:t>
            </a:r>
            <a:r>
              <a:rPr lang="ko-KR" altLang="en-US" sz="1000" dirty="0"/>
              <a:t> 표시</a:t>
            </a:r>
            <a:endParaRPr lang="en-US" altLang="ko-KR" sz="1000" dirty="0"/>
          </a:p>
          <a:p>
            <a:pPr algn="ctr"/>
            <a:r>
              <a:rPr lang="ko-KR" altLang="en-US" sz="1000" dirty="0"/>
              <a:t>사건정보는 팝업으로 조회 가능</a:t>
            </a:r>
            <a:endParaRPr lang="en-US" altLang="ko-KR" sz="1000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6243075" y="21824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6175367" y="29214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7028266" y="32365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94297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C54F7EBA-5ACC-400F-961A-C82D85F71651}"/>
              </a:ext>
            </a:extLst>
          </p:cNvPr>
          <p:cNvSpPr/>
          <p:nvPr/>
        </p:nvSpPr>
        <p:spPr>
          <a:xfrm>
            <a:off x="212409" y="1077324"/>
            <a:ext cx="7260871" cy="506252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사건정보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2EDD4034-9662-46C0-831C-738DEB1606F1}"/>
              </a:ext>
            </a:extLst>
          </p:cNvPr>
          <p:cNvGraphicFramePr>
            <a:graphicFrameLocks noGrp="1"/>
          </p:cNvGraphicFramePr>
          <p:nvPr/>
        </p:nvGraphicFramePr>
        <p:xfrm>
          <a:off x="318196" y="1538790"/>
          <a:ext cx="5926598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개인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47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EB23796B-DF9F-4216-9D49-08FB537A0D39}"/>
              </a:ext>
            </a:extLst>
          </p:cNvPr>
          <p:cNvSpPr txBox="1"/>
          <p:nvPr/>
        </p:nvSpPr>
        <p:spPr>
          <a:xfrm>
            <a:off x="291381" y="1256966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신청인 정보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D3BDEFF7-868E-4C83-8B3E-587757161E52}"/>
              </a:ext>
            </a:extLst>
          </p:cNvPr>
          <p:cNvGraphicFramePr>
            <a:graphicFrameLocks noGrp="1"/>
          </p:cNvGraphicFramePr>
          <p:nvPr/>
        </p:nvGraphicFramePr>
        <p:xfrm>
          <a:off x="325829" y="5335072"/>
          <a:ext cx="5926598" cy="3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8354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우편물 </a:t>
                      </a:r>
                      <a:r>
                        <a:rPr lang="ko-KR" altLang="en-US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수령지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(11122) </a:t>
                      </a: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서울특별시 중구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DCC448FA-7B0F-425C-A851-78C8BCEA9B07}"/>
              </a:ext>
            </a:extLst>
          </p:cNvPr>
          <p:cNvSpPr/>
          <p:nvPr/>
        </p:nvSpPr>
        <p:spPr>
          <a:xfrm>
            <a:off x="299295" y="6226622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96" name="표 95">
            <a:extLst>
              <a:ext uri="{FF2B5EF4-FFF2-40B4-BE49-F238E27FC236}">
                <a16:creationId xmlns:a16="http://schemas.microsoft.com/office/drawing/2014/main" id="{0FA15CEB-0222-4C72-A456-ACEDB4970C17}"/>
              </a:ext>
            </a:extLst>
          </p:cNvPr>
          <p:cNvGraphicFramePr>
            <a:graphicFrameLocks noGrp="1"/>
          </p:cNvGraphicFramePr>
          <p:nvPr/>
        </p:nvGraphicFramePr>
        <p:xfrm>
          <a:off x="318196" y="3452722"/>
          <a:ext cx="592659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11-1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ariddd@naver.com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010-111-1111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 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SMS </a:t>
                      </a: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수신여부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수신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136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rgbClr val="00B050"/>
                          </a:solidFill>
                        </a:rPr>
                        <a:t>대리신청서</a:t>
                      </a:r>
                      <a:r>
                        <a:rPr lang="en-US" altLang="ko-KR" sz="900" b="1" dirty="0">
                          <a:solidFill>
                            <a:srgbClr val="00B050"/>
                          </a:solidFill>
                        </a:rPr>
                        <a:t>.pdf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706022"/>
                  </a:ext>
                </a:extLst>
              </a:tr>
            </a:tbl>
          </a:graphicData>
        </a:graphic>
      </p:graphicFrame>
      <p:sp>
        <p:nvSpPr>
          <p:cNvPr id="97" name="TextBox 96">
            <a:extLst>
              <a:ext uri="{FF2B5EF4-FFF2-40B4-BE49-F238E27FC236}">
                <a16:creationId xmlns:a16="http://schemas.microsoft.com/office/drawing/2014/main" id="{01455A98-077F-4533-8D25-72E3BE156C44}"/>
              </a:ext>
            </a:extLst>
          </p:cNvPr>
          <p:cNvSpPr txBox="1"/>
          <p:nvPr/>
        </p:nvSpPr>
        <p:spPr>
          <a:xfrm>
            <a:off x="318196" y="3139234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대리인 정보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F3AD642-6DC5-44F9-B629-3DAC4D93483C}"/>
              </a:ext>
            </a:extLst>
          </p:cNvPr>
          <p:cNvSpPr/>
          <p:nvPr/>
        </p:nvSpPr>
        <p:spPr>
          <a:xfrm>
            <a:off x="2944065" y="1100932"/>
            <a:ext cx="17136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조정사건정보</a:t>
            </a:r>
          </a:p>
        </p:txBody>
      </p:sp>
    </p:spTree>
    <p:extLst>
      <p:ext uri="{BB962C8B-B14F-4D97-AF65-F5344CB8AC3E}">
        <p14:creationId xmlns:p14="http://schemas.microsoft.com/office/powerpoint/2010/main" val="1665432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C54F7EBA-5ACC-400F-961A-C82D85F71651}"/>
              </a:ext>
            </a:extLst>
          </p:cNvPr>
          <p:cNvSpPr/>
          <p:nvPr/>
        </p:nvSpPr>
        <p:spPr>
          <a:xfrm>
            <a:off x="212409" y="1077324"/>
            <a:ext cx="7260871" cy="53760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72D78D0-7ACA-4CC7-8EA5-7B373E3FA07A}"/>
              </a:ext>
            </a:extLst>
          </p:cNvPr>
          <p:cNvSpPr/>
          <p:nvPr/>
        </p:nvSpPr>
        <p:spPr>
          <a:xfrm>
            <a:off x="3467284" y="6140823"/>
            <a:ext cx="751120" cy="2563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dk1"/>
                          </a:solidFill>
                        </a:rPr>
                        <a:t>사전정보 팝업을 종료한다</a:t>
                      </a:r>
                      <a:r>
                        <a:rPr lang="en-US" altLang="ko-KR" sz="800" b="0" dirty="0">
                          <a:solidFill>
                            <a:schemeClr val="dk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</a:t>
            </a:r>
            <a:r>
              <a:rPr lang="en-US" altLang="ko-KR" sz="900" dirty="0"/>
              <a:t>– </a:t>
            </a:r>
            <a:r>
              <a:rPr lang="ko-KR" altLang="en-US" sz="900" dirty="0"/>
              <a:t>사건정보 팝업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사건정보 팝업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1AD99EA7-E505-45C9-B5FC-4128C237CCAE}"/>
              </a:ext>
            </a:extLst>
          </p:cNvPr>
          <p:cNvGraphicFramePr>
            <a:graphicFrameLocks noGrp="1"/>
          </p:cNvGraphicFramePr>
          <p:nvPr/>
        </p:nvGraphicFramePr>
        <p:xfrm>
          <a:off x="402753" y="3508357"/>
          <a:ext cx="6218814" cy="253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404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0694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07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저작물 종류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어문저작물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94859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신청인에게 저작권 침해에 따른 손해배상 및 위자료로서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금삼백만원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(W3,000,000)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을 지급한다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피신청인이 제작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보유하고 있는 본 건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침해물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&lt;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&gt;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를 조정성립일로부터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14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일 이내에 폐기 처분한다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라는 조정을 구합니다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55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2)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피신청인은 스키용품 전문지‘ 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책자를 발행하는 출판사로서 본격적인 스키철에 대비하여 신청인의 사진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5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컷을 허락 없이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7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월에서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9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월까지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달에 걸쳐 ‘월간 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스키라이브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’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면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국배판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에 전면의 약 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1/3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정도의 크기로 하단부에 게재하였습니다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.(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첨부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3, 4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참조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).</a:t>
                      </a:r>
                    </a:p>
                    <a:p>
                      <a:pPr algn="l">
                        <a:buFont typeface="+mj-lt"/>
                        <a:buAutoNum type="arabicPeriod"/>
                      </a:pP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3)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이러한 행위는 신청인의 저작권을 침해하는 행위로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아마추어 작가로서 순수한 신청인의 사진이 상업적으로 이용되었다는 사실에 분개합니다</a:t>
                      </a:r>
                      <a:r>
                        <a:rPr lang="en-US" altLang="ko-KR" sz="900" b="0" i="0" u="none" strike="noStrike" dirty="0">
                          <a:solidFill>
                            <a:srgbClr val="656565"/>
                          </a:solidFill>
                          <a:effectLst/>
                          <a:latin typeface="notokr-regular"/>
                        </a:rPr>
                        <a:t>.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9292"/>
                  </a:ext>
                </a:extLst>
              </a:tr>
              <a:tr h="49505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오프라인신청서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조정신청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_2.pdf</a:t>
                      </a:r>
                    </a:p>
                    <a:p>
                      <a:pPr algn="l" latinLnBrk="1"/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_1.pdf,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첨부파일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_3.pdf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7EDEEC7B-ABCC-4D1D-8614-97166F995D07}"/>
              </a:ext>
            </a:extLst>
          </p:cNvPr>
          <p:cNvSpPr txBox="1"/>
          <p:nvPr/>
        </p:nvSpPr>
        <p:spPr>
          <a:xfrm>
            <a:off x="308001" y="3231001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조정신청 내용</a:t>
            </a:r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7FC54FB6-FA93-4109-BE2B-F6B86647B3CC}"/>
              </a:ext>
            </a:extLst>
          </p:cNvPr>
          <p:cNvGraphicFramePr>
            <a:graphicFrameLocks noGrp="1"/>
          </p:cNvGraphicFramePr>
          <p:nvPr/>
        </p:nvGraphicFramePr>
        <p:xfrm>
          <a:off x="402753" y="1588630"/>
          <a:ext cx="5926598" cy="15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831203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708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분류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8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solidFill>
                            <a:schemeClr val="tx1"/>
                          </a:solidFill>
                        </a:rPr>
                        <a:t>이기동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4684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900" dirty="0"/>
                        <a:t>11122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dirty="0"/>
                        <a:t>서울특별시 중구 </a:t>
                      </a:r>
                      <a:r>
                        <a:rPr lang="en-US" altLang="ko-KR" sz="900" dirty="0"/>
                        <a:t>11-22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bbb@naver.com</a:t>
                      </a:r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956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010-111-3333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4C6FCCC3-62E5-4444-820A-94167FC6556E}"/>
              </a:ext>
            </a:extLst>
          </p:cNvPr>
          <p:cNvSpPr txBox="1"/>
          <p:nvPr/>
        </p:nvSpPr>
        <p:spPr>
          <a:xfrm>
            <a:off x="1481604" y="1610821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개인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3801DA-060A-44B8-80FD-38194FB53449}"/>
              </a:ext>
            </a:extLst>
          </p:cNvPr>
          <p:cNvSpPr txBox="1"/>
          <p:nvPr/>
        </p:nvSpPr>
        <p:spPr>
          <a:xfrm>
            <a:off x="6044384" y="2336377"/>
            <a:ext cx="1051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피신청인 인원에 따라 증가</a:t>
            </a:r>
            <a:endParaRPr lang="en-US" altLang="ko-KR" sz="1050" b="1" dirty="0">
              <a:solidFill>
                <a:srgbClr val="FF0000"/>
              </a:solidFill>
            </a:endParaRPr>
          </a:p>
          <a:p>
            <a:r>
              <a:rPr lang="ko-KR" altLang="en-US" sz="1050" b="1" dirty="0">
                <a:solidFill>
                  <a:srgbClr val="FF0000"/>
                </a:solidFill>
              </a:rPr>
              <a:t>최대 </a:t>
            </a:r>
            <a:r>
              <a:rPr lang="en-US" altLang="ko-KR" sz="1050" b="1" dirty="0">
                <a:solidFill>
                  <a:srgbClr val="FF0000"/>
                </a:solidFill>
              </a:rPr>
              <a:t>5</a:t>
            </a:r>
            <a:r>
              <a:rPr lang="ko-KR" altLang="en-US" sz="1050" b="1" dirty="0">
                <a:solidFill>
                  <a:srgbClr val="FF0000"/>
                </a:solidFill>
              </a:rPr>
              <a:t>개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06DDDB02-91CB-44AA-98B6-7AF463ABB385}"/>
              </a:ext>
            </a:extLst>
          </p:cNvPr>
          <p:cNvCxnSpPr>
            <a:cxnSpLocks/>
          </p:cNvCxnSpPr>
          <p:nvPr/>
        </p:nvCxnSpPr>
        <p:spPr>
          <a:xfrm>
            <a:off x="6007737" y="1448780"/>
            <a:ext cx="0" cy="17751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4199404" y="61840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522482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930670"/>
              </p:ext>
            </p:extLst>
          </p:nvPr>
        </p:nvGraphicFramePr>
        <p:xfrm>
          <a:off x="7653300" y="3519010"/>
          <a:ext cx="2160240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등록버튼을 클릭하면 대리인 등록팝업으로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버튼을 클릭하면 대리인의 정보가 등록되고 대리인 항목에 대리인 정보가 노출된다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등록을 취소하고 대리인 등록 창을 닫는다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처리일자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 연장 처리 팝업으로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확인을 클릭하면 처리일자가 </a:t>
                      </a:r>
                      <a:r>
                        <a:rPr lang="en-US" altLang="ko-KR" sz="800" b="0" dirty="0"/>
                        <a:t>1</a:t>
                      </a:r>
                      <a:r>
                        <a:rPr lang="ko-KR" altLang="en-US" sz="800" b="0" dirty="0"/>
                        <a:t>개월 추가된다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취소를 클릭하면 변경을 취소하고 창을 닫는다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대리인 등록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처리일자 연장 팝업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2123855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온라인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신청일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+3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개월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FF0000"/>
                          </a:solidFill>
                        </a:rPr>
                        <a:t>대석 시 표시</a:t>
                      </a:r>
                      <a:r>
                        <a:rPr lang="en-US" altLang="ko-KR" sz="90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7188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37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38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39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5533853" y="2909749"/>
            <a:ext cx="709222" cy="1800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2" name="사각형: 둥근 모서리 28">
            <a:extLst>
              <a:ext uri="{FF2B5EF4-FFF2-40B4-BE49-F238E27FC236}">
                <a16:creationId xmlns:a16="http://schemas.microsoft.com/office/drawing/2014/main" id="{43017D38-0428-4BCB-AA62-59A080FC31FA}"/>
              </a:ext>
            </a:extLst>
          </p:cNvPr>
          <p:cNvSpPr/>
          <p:nvPr/>
        </p:nvSpPr>
        <p:spPr>
          <a:xfrm>
            <a:off x="5533853" y="2197157"/>
            <a:ext cx="709222" cy="1800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사건정보</a:t>
            </a:r>
          </a:p>
        </p:txBody>
      </p:sp>
      <p:sp>
        <p:nvSpPr>
          <p:cNvPr id="35" name="사각형: 둥근 모서리 29">
            <a:extLst>
              <a:ext uri="{FF2B5EF4-FFF2-40B4-BE49-F238E27FC236}">
                <a16:creationId xmlns:a16="http://schemas.microsoft.com/office/drawing/2014/main" id="{58E25B9D-BBBE-4061-B759-472FAE8CC466}"/>
              </a:ext>
            </a:extLst>
          </p:cNvPr>
          <p:cNvSpPr/>
          <p:nvPr/>
        </p:nvSpPr>
        <p:spPr>
          <a:xfrm>
            <a:off x="6260340" y="3228844"/>
            <a:ext cx="852899" cy="17761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개월 추가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6243075" y="29149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7060134" y="32365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44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30" idx="1"/>
            <a:endCxn id="29" idx="0"/>
          </p:cNvCxnSpPr>
          <p:nvPr/>
        </p:nvCxnSpPr>
        <p:spPr>
          <a:xfrm rot="10800000" flipV="1">
            <a:off x="3155845" y="2999759"/>
            <a:ext cx="2378008" cy="4419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611C3C8-1F42-42C9-8872-0A90B31DA92C}"/>
              </a:ext>
            </a:extLst>
          </p:cNvPr>
          <p:cNvSpPr/>
          <p:nvPr/>
        </p:nvSpPr>
        <p:spPr>
          <a:xfrm>
            <a:off x="199418" y="3441739"/>
            <a:ext cx="5912854" cy="308667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92" name="표 91">
            <a:extLst>
              <a:ext uri="{FF2B5EF4-FFF2-40B4-BE49-F238E27FC236}">
                <a16:creationId xmlns:a16="http://schemas.microsoft.com/office/drawing/2014/main" id="{2CF9F73C-CD72-42FA-80A8-609AB00B9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82760"/>
              </p:ext>
            </p:extLst>
          </p:nvPr>
        </p:nvGraphicFramePr>
        <p:xfrm>
          <a:off x="354734" y="3703210"/>
          <a:ext cx="5646761" cy="23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6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03088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3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이름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본인과의 관계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69594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직책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26483"/>
                  </a:ext>
                </a:extLst>
              </a:tr>
              <a:tr h="63598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대리인 주소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400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564903"/>
                  </a:ext>
                </a:extLst>
              </a:tr>
              <a:tr h="27605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421136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48CD80BD-E314-4751-AF4C-C7F0A49DEC7A}"/>
              </a:ext>
            </a:extLst>
          </p:cNvPr>
          <p:cNvSpPr txBox="1"/>
          <p:nvPr/>
        </p:nvSpPr>
        <p:spPr>
          <a:xfrm>
            <a:off x="1523315" y="4525134"/>
            <a:ext cx="1216358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12454</a:t>
            </a:r>
            <a:endParaRPr lang="ko-KR" altLang="en-US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ADE50F4-55A6-424D-8793-C52CC78A9061}"/>
              </a:ext>
            </a:extLst>
          </p:cNvPr>
          <p:cNvSpPr txBox="1"/>
          <p:nvPr/>
        </p:nvSpPr>
        <p:spPr>
          <a:xfrm>
            <a:off x="2829906" y="4525133"/>
            <a:ext cx="895294" cy="163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sz="800" dirty="0"/>
              <a:t>우편번호 검색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3F9C16B-6D29-44E4-AEA9-360FC5675D51}"/>
              </a:ext>
            </a:extLst>
          </p:cNvPr>
          <p:cNvSpPr txBox="1"/>
          <p:nvPr/>
        </p:nvSpPr>
        <p:spPr>
          <a:xfrm>
            <a:off x="1524088" y="4743161"/>
            <a:ext cx="2048402" cy="1670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dirty="0"/>
              <a:t>서울특별시 송파구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9ED27181-FB44-4F1B-9B71-6EBE75FC2AF5}"/>
              </a:ext>
            </a:extLst>
          </p:cNvPr>
          <p:cNvSpPr/>
          <p:nvPr/>
        </p:nvSpPr>
        <p:spPr>
          <a:xfrm>
            <a:off x="1526164" y="54414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>
                <a:solidFill>
                  <a:schemeClr val="tx1"/>
                </a:solidFill>
              </a:rPr>
              <a:t>010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Rectangle 124">
            <a:extLst>
              <a:ext uri="{FF2B5EF4-FFF2-40B4-BE49-F238E27FC236}">
                <a16:creationId xmlns:a16="http://schemas.microsoft.com/office/drawing/2014/main" id="{CF1BB6FC-0CB6-4F8E-93D4-367331F7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7939" y="5421363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98" name="Rectangle 124">
            <a:extLst>
              <a:ext uri="{FF2B5EF4-FFF2-40B4-BE49-F238E27FC236}">
                <a16:creationId xmlns:a16="http://schemas.microsoft.com/office/drawing/2014/main" id="{26924E28-234A-47D2-B1F4-6760E2B7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263" y="5423825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F41BA104-3C0B-473E-B284-4CB9D01BC5E7}"/>
              </a:ext>
            </a:extLst>
          </p:cNvPr>
          <p:cNvSpPr/>
          <p:nvPr/>
        </p:nvSpPr>
        <p:spPr>
          <a:xfrm>
            <a:off x="2523763" y="5441403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0" name="Rectangle 124">
            <a:extLst>
              <a:ext uri="{FF2B5EF4-FFF2-40B4-BE49-F238E27FC236}">
                <a16:creationId xmlns:a16="http://schemas.microsoft.com/office/drawing/2014/main" id="{50C502F3-FA98-4020-8623-ED847C0F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8764" y="5426287"/>
            <a:ext cx="24237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-</a:t>
            </a:r>
            <a:endParaRPr lang="ko-KR" altLang="en-US" sz="1100" b="1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2E0880B2-2FC4-458E-AC54-B77ADA9BB0F5}"/>
              </a:ext>
            </a:extLst>
          </p:cNvPr>
          <p:cNvSpPr/>
          <p:nvPr/>
        </p:nvSpPr>
        <p:spPr>
          <a:xfrm>
            <a:off x="3503264" y="5443865"/>
            <a:ext cx="749407" cy="1639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6AC8E0EE-0971-428D-A757-768D75F3E792}"/>
              </a:ext>
            </a:extLst>
          </p:cNvPr>
          <p:cNvSpPr/>
          <p:nvPr/>
        </p:nvSpPr>
        <p:spPr>
          <a:xfrm>
            <a:off x="1529364" y="5158454"/>
            <a:ext cx="911333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3" name="Rectangle 124">
            <a:extLst>
              <a:ext uri="{FF2B5EF4-FFF2-40B4-BE49-F238E27FC236}">
                <a16:creationId xmlns:a16="http://schemas.microsoft.com/office/drawing/2014/main" id="{D4C160CA-F419-44DC-960D-9477A789F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580" y="5126226"/>
            <a:ext cx="3225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ko-KR" sz="1100" b="1" dirty="0"/>
              <a:t>@</a:t>
            </a:r>
            <a:endParaRPr lang="ko-KR" altLang="en-US" sz="1100" b="1" dirty="0"/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BD3244E5-6A5B-4817-A324-7EB52C862F0A}"/>
              </a:ext>
            </a:extLst>
          </p:cNvPr>
          <p:cNvSpPr/>
          <p:nvPr/>
        </p:nvSpPr>
        <p:spPr>
          <a:xfrm>
            <a:off x="3730396" y="5150066"/>
            <a:ext cx="904398" cy="18359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직접입력</a:t>
            </a:r>
          </a:p>
        </p:txBody>
      </p:sp>
      <p:sp>
        <p:nvSpPr>
          <p:cNvPr id="106" name="Rectangle 124">
            <a:extLst>
              <a:ext uri="{FF2B5EF4-FFF2-40B4-BE49-F238E27FC236}">
                <a16:creationId xmlns:a16="http://schemas.microsoft.com/office/drawing/2014/main" id="{EA1561A2-6F08-484B-B343-ED054B9D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9565" y="5126226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47A5B42B-62B1-415D-8DD6-95DEE9466BE6}"/>
              </a:ext>
            </a:extLst>
          </p:cNvPr>
          <p:cNvSpPr/>
          <p:nvPr/>
        </p:nvSpPr>
        <p:spPr>
          <a:xfrm>
            <a:off x="2615683" y="5158454"/>
            <a:ext cx="1035115" cy="1752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446D373-F4F0-448C-B0AE-7086424E0801}"/>
              </a:ext>
            </a:extLst>
          </p:cNvPr>
          <p:cNvSpPr txBox="1"/>
          <p:nvPr/>
        </p:nvSpPr>
        <p:spPr>
          <a:xfrm>
            <a:off x="3633867" y="4744189"/>
            <a:ext cx="1263293" cy="16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dirty="0"/>
              <a:t>41-2</a:t>
            </a:r>
            <a:endParaRPr lang="ko-KR" alt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6F0DDC7-63D3-4860-B47D-AC16DFE3A351}"/>
              </a:ext>
            </a:extLst>
          </p:cNvPr>
          <p:cNvSpPr txBox="1"/>
          <p:nvPr/>
        </p:nvSpPr>
        <p:spPr>
          <a:xfrm>
            <a:off x="1456177" y="4917005"/>
            <a:ext cx="15272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□ 우편물 수령지로 선택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22DC4FEB-5A69-4EEF-90F3-6D810E22A76A}"/>
              </a:ext>
            </a:extLst>
          </p:cNvPr>
          <p:cNvSpPr/>
          <p:nvPr/>
        </p:nvSpPr>
        <p:spPr>
          <a:xfrm>
            <a:off x="1544542" y="3737954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430FBFEB-0358-40BA-B1B4-E28BE74F4B85}"/>
              </a:ext>
            </a:extLst>
          </p:cNvPr>
          <p:cNvSpPr/>
          <p:nvPr/>
        </p:nvSpPr>
        <p:spPr>
          <a:xfrm>
            <a:off x="1523315" y="4268297"/>
            <a:ext cx="1304907" cy="17824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홍길동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EE38FF7-8094-4CDE-BCDD-DD28C6A1C665}"/>
              </a:ext>
            </a:extLst>
          </p:cNvPr>
          <p:cNvSpPr txBox="1"/>
          <p:nvPr/>
        </p:nvSpPr>
        <p:spPr>
          <a:xfrm>
            <a:off x="1495595" y="3952190"/>
            <a:ext cx="3332151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법률대리인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직원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신청인의 가족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○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기타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A8CFB8C0-2EB8-4F43-B73D-1F79D4FCACFB}"/>
              </a:ext>
            </a:extLst>
          </p:cNvPr>
          <p:cNvSpPr/>
          <p:nvPr/>
        </p:nvSpPr>
        <p:spPr>
          <a:xfrm>
            <a:off x="4827746" y="3991864"/>
            <a:ext cx="706107" cy="15913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168B1C5-AA2E-4437-8622-316F2AC66738}"/>
              </a:ext>
            </a:extLst>
          </p:cNvPr>
          <p:cNvSpPr txBox="1"/>
          <p:nvPr/>
        </p:nvSpPr>
        <p:spPr>
          <a:xfrm>
            <a:off x="1495595" y="5702976"/>
            <a:ext cx="3332151" cy="3652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ctr">
              <a:defRPr sz="900"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altLang="ko-KR" sz="800" b="0" i="0" u="none" strike="noStrike" dirty="0">
              <a:solidFill>
                <a:srgbClr val="656565"/>
              </a:solidFill>
              <a:effectLst/>
              <a:latin typeface="notokr-regular"/>
            </a:endParaRPr>
          </a:p>
        </p:txBody>
      </p:sp>
      <p:pic>
        <p:nvPicPr>
          <p:cNvPr id="124" name="그림 123">
            <a:extLst>
              <a:ext uri="{FF2B5EF4-FFF2-40B4-BE49-F238E27FC236}">
                <a16:creationId xmlns:a16="http://schemas.microsoft.com/office/drawing/2014/main" id="{5D3440B8-1170-4F05-927B-13537DD0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836" y="5738373"/>
            <a:ext cx="1283386" cy="314065"/>
          </a:xfrm>
          <a:prstGeom prst="rect">
            <a:avLst/>
          </a:prstGeom>
        </p:spPr>
      </p:pic>
      <p:sp>
        <p:nvSpPr>
          <p:cNvPr id="125" name="사각형: 둥근 모서리 162">
            <a:extLst>
              <a:ext uri="{FF2B5EF4-FFF2-40B4-BE49-F238E27FC236}">
                <a16:creationId xmlns:a16="http://schemas.microsoft.com/office/drawing/2014/main" id="{B5275FF2-6AEB-4C21-B8CA-0E45ED2334DC}"/>
              </a:ext>
            </a:extLst>
          </p:cNvPr>
          <p:cNvSpPr/>
          <p:nvPr/>
        </p:nvSpPr>
        <p:spPr>
          <a:xfrm>
            <a:off x="4907995" y="5778230"/>
            <a:ext cx="99451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파일 첨부하기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353AF7BC-03DA-482A-8143-4E2A6CA5C9F2}"/>
              </a:ext>
            </a:extLst>
          </p:cNvPr>
          <p:cNvSpPr/>
          <p:nvPr/>
        </p:nvSpPr>
        <p:spPr>
          <a:xfrm>
            <a:off x="127910" y="3441739"/>
            <a:ext cx="13119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대리인 등록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2265177" y="61851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등록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3256606" y="6177575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131" name="타원 130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2983439" y="6250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32" name="타원 131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4018622" y="6250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pSp>
        <p:nvGrpSpPr>
          <p:cNvPr id="11" name="그룹 10"/>
          <p:cNvGrpSpPr/>
          <p:nvPr/>
        </p:nvGrpSpPr>
        <p:grpSpPr>
          <a:xfrm>
            <a:off x="202142" y="1214361"/>
            <a:ext cx="2901604" cy="1957682"/>
            <a:chOff x="-3462935" y="1448781"/>
            <a:chExt cx="2901604" cy="1957682"/>
          </a:xfrm>
        </p:grpSpPr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5611C3C8-1F42-42C9-8872-0A90B31DA92C}"/>
                </a:ext>
              </a:extLst>
            </p:cNvPr>
            <p:cNvSpPr/>
            <p:nvPr/>
          </p:nvSpPr>
          <p:spPr>
            <a:xfrm>
              <a:off x="-3462935" y="1448781"/>
              <a:ext cx="2884367" cy="19576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C2A9BAE-6BDA-429D-908D-445AA32C6472}"/>
                </a:ext>
              </a:extLst>
            </p:cNvPr>
            <p:cNvSpPr txBox="1"/>
            <p:nvPr/>
          </p:nvSpPr>
          <p:spPr>
            <a:xfrm>
              <a:off x="-907901" y="1480098"/>
              <a:ext cx="346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×</a:t>
              </a:r>
              <a:endParaRPr lang="ko-KR" altLang="en-US" dirty="0"/>
            </a:p>
          </p:txBody>
        </p:sp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353AF7BC-03DA-482A-8143-4E2A6CA5C9F2}"/>
                </a:ext>
              </a:extLst>
            </p:cNvPr>
            <p:cNvSpPr/>
            <p:nvPr/>
          </p:nvSpPr>
          <p:spPr>
            <a:xfrm>
              <a:off x="-2828639" y="1604510"/>
              <a:ext cx="17136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처리일자 연장</a:t>
              </a:r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9F22410F-71ED-40BA-8BAA-F00D45F3CDCA}"/>
                </a:ext>
              </a:extLst>
            </p:cNvPr>
            <p:cNvSpPr/>
            <p:nvPr/>
          </p:nvSpPr>
          <p:spPr>
            <a:xfrm>
              <a:off x="-3310455" y="2008917"/>
              <a:ext cx="253813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조정처리 일자를 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1</a:t>
              </a:r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개월 연장하시겠습니까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?</a:t>
              </a:r>
            </a:p>
            <a:p>
              <a:endPara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  <a:p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기존 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latin typeface="+mn-ea"/>
                </a:rPr>
                <a:t>: </a:t>
              </a:r>
              <a:r>
                <a:rPr lang="en-US" altLang="ko-KR" sz="900" dirty="0"/>
                <a:t>2021. 6. 5</a:t>
              </a:r>
            </a:p>
            <a:p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변경 </a:t>
              </a:r>
              <a:r>
                <a:rPr lang="en-US" altLang="ko-KR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: 2021. 7. 5</a:t>
              </a:r>
              <a:endPara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85007B50-7508-4B7C-BE2C-EA74E6065984}"/>
                </a:ext>
              </a:extLst>
            </p:cNvPr>
            <p:cNvSpPr/>
            <p:nvPr/>
          </p:nvSpPr>
          <p:spPr>
            <a:xfrm>
              <a:off x="-3039549" y="2869908"/>
              <a:ext cx="821170" cy="25970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확인</a:t>
              </a:r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id="{62D183FD-E4C5-419E-8B07-F8B48420DEF1}"/>
                </a:ext>
              </a:extLst>
            </p:cNvPr>
            <p:cNvSpPr/>
            <p:nvPr/>
          </p:nvSpPr>
          <p:spPr>
            <a:xfrm>
              <a:off x="-2075865" y="2871272"/>
              <a:ext cx="821170" cy="25970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취소</a:t>
              </a:r>
            </a:p>
          </p:txBody>
        </p:sp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13BCAF34-60C3-4D47-BBC3-04734FC0E8D1}"/>
                </a:ext>
              </a:extLst>
            </p:cNvPr>
            <p:cNvSpPr/>
            <p:nvPr/>
          </p:nvSpPr>
          <p:spPr>
            <a:xfrm>
              <a:off x="-2338826" y="3011985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5</a:t>
              </a:r>
              <a:endParaRPr lang="ko-KR" altLang="en-US" sz="1000" b="1" dirty="0"/>
            </a:p>
          </p:txBody>
        </p:sp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CF45F8CC-348C-4497-A4FF-38EC7E7DCB12}"/>
                </a:ext>
              </a:extLst>
            </p:cNvPr>
            <p:cNvSpPr/>
            <p:nvPr/>
          </p:nvSpPr>
          <p:spPr>
            <a:xfrm>
              <a:off x="-1339668" y="3030358"/>
              <a:ext cx="169946" cy="1699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/>
                <a:t>6</a:t>
              </a:r>
              <a:endParaRPr lang="ko-KR" altLang="en-US" sz="1000" b="1" dirty="0"/>
            </a:p>
          </p:txBody>
        </p:sp>
      </p:grpSp>
      <p:cxnSp>
        <p:nvCxnSpPr>
          <p:cNvPr id="151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35" idx="0"/>
          </p:cNvCxnSpPr>
          <p:nvPr/>
        </p:nvCxnSpPr>
        <p:spPr>
          <a:xfrm rot="16200000" flipV="1">
            <a:off x="4297860" y="839914"/>
            <a:ext cx="1159482" cy="361837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584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211744AD-17C3-4CEC-ABDD-50DFC4930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7383"/>
              </p:ext>
            </p:extLst>
          </p:nvPr>
        </p:nvGraphicFramePr>
        <p:xfrm>
          <a:off x="215538" y="2123940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502248"/>
              </p:ext>
            </p:extLst>
          </p:nvPr>
        </p:nvGraphicFramePr>
        <p:xfrm>
          <a:off x="7653300" y="3809245"/>
          <a:ext cx="2160240" cy="2770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민원인의 기일 변경 요청이 등록되었을 때 내용확인 버튼 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변경 신청내용을 확인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기일 변경 신청내용 팝업 창을 닫는다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기피신청이 등록되면 버튼이 노출된다</a:t>
                      </a:r>
                      <a:r>
                        <a:rPr lang="en-US" altLang="ko-KR" sz="800" b="0" dirty="0"/>
                        <a:t>.</a:t>
                      </a: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클릭 시 기피신청 상세정보 팝업으로 이동한다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기피신청내용 팝업 창을 닫는다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이의신청 목록으로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사건일반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71D49D73-A697-406A-B828-0976A3707E52}"/>
              </a:ext>
            </a:extLst>
          </p:cNvPr>
          <p:cNvSpPr txBox="1"/>
          <p:nvPr/>
        </p:nvSpPr>
        <p:spPr>
          <a:xfrm>
            <a:off x="-244735" y="5138383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조정기일 등록 이후에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DF83AAB-6E0A-4E69-9F42-70E9B4493CA3}"/>
              </a:ext>
            </a:extLst>
          </p:cNvPr>
          <p:cNvSpPr/>
          <p:nvPr/>
        </p:nvSpPr>
        <p:spPr>
          <a:xfrm>
            <a:off x="237437" y="2061324"/>
            <a:ext cx="6959464" cy="2986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169228" y="176124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96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97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100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117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2718747" y="3292608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기일변경</a:t>
            </a:r>
            <a:r>
              <a:rPr lang="ko-KR" altLang="en-US" sz="800" dirty="0">
                <a:solidFill>
                  <a:sysClr val="windowText" lastClr="000000"/>
                </a:solidFill>
              </a:rPr>
              <a:t> 요청</a:t>
            </a:r>
          </a:p>
        </p:txBody>
      </p:sp>
      <p:sp>
        <p:nvSpPr>
          <p:cNvPr id="118" name="타원 117">
            <a:extLst>
              <a:ext uri="{FF2B5EF4-FFF2-40B4-BE49-F238E27FC236}">
                <a16:creationId xmlns:a16="http://schemas.microsoft.com/office/drawing/2014/main" id="{19B125FF-4F11-4838-9B29-4F0E4CC5E361}"/>
              </a:ext>
            </a:extLst>
          </p:cNvPr>
          <p:cNvSpPr/>
          <p:nvPr/>
        </p:nvSpPr>
        <p:spPr>
          <a:xfrm>
            <a:off x="3839055" y="328858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C436AA34-2902-444C-9577-1A2F6586D084}"/>
              </a:ext>
            </a:extLst>
          </p:cNvPr>
          <p:cNvSpPr/>
          <p:nvPr/>
        </p:nvSpPr>
        <p:spPr>
          <a:xfrm>
            <a:off x="4667067" y="1118274"/>
            <a:ext cx="2714543" cy="25132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2CE4B08-AC25-480D-8882-70019368AB49}"/>
              </a:ext>
            </a:extLst>
          </p:cNvPr>
          <p:cNvSpPr txBox="1"/>
          <p:nvPr/>
        </p:nvSpPr>
        <p:spPr>
          <a:xfrm>
            <a:off x="7067498" y="112943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8BC87D4C-5C3A-4A62-8E45-F30B9C9BD7C5}"/>
              </a:ext>
            </a:extLst>
          </p:cNvPr>
          <p:cNvSpPr/>
          <p:nvPr/>
        </p:nvSpPr>
        <p:spPr>
          <a:xfrm>
            <a:off x="5301363" y="124550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기일변경 신청내용</a:t>
            </a: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A2607D94-E58A-4227-B4CF-7BDA06EACCED}"/>
              </a:ext>
            </a:extLst>
          </p:cNvPr>
          <p:cNvSpPr/>
          <p:nvPr/>
        </p:nvSpPr>
        <p:spPr>
          <a:xfrm>
            <a:off x="4818556" y="2192854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변경기일 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DDCB7EBC-8578-46E8-A152-C0D704BFD618}"/>
              </a:ext>
            </a:extLst>
          </p:cNvPr>
          <p:cNvSpPr/>
          <p:nvPr/>
        </p:nvSpPr>
        <p:spPr>
          <a:xfrm>
            <a:off x="4818556" y="1566503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변경사유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A5FE1CF-BA86-43C7-9B82-09F91E3D763B}"/>
              </a:ext>
            </a:extLst>
          </p:cNvPr>
          <p:cNvSpPr txBox="1"/>
          <p:nvPr/>
        </p:nvSpPr>
        <p:spPr>
          <a:xfrm>
            <a:off x="4802263" y="1812865"/>
            <a:ext cx="2491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개인적인 사유로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당일은 참석이 어려워서 변경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요청을 드립니다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7617AC5-B788-4EC5-8FB0-0358DC06FFFA}"/>
              </a:ext>
            </a:extLst>
          </p:cNvPr>
          <p:cNvSpPr txBox="1"/>
          <p:nvPr/>
        </p:nvSpPr>
        <p:spPr>
          <a:xfrm>
            <a:off x="4805855" y="2411023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2021.03.02 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변경기일 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2021.03.15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5E77E071-FDE4-4496-ABA3-4B34CC05A650}"/>
              </a:ext>
            </a:extLst>
          </p:cNvPr>
          <p:cNvSpPr/>
          <p:nvPr/>
        </p:nvSpPr>
        <p:spPr>
          <a:xfrm>
            <a:off x="4818556" y="2665603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첨부파일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AA774E3-4A77-4C8B-816B-E8B77B475F65}"/>
              </a:ext>
            </a:extLst>
          </p:cNvPr>
          <p:cNvSpPr txBox="1"/>
          <p:nvPr/>
        </p:nvSpPr>
        <p:spPr>
          <a:xfrm>
            <a:off x="4841748" y="2875062"/>
            <a:ext cx="2491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기일변경 사유서</a:t>
            </a:r>
            <a:r>
              <a:rPr lang="en-US" altLang="ko-KR" sz="9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.pdf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E8535EF-6198-42C9-96D4-13973EC9AA39}"/>
              </a:ext>
            </a:extLst>
          </p:cNvPr>
          <p:cNvSpPr/>
          <p:nvPr/>
        </p:nvSpPr>
        <p:spPr>
          <a:xfrm>
            <a:off x="5715805" y="3204869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147" name="타원 146">
            <a:extLst>
              <a:ext uri="{FF2B5EF4-FFF2-40B4-BE49-F238E27FC236}">
                <a16:creationId xmlns:a16="http://schemas.microsoft.com/office/drawing/2014/main" id="{CA379B06-0963-4342-848F-5D26774E0E62}"/>
              </a:ext>
            </a:extLst>
          </p:cNvPr>
          <p:cNvSpPr/>
          <p:nvPr/>
        </p:nvSpPr>
        <p:spPr>
          <a:xfrm>
            <a:off x="6416528" y="334694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CA379B06-0963-4342-848F-5D26774E0E62}"/>
              </a:ext>
            </a:extLst>
          </p:cNvPr>
          <p:cNvSpPr/>
          <p:nvPr/>
        </p:nvSpPr>
        <p:spPr>
          <a:xfrm>
            <a:off x="6627818" y="14067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4" name="직사각형 13"/>
          <p:cNvSpPr/>
          <p:nvPr/>
        </p:nvSpPr>
        <p:spPr>
          <a:xfrm>
            <a:off x="-2128362" y="1158529"/>
            <a:ext cx="2070230" cy="1029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민원인 기일 변경 등록 시에는</a:t>
            </a:r>
            <a:endParaRPr lang="en-US" altLang="ko-KR" sz="1000" dirty="0"/>
          </a:p>
          <a:p>
            <a:pPr algn="ctr"/>
            <a:r>
              <a:rPr lang="ko-KR" altLang="en-US" sz="1000" dirty="0"/>
              <a:t>내용을 확인한다</a:t>
            </a:r>
            <a:r>
              <a:rPr lang="en-US" altLang="ko-KR" sz="1000" dirty="0"/>
              <a:t>.</a:t>
            </a:r>
            <a:endParaRPr lang="ru-RU" sz="1000" dirty="0"/>
          </a:p>
        </p:txBody>
      </p:sp>
      <p:cxnSp>
        <p:nvCxnSpPr>
          <p:cNvPr id="152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117" idx="0"/>
            <a:endCxn id="136" idx="1"/>
          </p:cNvCxnSpPr>
          <p:nvPr/>
        </p:nvCxnSpPr>
        <p:spPr>
          <a:xfrm rot="5400000" flipH="1" flipV="1">
            <a:off x="3533405" y="2158946"/>
            <a:ext cx="917708" cy="1349616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2718747" y="4210630"/>
            <a:ext cx="794093" cy="17542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기피신청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30E5249-F017-45EF-BD90-56D817423876}"/>
              </a:ext>
            </a:extLst>
          </p:cNvPr>
          <p:cNvSpPr/>
          <p:nvPr/>
        </p:nvSpPr>
        <p:spPr>
          <a:xfrm>
            <a:off x="4222552" y="4400132"/>
            <a:ext cx="3246515" cy="147577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89D69F-FA4A-4747-9503-434A85C30B4A}"/>
              </a:ext>
            </a:extLst>
          </p:cNvPr>
          <p:cNvSpPr txBox="1"/>
          <p:nvPr/>
        </p:nvSpPr>
        <p:spPr>
          <a:xfrm>
            <a:off x="7139734" y="440294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0102773E-F5EC-47DB-8614-C17921ACDA68}"/>
              </a:ext>
            </a:extLst>
          </p:cNvPr>
          <p:cNvSpPr/>
          <p:nvPr/>
        </p:nvSpPr>
        <p:spPr>
          <a:xfrm>
            <a:off x="5270421" y="4465646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조정위원 회피신청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CF3DD4-3F3E-44F8-ADA1-493C80ED7D69}"/>
              </a:ext>
            </a:extLst>
          </p:cNvPr>
          <p:cNvSpPr/>
          <p:nvPr/>
        </p:nvSpPr>
        <p:spPr>
          <a:xfrm>
            <a:off x="4468713" y="4665672"/>
            <a:ext cx="14341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신청 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C0C8F7B-639F-4A48-9522-17AE6F664201}"/>
              </a:ext>
            </a:extLst>
          </p:cNvPr>
          <p:cNvSpPr/>
          <p:nvPr/>
        </p:nvSpPr>
        <p:spPr>
          <a:xfrm>
            <a:off x="4539468" y="4949659"/>
            <a:ext cx="2491560" cy="48761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 dirty="0">
                <a:solidFill>
                  <a:schemeClr val="tx1"/>
                </a:solidFill>
              </a:rPr>
              <a:t>조정위원 홍길동은 예전 여러 번의 조정건에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ko-KR" altLang="en-US" sz="900" dirty="0">
                <a:solidFill>
                  <a:schemeClr val="tx1"/>
                </a:solidFill>
              </a:rPr>
              <a:t>대해서 신청인에 대해서 불리한 요청을 </a:t>
            </a:r>
            <a:r>
              <a:rPr lang="ko-KR" altLang="en-US" sz="900" dirty="0" err="1">
                <a:solidFill>
                  <a:schemeClr val="tx1"/>
                </a:solidFill>
              </a:rPr>
              <a:t>많이했기</a:t>
            </a:r>
            <a:r>
              <a:rPr lang="ko-KR" altLang="en-US" sz="900" dirty="0">
                <a:solidFill>
                  <a:schemeClr val="tx1"/>
                </a:solidFill>
              </a:rPr>
              <a:t> 때문에 변경 </a:t>
            </a:r>
            <a:r>
              <a:rPr lang="ko-KR" altLang="en-US" sz="900" dirty="0" err="1">
                <a:solidFill>
                  <a:schemeClr val="tx1"/>
                </a:solidFill>
              </a:rPr>
              <a:t>요청드립니다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7812784-E643-4A41-96E7-6C4F627FF3DE}"/>
              </a:ext>
            </a:extLst>
          </p:cNvPr>
          <p:cNvSpPr/>
          <p:nvPr/>
        </p:nvSpPr>
        <p:spPr>
          <a:xfrm>
            <a:off x="5383790" y="550217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AAFEAFE4-D6B7-4659-8AEF-5962765EB38F}"/>
              </a:ext>
            </a:extLst>
          </p:cNvPr>
          <p:cNvSpPr/>
          <p:nvPr/>
        </p:nvSpPr>
        <p:spPr>
          <a:xfrm>
            <a:off x="5286622" y="55178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19B125FF-4F11-4838-9B29-4F0E4CC5E361}"/>
              </a:ext>
            </a:extLst>
          </p:cNvPr>
          <p:cNvSpPr/>
          <p:nvPr/>
        </p:nvSpPr>
        <p:spPr>
          <a:xfrm>
            <a:off x="3423473" y="4207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49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stCxn id="36" idx="2"/>
            <a:endCxn id="37" idx="1"/>
          </p:cNvCxnSpPr>
          <p:nvPr/>
        </p:nvCxnSpPr>
        <p:spPr>
          <a:xfrm rot="16200000" flipH="1">
            <a:off x="3293192" y="4208660"/>
            <a:ext cx="751962" cy="110675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: 둥근 모서리 24">
            <a:extLst>
              <a:ext uri="{FF2B5EF4-FFF2-40B4-BE49-F238E27FC236}">
                <a16:creationId xmlns:a16="http://schemas.microsoft.com/office/drawing/2014/main" id="{1E9DAA8C-3E13-4614-8E25-0BE545DD26DE}"/>
              </a:ext>
            </a:extLst>
          </p:cNvPr>
          <p:cNvSpPr/>
          <p:nvPr/>
        </p:nvSpPr>
        <p:spPr>
          <a:xfrm>
            <a:off x="337520" y="4745143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이의신청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5929A428-27D7-4D63-B1D2-B11A94B99C8E}"/>
              </a:ext>
            </a:extLst>
          </p:cNvPr>
          <p:cNvSpPr/>
          <p:nvPr/>
        </p:nvSpPr>
        <p:spPr>
          <a:xfrm>
            <a:off x="1416134" y="47663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249487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211744AD-17C3-4CEC-ABDD-50DFC4930C11}"/>
              </a:ext>
            </a:extLst>
          </p:cNvPr>
          <p:cNvGraphicFramePr>
            <a:graphicFrameLocks noGrp="1"/>
          </p:cNvGraphicFramePr>
          <p:nvPr/>
        </p:nvGraphicFramePr>
        <p:xfrm>
          <a:off x="215538" y="2123940"/>
          <a:ext cx="7287606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2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2021.05.31, 11:00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한국저작권위원회 분쟁조정실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용산구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후암로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107(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동자동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게이트웨이트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타워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5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장조사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724309"/>
              </p:ext>
            </p:extLst>
          </p:nvPr>
        </p:nvGraphicFramePr>
        <p:xfrm>
          <a:off x="7653300" y="3809245"/>
          <a:ext cx="2160240" cy="228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이의신청 팝업 노출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제목 클릭 시 아래쪽에 상세 정보가 보여진다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첨부파일명을 클릭하면 다운로드가 된다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닫기 버튼을 클릭하면 창이 닫힌다</a:t>
                      </a:r>
                      <a:r>
                        <a:rPr lang="en-US" altLang="ko-KR" sz="800" b="0"/>
                        <a:t>.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508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</a:t>
            </a:r>
            <a:r>
              <a:rPr lang="ko-KR" altLang="en-US"/>
              <a:t>상세 </a:t>
            </a:r>
            <a:r>
              <a:rPr lang="en-US" altLang="ko-KR"/>
              <a:t>– </a:t>
            </a:r>
            <a:r>
              <a:rPr lang="ko-KR" altLang="en-US"/>
              <a:t>사건일반</a:t>
            </a:r>
            <a:r>
              <a:rPr lang="en-US" altLang="ko-KR"/>
              <a:t>(</a:t>
            </a:r>
            <a:r>
              <a:rPr lang="ko-KR" altLang="en-US"/>
              <a:t>이의신청 조회 팝업</a:t>
            </a:r>
            <a:r>
              <a:rPr lang="en-US" altLang="ko-KR"/>
              <a:t>)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_003_03_01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32676" y="6074968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48830BEB-66D5-4EFA-84A4-4E81F8D52317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116" name="TextBox 115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169228" y="176124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96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97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100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117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4497942" y="3236789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기일변경</a:t>
            </a:r>
            <a:r>
              <a:rPr lang="ko-KR" altLang="en-US" sz="800" dirty="0">
                <a:solidFill>
                  <a:sysClr val="windowText" lastClr="000000"/>
                </a:solidFill>
              </a:rPr>
              <a:t> 요청</a:t>
            </a:r>
          </a:p>
        </p:txBody>
      </p:sp>
      <p:sp>
        <p:nvSpPr>
          <p:cNvPr id="36" name="사각형: 둥근 모서리 24">
            <a:extLst>
              <a:ext uri="{FF2B5EF4-FFF2-40B4-BE49-F238E27FC236}">
                <a16:creationId xmlns:a16="http://schemas.microsoft.com/office/drawing/2014/main" id="{7BC3F1A5-6033-44D8-85F5-F9767069BC34}"/>
              </a:ext>
            </a:extLst>
          </p:cNvPr>
          <p:cNvSpPr/>
          <p:nvPr/>
        </p:nvSpPr>
        <p:spPr>
          <a:xfrm>
            <a:off x="4497942" y="4298112"/>
            <a:ext cx="794093" cy="175428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기피신청</a:t>
            </a:r>
          </a:p>
        </p:txBody>
      </p:sp>
      <p:sp>
        <p:nvSpPr>
          <p:cNvPr id="50" name="사각형: 둥근 모서리 24">
            <a:extLst>
              <a:ext uri="{FF2B5EF4-FFF2-40B4-BE49-F238E27FC236}">
                <a16:creationId xmlns:a16="http://schemas.microsoft.com/office/drawing/2014/main" id="{1E9DAA8C-3E13-4614-8E25-0BE545DD26DE}"/>
              </a:ext>
            </a:extLst>
          </p:cNvPr>
          <p:cNvSpPr/>
          <p:nvPr/>
        </p:nvSpPr>
        <p:spPr>
          <a:xfrm>
            <a:off x="254792" y="4807132"/>
            <a:ext cx="1197408" cy="180911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이의신청 보기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392BDF3D-0224-49B1-9F43-760FC937D73A}"/>
              </a:ext>
            </a:extLst>
          </p:cNvPr>
          <p:cNvSpPr/>
          <p:nvPr/>
        </p:nvSpPr>
        <p:spPr>
          <a:xfrm>
            <a:off x="215537" y="1729545"/>
            <a:ext cx="7336391" cy="294303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B1A538B-256E-425F-B1D8-B560A6FEBAD6}"/>
              </a:ext>
            </a:extLst>
          </p:cNvPr>
          <p:cNvSpPr/>
          <p:nvPr/>
        </p:nvSpPr>
        <p:spPr>
          <a:xfrm>
            <a:off x="2623269" y="1895521"/>
            <a:ext cx="4440520" cy="38413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6D3FC493-009C-4790-BD38-736867AECC83}"/>
              </a:ext>
            </a:extLst>
          </p:cNvPr>
          <p:cNvSpPr/>
          <p:nvPr/>
        </p:nvSpPr>
        <p:spPr>
          <a:xfrm>
            <a:off x="2753651" y="2228479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 목록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5308DEE-7314-440B-AA87-64ACDF5CB395}"/>
              </a:ext>
            </a:extLst>
          </p:cNvPr>
          <p:cNvSpPr/>
          <p:nvPr/>
        </p:nvSpPr>
        <p:spPr>
          <a:xfrm>
            <a:off x="4384037" y="5322222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닫기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53B8A693-6D1C-48B5-B408-3A37EB25BE86}"/>
              </a:ext>
            </a:extLst>
          </p:cNvPr>
          <p:cNvSpPr/>
          <p:nvPr/>
        </p:nvSpPr>
        <p:spPr>
          <a:xfrm>
            <a:off x="5084760" y="546429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B876B142-EA67-4C1A-A4D0-D06EE6C83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988770"/>
              </p:ext>
            </p:extLst>
          </p:nvPr>
        </p:nvGraphicFramePr>
        <p:xfrm>
          <a:off x="2832757" y="2527124"/>
          <a:ext cx="4123849" cy="90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60">
                  <a:extLst>
                    <a:ext uri="{9D8B030D-6E8A-4147-A177-3AD203B41FA5}">
                      <a16:colId xmlns:a16="http://schemas.microsoft.com/office/drawing/2014/main" val="276110520"/>
                    </a:ext>
                  </a:extLst>
                </a:gridCol>
                <a:gridCol w="1750399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865331">
                  <a:extLst>
                    <a:ext uri="{9D8B030D-6E8A-4147-A177-3AD203B41FA5}">
                      <a16:colId xmlns:a16="http://schemas.microsoft.com/office/drawing/2014/main" val="3726530987"/>
                    </a:ext>
                  </a:extLst>
                </a:gridCol>
                <a:gridCol w="1056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순번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등록자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납득할 수 없는 결정으로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합의내용이 불공정하여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홍피고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254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더 이상 진행을 하지 </a:t>
                      </a:r>
                      <a:r>
                        <a:rPr lang="ko-KR" altLang="en-US" sz="900" b="0" u="sng" kern="1200" dirty="0" err="1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않</a:t>
                      </a:r>
                      <a:r>
                        <a:rPr lang="en-US" altLang="ko-KR" sz="900" b="0" u="sng" kern="1200" dirty="0">
                          <a:solidFill>
                            <a:srgbClr val="0070C0"/>
                          </a:solidFill>
                          <a:latin typeface="+mn-ea"/>
                          <a:ea typeface="+mn-ea"/>
                          <a:cs typeface="+mn-cs"/>
                        </a:rPr>
                        <a:t>…</a:t>
                      </a:r>
                      <a:endParaRPr lang="ko-KR" altLang="en-US" sz="900" b="0" u="sng" kern="1200" dirty="0">
                        <a:solidFill>
                          <a:srgbClr val="0070C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홍피고</a:t>
                      </a: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2021-08-02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72" name="타원 71">
            <a:extLst>
              <a:ext uri="{FF2B5EF4-FFF2-40B4-BE49-F238E27FC236}">
                <a16:creationId xmlns:a16="http://schemas.microsoft.com/office/drawing/2014/main" id="{3CC51905-CFB3-4D5E-9AC8-C1607B3CBB5F}"/>
              </a:ext>
            </a:extLst>
          </p:cNvPr>
          <p:cNvSpPr/>
          <p:nvPr/>
        </p:nvSpPr>
        <p:spPr>
          <a:xfrm>
            <a:off x="1388102" y="48096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9BBE18D-9482-49A3-A6EA-B625B871B46A}"/>
              </a:ext>
            </a:extLst>
          </p:cNvPr>
          <p:cNvSpPr/>
          <p:nvPr/>
        </p:nvSpPr>
        <p:spPr>
          <a:xfrm>
            <a:off x="2793651" y="355985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 상세내용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3" name="표 82">
            <a:extLst>
              <a:ext uri="{FF2B5EF4-FFF2-40B4-BE49-F238E27FC236}">
                <a16:creationId xmlns:a16="http://schemas.microsoft.com/office/drawing/2014/main" id="{1BD3DE1C-AC0E-413E-B79E-F2CAFEAD6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701183"/>
              </p:ext>
            </p:extLst>
          </p:nvPr>
        </p:nvGraphicFramePr>
        <p:xfrm>
          <a:off x="2832757" y="3883212"/>
          <a:ext cx="4123849" cy="1354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199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12055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20550">
                  <a:extLst>
                    <a:ext uri="{9D8B030D-6E8A-4147-A177-3AD203B41FA5}">
                      <a16:colId xmlns:a16="http://schemas.microsoft.com/office/drawing/2014/main" val="2644625981"/>
                    </a:ext>
                  </a:extLst>
                </a:gridCol>
                <a:gridCol w="1120550">
                  <a:extLst>
                    <a:ext uri="{9D8B030D-6E8A-4147-A177-3AD203B41FA5}">
                      <a16:colId xmlns:a16="http://schemas.microsoft.com/office/drawing/2014/main" val="2176410616"/>
                    </a:ext>
                  </a:extLst>
                </a:gridCol>
              </a:tblGrid>
              <a:tr h="2545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등록자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신청일자</a:t>
                      </a:r>
                      <a:endParaRPr lang="ko-KR" alt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13923"/>
                  </a:ext>
                </a:extLst>
              </a:tr>
              <a:tr h="8296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이의신청</a:t>
                      </a:r>
                      <a:endParaRPr lang="en-US" altLang="ko-KR" sz="90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사유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첨부서류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01607"/>
                  </a:ext>
                </a:extLst>
              </a:tr>
            </a:tbl>
          </a:graphicData>
        </a:graphic>
      </p:graphicFrame>
      <p:sp>
        <p:nvSpPr>
          <p:cNvPr id="76" name="직사각형 75">
            <a:extLst>
              <a:ext uri="{FF2B5EF4-FFF2-40B4-BE49-F238E27FC236}">
                <a16:creationId xmlns:a16="http://schemas.microsoft.com/office/drawing/2014/main" id="{FC98A1A3-86D2-442D-906F-4E912360990D}"/>
              </a:ext>
            </a:extLst>
          </p:cNvPr>
          <p:cNvSpPr/>
          <p:nvPr/>
        </p:nvSpPr>
        <p:spPr>
          <a:xfrm>
            <a:off x="3637659" y="4260716"/>
            <a:ext cx="3308751" cy="58642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9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조정권고 내용을 받아들이지 못해서 이의신청을 </a:t>
            </a:r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합니다</a:t>
            </a:r>
            <a:r>
              <a:rPr lang="en-US" altLang="ko-KR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.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E3634B9-67BC-42A4-988F-754427955A8E}"/>
              </a:ext>
            </a:extLst>
          </p:cNvPr>
          <p:cNvSpPr txBox="1"/>
          <p:nvPr/>
        </p:nvSpPr>
        <p:spPr>
          <a:xfrm>
            <a:off x="3638859" y="5021885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근거자료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.hwp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0" name="연결선: 꺾임 45">
            <a:extLst>
              <a:ext uri="{FF2B5EF4-FFF2-40B4-BE49-F238E27FC236}">
                <a16:creationId xmlns:a16="http://schemas.microsoft.com/office/drawing/2014/main" id="{3B647311-36B0-4D1D-BC0E-EE412E50AAE5}"/>
              </a:ext>
            </a:extLst>
          </p:cNvPr>
          <p:cNvCxnSpPr>
            <a:cxnSpLocks/>
            <a:stCxn id="50" idx="0"/>
            <a:endCxn id="58" idx="1"/>
          </p:cNvCxnSpPr>
          <p:nvPr/>
        </p:nvCxnSpPr>
        <p:spPr>
          <a:xfrm rot="5400000" flipH="1" flipV="1">
            <a:off x="1242915" y="3426779"/>
            <a:ext cx="990935" cy="176977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3E682A58-495F-481B-8EB0-7B2919A5ADE1}"/>
              </a:ext>
            </a:extLst>
          </p:cNvPr>
          <p:cNvSpPr/>
          <p:nvPr/>
        </p:nvSpPr>
        <p:spPr>
          <a:xfrm>
            <a:off x="4894681" y="27802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53A88481-0496-4187-8D82-8DF942B5568D}"/>
              </a:ext>
            </a:extLst>
          </p:cNvPr>
          <p:cNvSpPr/>
          <p:nvPr/>
        </p:nvSpPr>
        <p:spPr>
          <a:xfrm>
            <a:off x="4553924" y="501074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F835A3C3-F931-4272-B48F-689C4F7D3A30}"/>
              </a:ext>
            </a:extLst>
          </p:cNvPr>
          <p:cNvSpPr/>
          <p:nvPr/>
        </p:nvSpPr>
        <p:spPr>
          <a:xfrm>
            <a:off x="-2128362" y="1158529"/>
            <a:ext cx="2070230" cy="1029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/>
              <a:t>화면수정</a:t>
            </a:r>
            <a:endParaRPr lang="ru-RU" sz="1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12DF6D8-A179-4A14-AC32-411C72693539}"/>
              </a:ext>
            </a:extLst>
          </p:cNvPr>
          <p:cNvSpPr txBox="1"/>
          <p:nvPr/>
        </p:nvSpPr>
        <p:spPr>
          <a:xfrm>
            <a:off x="6543935" y="1910440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0D77B4E-C2C7-466A-AC61-4815AB334609}"/>
              </a:ext>
            </a:extLst>
          </p:cNvPr>
          <p:cNvSpPr/>
          <p:nvPr/>
        </p:nvSpPr>
        <p:spPr>
          <a:xfrm>
            <a:off x="4227953" y="2018090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이의신청 조회</a:t>
            </a:r>
            <a:endParaRPr lang="ko-KR" altLang="en-US" sz="10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0181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 변경 팝업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사건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조정기일에 대한 차수 별 목록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조정결과 상세 정보 팝업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  <a:p>
            <a:r>
              <a:rPr lang="ko-KR" altLang="en-US" sz="900" dirty="0"/>
              <a:t>추가기일 지정 버튼을 클릭하면 기일 차수 신규 생성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20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– </a:t>
            </a:r>
            <a:r>
              <a:rPr lang="ko-KR" altLang="en-US" dirty="0"/>
              <a:t>버튼 노출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2013151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D966582A-8394-466E-A392-99C050B44C2C}"/>
              </a:ext>
            </a:extLst>
          </p:cNvPr>
          <p:cNvSpPr/>
          <p:nvPr/>
        </p:nvSpPr>
        <p:spPr>
          <a:xfrm>
            <a:off x="2385251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조정부결재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D0F65C8-38E8-4FCC-8863-E9DB53EC1E2F}"/>
              </a:ext>
            </a:extLst>
          </p:cNvPr>
          <p:cNvSpPr/>
          <p:nvPr/>
        </p:nvSpPr>
        <p:spPr>
          <a:xfrm>
            <a:off x="1317395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조정부지정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A3FB811F-F94D-4693-B1EA-38676AEAEB32}"/>
              </a:ext>
            </a:extLst>
          </p:cNvPr>
          <p:cNvSpPr/>
          <p:nvPr/>
        </p:nvSpPr>
        <p:spPr>
          <a:xfrm>
            <a:off x="253837" y="28529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접수결재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05F523-2E99-4A56-A638-A646EED79505}"/>
              </a:ext>
            </a:extLst>
          </p:cNvPr>
          <p:cNvSpPr txBox="1"/>
          <p:nvPr/>
        </p:nvSpPr>
        <p:spPr>
          <a:xfrm>
            <a:off x="110754" y="2354517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기일</a:t>
            </a:r>
            <a:endParaRPr lang="ko-KR" altLang="en-US" sz="1500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F23CFE2-35A1-4D42-9216-4C78C1303ABA}"/>
              </a:ext>
            </a:extLst>
          </p:cNvPr>
          <p:cNvSpPr/>
          <p:nvPr/>
        </p:nvSpPr>
        <p:spPr>
          <a:xfrm>
            <a:off x="149009" y="1828225"/>
            <a:ext cx="6959464" cy="84945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3" name="표 42">
            <a:extLst>
              <a:ext uri="{FF2B5EF4-FFF2-40B4-BE49-F238E27FC236}">
                <a16:creationId xmlns:a16="http://schemas.microsoft.com/office/drawing/2014/main" id="{90517FD0-D880-4132-8690-388D1D1B20C6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48" name="직사각형 47">
            <a:extLst>
              <a:ext uri="{FF2B5EF4-FFF2-40B4-BE49-F238E27FC236}">
                <a16:creationId xmlns:a16="http://schemas.microsoft.com/office/drawing/2014/main" id="{1DF83AAB-6E0A-4E69-9F42-70E9B4493CA3}"/>
              </a:ext>
            </a:extLst>
          </p:cNvPr>
          <p:cNvSpPr/>
          <p:nvPr/>
        </p:nvSpPr>
        <p:spPr>
          <a:xfrm>
            <a:off x="213977" y="2758891"/>
            <a:ext cx="6959464" cy="2160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D49D73-A697-406A-B828-0976A3707E52}"/>
              </a:ext>
            </a:extLst>
          </p:cNvPr>
          <p:cNvSpPr txBox="1"/>
          <p:nvPr/>
        </p:nvSpPr>
        <p:spPr>
          <a:xfrm>
            <a:off x="4419092" y="4992352"/>
            <a:ext cx="3083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solidFill>
                  <a:srgbClr val="FF0000"/>
                </a:solidFill>
              </a:rPr>
              <a:t>업무흐름에 따라 순차적으로 노출</a:t>
            </a:r>
            <a:endParaRPr lang="en-US" altLang="ko-KR" sz="1200" dirty="0">
              <a:solidFill>
                <a:srgbClr val="FF0000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438B02DF-4FC5-42A3-B6EB-12ED3BEB711F}"/>
              </a:ext>
            </a:extLst>
          </p:cNvPr>
          <p:cNvSpPr/>
          <p:nvPr/>
        </p:nvSpPr>
        <p:spPr>
          <a:xfrm>
            <a:off x="2380953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기일통지결재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842AB931-9D27-4229-96CC-ACDF65CB7C7C}"/>
              </a:ext>
            </a:extLst>
          </p:cNvPr>
          <p:cNvSpPr/>
          <p:nvPr/>
        </p:nvSpPr>
        <p:spPr>
          <a:xfrm>
            <a:off x="1313097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기일통지서</a:t>
            </a:r>
            <a:endParaRPr lang="en-US" altLang="ko-KR" sz="9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작성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85357552-2997-471E-985D-383D47C0CF32}"/>
              </a:ext>
            </a:extLst>
          </p:cNvPr>
          <p:cNvSpPr/>
          <p:nvPr/>
        </p:nvSpPr>
        <p:spPr>
          <a:xfrm>
            <a:off x="249539" y="3248980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기일지정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EED2E48A-5202-4360-AF1C-0D80A03BB3AA}"/>
              </a:ext>
            </a:extLst>
          </p:cNvPr>
          <p:cNvSpPr/>
          <p:nvPr/>
        </p:nvSpPr>
        <p:spPr>
          <a:xfrm>
            <a:off x="3426518" y="32492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6FE25A71-450F-4B3E-9D35-98CFC718B046}"/>
              </a:ext>
            </a:extLst>
          </p:cNvPr>
          <p:cNvSpPr/>
          <p:nvPr/>
        </p:nvSpPr>
        <p:spPr>
          <a:xfrm>
            <a:off x="1327329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기일변경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427EC8F8-404F-4C02-8658-896F3C1A00D2}"/>
              </a:ext>
            </a:extLst>
          </p:cNvPr>
          <p:cNvSpPr/>
          <p:nvPr/>
        </p:nvSpPr>
        <p:spPr>
          <a:xfrm>
            <a:off x="263771" y="3654025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기일조서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A503D4C1-6B6C-4396-A233-1F363E94A9ED}"/>
              </a:ext>
            </a:extLst>
          </p:cNvPr>
          <p:cNvSpPr/>
          <p:nvPr/>
        </p:nvSpPr>
        <p:spPr>
          <a:xfrm>
            <a:off x="2386841" y="365430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취하종결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9A11EBAF-2F58-4676-AB91-4CE430DF00B7}"/>
              </a:ext>
            </a:extLst>
          </p:cNvPr>
          <p:cNvSpPr/>
          <p:nvPr/>
        </p:nvSpPr>
        <p:spPr>
          <a:xfrm>
            <a:off x="256549" y="448725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종결처리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9BA63CAE-B7D8-4EE4-8940-214A8578BD63}"/>
              </a:ext>
            </a:extLst>
          </p:cNvPr>
          <p:cNvSpPr/>
          <p:nvPr/>
        </p:nvSpPr>
        <p:spPr>
          <a:xfrm>
            <a:off x="263771" y="406984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ysClr val="windowText" lastClr="000000"/>
                </a:solidFill>
              </a:rPr>
              <a:t>추가기일지정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4A2787B9-D82B-48B6-8210-88E0A45299A9}"/>
              </a:ext>
            </a:extLst>
          </p:cNvPr>
          <p:cNvSpPr/>
          <p:nvPr/>
        </p:nvSpPr>
        <p:spPr>
          <a:xfrm>
            <a:off x="1316061" y="4487534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종결결재</a:t>
            </a:r>
          </a:p>
        </p:txBody>
      </p: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1480A834-6679-49D5-8B72-DBBDBB64E732}"/>
              </a:ext>
            </a:extLst>
          </p:cNvPr>
          <p:cNvSpPr/>
          <p:nvPr/>
        </p:nvSpPr>
        <p:spPr>
          <a:xfrm>
            <a:off x="1321441" y="4058401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조정권고안</a:t>
            </a: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8DAFF6C9-F78E-42D1-AED7-9CA6DBEB0193}"/>
              </a:ext>
            </a:extLst>
          </p:cNvPr>
          <p:cNvSpPr/>
          <p:nvPr/>
        </p:nvSpPr>
        <p:spPr>
          <a:xfrm>
            <a:off x="2380953" y="4058678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직권조정</a:t>
            </a:r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96A0408F-A84B-4646-A545-F45D43EA3B9B}"/>
              </a:ext>
            </a:extLst>
          </p:cNvPr>
          <p:cNvSpPr/>
          <p:nvPr/>
        </p:nvSpPr>
        <p:spPr>
          <a:xfrm>
            <a:off x="2385251" y="4464687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확정증명원</a:t>
            </a:r>
          </a:p>
        </p:txBody>
      </p:sp>
      <p:sp>
        <p:nvSpPr>
          <p:cNvPr id="44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6134" y="139129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45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1533" y="1391291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사건일반</a:t>
            </a:r>
          </a:p>
        </p:txBody>
      </p:sp>
      <p:sp>
        <p:nvSpPr>
          <p:cNvPr id="46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0735" y="1392201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62AE4DB-E39A-4477-B641-7CAFC02DF22E}"/>
              </a:ext>
            </a:extLst>
          </p:cNvPr>
          <p:cNvSpPr/>
          <p:nvPr/>
        </p:nvSpPr>
        <p:spPr>
          <a:xfrm>
            <a:off x="1277537" y="1502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5888EA97-B5A2-4612-9383-D4C1EA396E52}"/>
              </a:ext>
            </a:extLst>
          </p:cNvPr>
          <p:cNvSpPr/>
          <p:nvPr/>
        </p:nvSpPr>
        <p:spPr>
          <a:xfrm>
            <a:off x="3445657" y="3653542"/>
            <a:ext cx="992574" cy="3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조정조서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D1841-CFF1-4137-BDC8-D8A928C28C43}"/>
              </a:ext>
            </a:extLst>
          </p:cNvPr>
          <p:cNvSpPr txBox="1"/>
          <p:nvPr/>
        </p:nvSpPr>
        <p:spPr>
          <a:xfrm>
            <a:off x="263771" y="5627956"/>
            <a:ext cx="572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rgbClr val="FF0000"/>
                </a:solidFill>
              </a:rPr>
              <a:t>기일에 분쟁조정이 완료가 되면 조정조서를 작성한다</a:t>
            </a:r>
            <a:r>
              <a:rPr lang="en-US" altLang="ko-KR">
                <a:solidFill>
                  <a:srgbClr val="FF0000"/>
                </a:solidFill>
              </a:rPr>
              <a:t>.</a:t>
            </a:r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0096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719746"/>
              </p:ext>
            </p:extLst>
          </p:nvPr>
        </p:nvGraphicFramePr>
        <p:xfrm>
          <a:off x="7653300" y="3783055"/>
          <a:ext cx="2160240" cy="2648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첨부파일 클릭 시 다운로드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체크박스 선택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체크된 첨부파일을 일괄로 다운로드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공개제한 등록된 파일을 공개로 변경한다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공개처리는 각각의 당사자별로 관리자가 설정할 수 있다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공개사유를 입력하고 승인 버튼을 클릭하면 공개로 전환된다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취소버튼을 클릭하면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문서가 등록될 때 마다 단권화 진행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PDF</a:t>
                      </a:r>
                      <a:r>
                        <a:rPr lang="ko-KR" altLang="en-US" sz="800" b="0" dirty="0"/>
                        <a:t>뷰어로 사건 기록 열람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사건문서 탭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사건문서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6F8DC901-0B08-4835-93AA-FA4AF87D6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47307"/>
              </p:ext>
            </p:extLst>
          </p:nvPr>
        </p:nvGraphicFramePr>
        <p:xfrm>
          <a:off x="179907" y="2058985"/>
          <a:ext cx="7100603" cy="241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33">
                  <a:extLst>
                    <a:ext uri="{9D8B030D-6E8A-4147-A177-3AD203B41FA5}">
                      <a16:colId xmlns:a16="http://schemas.microsoft.com/office/drawing/2014/main" val="3538987540"/>
                    </a:ext>
                  </a:extLst>
                </a:gridCol>
                <a:gridCol w="195289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697440">
                  <a:extLst>
                    <a:ext uri="{9D8B030D-6E8A-4147-A177-3AD203B41FA5}">
                      <a16:colId xmlns:a16="http://schemas.microsoft.com/office/drawing/2014/main" val="1773424611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등록인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문건명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상대방 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소명자료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공개전환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공개제한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_0708.pdf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공개제한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취하신청서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공개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73306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F0309D7-A427-40FD-979C-E866FF8C5401}"/>
              </a:ext>
            </a:extLst>
          </p:cNvPr>
          <p:cNvSpPr/>
          <p:nvPr/>
        </p:nvSpPr>
        <p:spPr>
          <a:xfrm>
            <a:off x="6260341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선택 다운로드</a:t>
            </a: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C5F0137D-51E2-4EFE-8A05-5F5A8A627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9" name="타원 28">
            <a:extLst>
              <a:ext uri="{FF2B5EF4-FFF2-40B4-BE49-F238E27FC236}">
                <a16:creationId xmlns:a16="http://schemas.microsoft.com/office/drawing/2014/main" id="{F459F1A4-71B6-43F9-B5CD-29781EFAAA46}"/>
              </a:ext>
            </a:extLst>
          </p:cNvPr>
          <p:cNvSpPr/>
          <p:nvPr/>
        </p:nvSpPr>
        <p:spPr>
          <a:xfrm>
            <a:off x="542510" y="23925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B0EF1467-2E09-44F6-AEB3-655F2DE4DF1E}"/>
              </a:ext>
            </a:extLst>
          </p:cNvPr>
          <p:cNvSpPr/>
          <p:nvPr/>
        </p:nvSpPr>
        <p:spPr>
          <a:xfrm>
            <a:off x="4906326" y="2639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285F100-B83A-46A0-8B15-8F1DE392E634}"/>
              </a:ext>
            </a:extLst>
          </p:cNvPr>
          <p:cNvSpPr/>
          <p:nvPr/>
        </p:nvSpPr>
        <p:spPr>
          <a:xfrm>
            <a:off x="7175325" y="48475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B33C0031-9887-4984-A9F6-7EF3A7A74637}"/>
              </a:ext>
            </a:extLst>
          </p:cNvPr>
          <p:cNvSpPr/>
          <p:nvPr/>
        </p:nvSpPr>
        <p:spPr>
          <a:xfrm>
            <a:off x="6717534" y="3176497"/>
            <a:ext cx="749371" cy="186606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공개전환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59B63BE1-36FC-4107-8BDE-0F3777241209}"/>
              </a:ext>
            </a:extLst>
          </p:cNvPr>
          <p:cNvSpPr/>
          <p:nvPr/>
        </p:nvSpPr>
        <p:spPr>
          <a:xfrm>
            <a:off x="5182824" y="4736005"/>
            <a:ext cx="102016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전체보기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5F940D6-4682-499B-9689-44BAAB48B64B}"/>
              </a:ext>
            </a:extLst>
          </p:cNvPr>
          <p:cNvSpPr/>
          <p:nvPr/>
        </p:nvSpPr>
        <p:spPr>
          <a:xfrm>
            <a:off x="7296959" y="325905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611C3C8-1F42-42C9-8872-0A90B31DA92C}"/>
              </a:ext>
            </a:extLst>
          </p:cNvPr>
          <p:cNvSpPr/>
          <p:nvPr/>
        </p:nvSpPr>
        <p:spPr>
          <a:xfrm>
            <a:off x="390163" y="2992637"/>
            <a:ext cx="2884367" cy="317987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2A9BAE-6BDA-429D-908D-445AA32C6472}"/>
              </a:ext>
            </a:extLst>
          </p:cNvPr>
          <p:cNvSpPr txBox="1"/>
          <p:nvPr/>
        </p:nvSpPr>
        <p:spPr>
          <a:xfrm>
            <a:off x="2945197" y="302395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×</a:t>
            </a:r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53AF7BC-03DA-482A-8143-4E2A6CA5C9F2}"/>
              </a:ext>
            </a:extLst>
          </p:cNvPr>
          <p:cNvSpPr/>
          <p:nvPr/>
        </p:nvSpPr>
        <p:spPr>
          <a:xfrm>
            <a:off x="1024459" y="3148367"/>
            <a:ext cx="1713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공개 전환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F22410F-71ED-40BA-8BAA-F00D45F3CDCA}"/>
              </a:ext>
            </a:extLst>
          </p:cNvPr>
          <p:cNvSpPr/>
          <p:nvPr/>
        </p:nvSpPr>
        <p:spPr>
          <a:xfrm>
            <a:off x="542643" y="34290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공개사유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3776FB3-5DAA-4B32-A50B-F57BA09C7CBE}"/>
              </a:ext>
            </a:extLst>
          </p:cNvPr>
          <p:cNvSpPr/>
          <p:nvPr/>
        </p:nvSpPr>
        <p:spPr>
          <a:xfrm>
            <a:off x="613024" y="3661372"/>
            <a:ext cx="2491560" cy="66556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공개가 필요한 자료입니다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5007B50-7508-4B7C-BE2C-EA74E6065984}"/>
              </a:ext>
            </a:extLst>
          </p:cNvPr>
          <p:cNvSpPr/>
          <p:nvPr/>
        </p:nvSpPr>
        <p:spPr>
          <a:xfrm>
            <a:off x="848150" y="5677460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승인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62D183FD-E4C5-419E-8B07-F8B48420DEF1}"/>
              </a:ext>
            </a:extLst>
          </p:cNvPr>
          <p:cNvSpPr/>
          <p:nvPr/>
        </p:nvSpPr>
        <p:spPr>
          <a:xfrm>
            <a:off x="1811834" y="5678824"/>
            <a:ext cx="821170" cy="2597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rPr>
              <a:t>취소</a:t>
            </a: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13BCAF34-60C3-4D47-BBC3-04734FC0E8D1}"/>
              </a:ext>
            </a:extLst>
          </p:cNvPr>
          <p:cNvSpPr/>
          <p:nvPr/>
        </p:nvSpPr>
        <p:spPr>
          <a:xfrm>
            <a:off x="1548873" y="581953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CF45F8CC-348C-4497-A4FF-38EC7E7DCB12}"/>
              </a:ext>
            </a:extLst>
          </p:cNvPr>
          <p:cNvSpPr/>
          <p:nvPr/>
        </p:nvSpPr>
        <p:spPr>
          <a:xfrm>
            <a:off x="2548031" y="58379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8D64CE83-CCD6-4A1A-BC49-47948F6D4339}"/>
              </a:ext>
            </a:extLst>
          </p:cNvPr>
          <p:cNvCxnSpPr>
            <a:cxnSpLocks/>
            <a:endCxn id="32" idx="3"/>
          </p:cNvCxnSpPr>
          <p:nvPr/>
        </p:nvCxnSpPr>
        <p:spPr>
          <a:xfrm rot="10800000" flipV="1">
            <a:off x="3274530" y="3259053"/>
            <a:ext cx="3443004" cy="132352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AF546E2-8E6B-4923-BA47-F8D94A9FA2B0}"/>
              </a:ext>
            </a:extLst>
          </p:cNvPr>
          <p:cNvSpPr/>
          <p:nvPr/>
        </p:nvSpPr>
        <p:spPr>
          <a:xfrm>
            <a:off x="5863013" y="5114604"/>
            <a:ext cx="1148761" cy="14098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PDF</a:t>
            </a:r>
            <a:r>
              <a:rPr lang="ko-KR" altLang="en-US" sz="900" dirty="0">
                <a:solidFill>
                  <a:schemeClr val="tx1"/>
                </a:solidFill>
              </a:rPr>
              <a:t>뷰어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en-US" altLang="ko-KR" sz="900" dirty="0">
                <a:solidFill>
                  <a:schemeClr val="tx1"/>
                </a:solidFill>
              </a:rPr>
              <a:t>- </a:t>
            </a:r>
            <a:r>
              <a:rPr lang="ko-KR" altLang="en-US" sz="900" dirty="0">
                <a:solidFill>
                  <a:schemeClr val="tx1"/>
                </a:solidFill>
              </a:rPr>
              <a:t>책갈피 기능을 이용한 </a:t>
            </a:r>
            <a:r>
              <a:rPr lang="en-US" altLang="ko-KR" sz="900" dirty="0">
                <a:solidFill>
                  <a:schemeClr val="tx1"/>
                </a:solidFill>
              </a:rPr>
              <a:t>PDF </a:t>
            </a:r>
            <a:r>
              <a:rPr lang="ko-KR" altLang="en-US" sz="900" dirty="0">
                <a:solidFill>
                  <a:schemeClr val="tx1"/>
                </a:solidFill>
              </a:rPr>
              <a:t>뷰어 활용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87589E12-E5C2-4CBF-A8CF-005DDA81B644}"/>
              </a:ext>
            </a:extLst>
          </p:cNvPr>
          <p:cNvCxnSpPr>
            <a:cxnSpLocks/>
            <a:stCxn id="24" idx="2"/>
            <a:endCxn id="48" idx="1"/>
          </p:cNvCxnSpPr>
          <p:nvPr/>
        </p:nvCxnSpPr>
        <p:spPr>
          <a:xfrm rot="16200000" flipH="1">
            <a:off x="5347778" y="5304301"/>
            <a:ext cx="860367" cy="17010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타원 49">
            <a:extLst>
              <a:ext uri="{FF2B5EF4-FFF2-40B4-BE49-F238E27FC236}">
                <a16:creationId xmlns:a16="http://schemas.microsoft.com/office/drawing/2014/main" id="{4E9C6687-A403-4244-835C-5E164AD81F63}"/>
              </a:ext>
            </a:extLst>
          </p:cNvPr>
          <p:cNvSpPr/>
          <p:nvPr/>
        </p:nvSpPr>
        <p:spPr>
          <a:xfrm>
            <a:off x="5928858" y="52971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C7169E6-055F-4C2B-B90C-ABBC893C344B}"/>
              </a:ext>
            </a:extLst>
          </p:cNvPr>
          <p:cNvSpPr/>
          <p:nvPr/>
        </p:nvSpPr>
        <p:spPr>
          <a:xfrm>
            <a:off x="541651" y="4329100"/>
            <a:ext cx="14341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공개대상</a:t>
            </a:r>
            <a:endParaRPr lang="ko-KR" altLang="en-US" sz="9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52" name="표 51">
            <a:extLst>
              <a:ext uri="{FF2B5EF4-FFF2-40B4-BE49-F238E27FC236}">
                <a16:creationId xmlns:a16="http://schemas.microsoft.com/office/drawing/2014/main" id="{A8E237A0-9141-4281-87F8-D5E21290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741085"/>
              </p:ext>
            </p:extLst>
          </p:nvPr>
        </p:nvGraphicFramePr>
        <p:xfrm>
          <a:off x="613024" y="4599130"/>
          <a:ext cx="2491560" cy="99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641">
                  <a:extLst>
                    <a:ext uri="{9D8B030D-6E8A-4147-A177-3AD203B41FA5}">
                      <a16:colId xmlns:a16="http://schemas.microsoft.com/office/drawing/2014/main" val="2446522411"/>
                    </a:ext>
                  </a:extLst>
                </a:gridCol>
                <a:gridCol w="1166919">
                  <a:extLst>
                    <a:ext uri="{9D8B030D-6E8A-4147-A177-3AD203B41FA5}">
                      <a16:colId xmlns:a16="http://schemas.microsoft.com/office/drawing/2014/main" val="2668919788"/>
                    </a:ext>
                  </a:extLst>
                </a:gridCol>
              </a:tblGrid>
              <a:tr h="2484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공개대상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공개설정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38133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홍길동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814798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김길동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84927"/>
                  </a:ext>
                </a:extLst>
              </a:tr>
              <a:tr h="24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이길동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940079"/>
                  </a:ext>
                </a:extLst>
              </a:tr>
            </a:tbl>
          </a:graphicData>
        </a:graphic>
      </p:graphicFrame>
      <p:sp>
        <p:nvSpPr>
          <p:cNvPr id="53" name="직사각형 52">
            <a:extLst>
              <a:ext uri="{FF2B5EF4-FFF2-40B4-BE49-F238E27FC236}">
                <a16:creationId xmlns:a16="http://schemas.microsoft.com/office/drawing/2014/main" id="{31F87FF4-D942-4CC5-996A-9873999C4395}"/>
              </a:ext>
            </a:extLst>
          </p:cNvPr>
          <p:cNvSpPr/>
          <p:nvPr/>
        </p:nvSpPr>
        <p:spPr>
          <a:xfrm>
            <a:off x="2154354" y="4860368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5" name="Rectangle 124">
            <a:extLst>
              <a:ext uri="{FF2B5EF4-FFF2-40B4-BE49-F238E27FC236}">
                <a16:creationId xmlns:a16="http://schemas.microsoft.com/office/drawing/2014/main" id="{F9162427-178F-4238-95B3-38C0E07E0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4856825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B7B7A38-78C3-4A92-BF54-0EA407DFC81D}"/>
              </a:ext>
            </a:extLst>
          </p:cNvPr>
          <p:cNvSpPr/>
          <p:nvPr/>
        </p:nvSpPr>
        <p:spPr>
          <a:xfrm>
            <a:off x="2154354" y="511481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공개제한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7" name="Rectangle 124">
            <a:extLst>
              <a:ext uri="{FF2B5EF4-FFF2-40B4-BE49-F238E27FC236}">
                <a16:creationId xmlns:a16="http://schemas.microsoft.com/office/drawing/2014/main" id="{62739D27-5C22-4C38-AB4B-BDE647A1C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665" y="506741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0FBF5A84-86D3-4B63-A852-941F74FD8FA9}"/>
              </a:ext>
            </a:extLst>
          </p:cNvPr>
          <p:cNvSpPr/>
          <p:nvPr/>
        </p:nvSpPr>
        <p:spPr>
          <a:xfrm>
            <a:off x="2154563" y="5355964"/>
            <a:ext cx="801618" cy="20704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공개</a:t>
            </a:r>
            <a:endParaRPr lang="en-US" altLang="ko-KR" sz="900" dirty="0">
              <a:solidFill>
                <a:schemeClr val="tx1"/>
              </a:solidFill>
            </a:endParaRPr>
          </a:p>
        </p:txBody>
      </p:sp>
      <p:sp>
        <p:nvSpPr>
          <p:cNvPr id="59" name="Rectangle 124">
            <a:extLst>
              <a:ext uri="{FF2B5EF4-FFF2-40B4-BE49-F238E27FC236}">
                <a16:creationId xmlns:a16="http://schemas.microsoft.com/office/drawing/2014/main" id="{1762C0B1-9CCE-47ED-AE85-51890EFFB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874" y="5308561"/>
            <a:ext cx="325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sz="1100" b="1" dirty="0"/>
              <a:t>▼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D425E99E-778D-45D7-902B-9964854D4ECE}"/>
              </a:ext>
            </a:extLst>
          </p:cNvPr>
          <p:cNvSpPr/>
          <p:nvPr/>
        </p:nvSpPr>
        <p:spPr>
          <a:xfrm>
            <a:off x="2910831" y="488963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1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8403" y="150718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사건문서</a:t>
            </a:r>
          </a:p>
        </p:txBody>
      </p:sp>
      <p:sp>
        <p:nvSpPr>
          <p:cNvPr id="62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3802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63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3004" y="150809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진행정보</a:t>
            </a:r>
          </a:p>
        </p:txBody>
      </p:sp>
    </p:spTree>
    <p:extLst>
      <p:ext uri="{BB962C8B-B14F-4D97-AF65-F5344CB8AC3E}">
        <p14:creationId xmlns:p14="http://schemas.microsoft.com/office/powerpoint/2010/main" val="1141046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67621"/>
              </p:ext>
            </p:extLst>
          </p:nvPr>
        </p:nvGraphicFramePr>
        <p:xfrm>
          <a:off x="7653300" y="419382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18273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진행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기록 목록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진행 상세 </a:t>
            </a:r>
            <a:r>
              <a:rPr lang="en-US" altLang="ko-KR" dirty="0"/>
              <a:t>- </a:t>
            </a:r>
            <a:r>
              <a:rPr lang="ko-KR" altLang="en-US" dirty="0"/>
              <a:t>사건기록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상세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5E5FDA4E-BF00-44C5-A064-367A948B7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97322"/>
              </p:ext>
            </p:extLst>
          </p:nvPr>
        </p:nvGraphicFramePr>
        <p:xfrm>
          <a:off x="185674" y="99873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기일지정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sp>
        <p:nvSpPr>
          <p:cNvPr id="21" name="사각형: 잘린 한쪽 모서리 36">
            <a:extLst>
              <a:ext uri="{FF2B5EF4-FFF2-40B4-BE49-F238E27FC236}">
                <a16:creationId xmlns:a16="http://schemas.microsoft.com/office/drawing/2014/main" id="{F22FF3CD-14E1-4916-8DD7-381C7C62009E}"/>
              </a:ext>
            </a:extLst>
          </p:cNvPr>
          <p:cNvSpPr/>
          <p:nvPr/>
        </p:nvSpPr>
        <p:spPr>
          <a:xfrm>
            <a:off x="1418403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사건문서</a:t>
            </a:r>
          </a:p>
        </p:txBody>
      </p:sp>
      <p:sp>
        <p:nvSpPr>
          <p:cNvPr id="23" name="사각형: 잘린 한쪽 모서리 37">
            <a:extLst>
              <a:ext uri="{FF2B5EF4-FFF2-40B4-BE49-F238E27FC236}">
                <a16:creationId xmlns:a16="http://schemas.microsoft.com/office/drawing/2014/main" id="{4A81A4DE-CDD3-42B1-8931-020F0F98D75B}"/>
              </a:ext>
            </a:extLst>
          </p:cNvPr>
          <p:cNvSpPr/>
          <p:nvPr/>
        </p:nvSpPr>
        <p:spPr>
          <a:xfrm>
            <a:off x="203802" y="1507187"/>
            <a:ext cx="1214601" cy="265309"/>
          </a:xfrm>
          <a:prstGeom prst="snip1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사건일반</a:t>
            </a:r>
          </a:p>
        </p:txBody>
      </p:sp>
      <p:sp>
        <p:nvSpPr>
          <p:cNvPr id="24" name="사각형: 잘린 한쪽 모서리 38">
            <a:extLst>
              <a:ext uri="{FF2B5EF4-FFF2-40B4-BE49-F238E27FC236}">
                <a16:creationId xmlns:a16="http://schemas.microsoft.com/office/drawing/2014/main" id="{572D6530-5D91-4442-9569-AA0A627BF497}"/>
              </a:ext>
            </a:extLst>
          </p:cNvPr>
          <p:cNvSpPr/>
          <p:nvPr/>
        </p:nvSpPr>
        <p:spPr>
          <a:xfrm>
            <a:off x="2633004" y="1508097"/>
            <a:ext cx="1214601" cy="265309"/>
          </a:xfrm>
          <a:prstGeom prst="snip1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</a:rPr>
              <a:t>진행정보</a:t>
            </a: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2CDE5C72-4798-4B5B-952D-76CED61F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73892"/>
              </p:ext>
            </p:extLst>
          </p:nvPr>
        </p:nvGraphicFramePr>
        <p:xfrm>
          <a:off x="179905" y="2067858"/>
          <a:ext cx="7100605" cy="385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21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3328252">
                  <a:extLst>
                    <a:ext uri="{9D8B030D-6E8A-4147-A177-3AD203B41FA5}">
                      <a16:colId xmlns:a16="http://schemas.microsoft.com/office/drawing/2014/main" val="1199405337"/>
                    </a:ext>
                  </a:extLst>
                </a:gridCol>
                <a:gridCol w="2384432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683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진행 현황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2021.07.31.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2021.08.02.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조정기일 지정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 기일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2021.08.23.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한국저작권위원회 서울사무소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분쟁조정실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2021.08.05.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70138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2021.08.03.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2021.08.06.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306806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답변서 제출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2021.08.15.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2021.08.17.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준비서면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제출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2021.08.18.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접수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2021.08.23.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차기일 개최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결과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직권조정결정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801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2021.08.26.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256490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2021.08.25.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 송달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2021.08.27.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50564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신청인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78228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피신청인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에게</a:t>
                      </a:r>
                      <a:r>
                        <a:rPr lang="en-US" altLang="ko-KR" sz="900" b="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송달 및 </a:t>
                      </a:r>
                      <a:r>
                        <a:rPr lang="ko-KR" altLang="en-US" sz="900" b="0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확정증명원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송달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2021.09.11.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도달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575158"/>
                  </a:ext>
                </a:extLst>
              </a:tr>
              <a:tr h="2683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2021.09.10.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종국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조정 성립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저작권법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조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항 제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호</a:t>
                      </a:r>
                      <a:r>
                        <a:rPr lang="en-US" altLang="ko-KR" sz="900" b="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900" b="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98948"/>
                  </a:ext>
                </a:extLst>
              </a:tr>
            </a:tbl>
          </a:graphicData>
        </a:graphic>
      </p:graphicFrame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DE7DE28D-2A6D-45E0-B840-78BD6E462591}"/>
              </a:ext>
            </a:extLst>
          </p:cNvPr>
          <p:cNvCxnSpPr>
            <a:cxnSpLocks/>
          </p:cNvCxnSpPr>
          <p:nvPr/>
        </p:nvCxnSpPr>
        <p:spPr>
          <a:xfrm>
            <a:off x="4946853" y="2393885"/>
            <a:ext cx="6147" cy="39604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81DB407-96F8-4D89-99FF-D97E275AC67D}"/>
              </a:ext>
            </a:extLst>
          </p:cNvPr>
          <p:cNvSpPr txBox="1"/>
          <p:nvPr/>
        </p:nvSpPr>
        <p:spPr>
          <a:xfrm>
            <a:off x="4946853" y="5927936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>
                <a:solidFill>
                  <a:srgbClr val="FF0000"/>
                </a:solidFill>
              </a:rPr>
              <a:t>전체내용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80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971389"/>
              </p:ext>
            </p:extLst>
          </p:nvPr>
        </p:nvGraphicFramePr>
        <p:xfrm>
          <a:off x="7653300" y="3803300"/>
          <a:ext cx="2160240" cy="2648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등록내용 저장 후 조정사건 배당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변경내용 저장하지 않고 조정사건 상세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클릭 시 사건배당 결재확인 창 생성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조정부장에게 조정사건 배당 결재신청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5652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364984"/>
              </p:ext>
            </p:extLst>
          </p:nvPr>
        </p:nvGraphicFramePr>
        <p:xfrm>
          <a:off x="185674" y="1542558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1D70EDE-CDC0-4BA2-9DCA-82DF90988F48}"/>
              </a:ext>
            </a:extLst>
          </p:cNvPr>
          <p:cNvSpPr/>
          <p:nvPr/>
        </p:nvSpPr>
        <p:spPr>
          <a:xfrm>
            <a:off x="2599134" y="2760444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842FBE0-5BE6-4818-B62E-A0EA58BB622A}"/>
              </a:ext>
            </a:extLst>
          </p:cNvPr>
          <p:cNvSpPr/>
          <p:nvPr/>
        </p:nvSpPr>
        <p:spPr>
          <a:xfrm>
            <a:off x="1615003" y="203209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F6D1279D-FF0C-4C79-9559-E3046CF18198}"/>
              </a:ext>
            </a:extLst>
          </p:cNvPr>
          <p:cNvSpPr/>
          <p:nvPr/>
        </p:nvSpPr>
        <p:spPr>
          <a:xfrm>
            <a:off x="2596302" y="202239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334B7612-8CB1-43AC-8840-E29C4DC60901}"/>
              </a:ext>
            </a:extLst>
          </p:cNvPr>
          <p:cNvSpPr/>
          <p:nvPr/>
        </p:nvSpPr>
        <p:spPr>
          <a:xfrm>
            <a:off x="1614905" y="2402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236D5AA-52A6-42CD-A4B5-E0DCA6DA137C}"/>
              </a:ext>
            </a:extLst>
          </p:cNvPr>
          <p:cNvSpPr/>
          <p:nvPr/>
        </p:nvSpPr>
        <p:spPr>
          <a:xfrm>
            <a:off x="1616447" y="278320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019547-59B5-4F80-A59D-4C619291877D}"/>
              </a:ext>
            </a:extLst>
          </p:cNvPr>
          <p:cNvSpPr/>
          <p:nvPr/>
        </p:nvSpPr>
        <p:spPr>
          <a:xfrm>
            <a:off x="4097905" y="2753007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89FFF0D-1487-4A6E-B246-0F664EE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484666"/>
              </p:ext>
            </p:extLst>
          </p:nvPr>
        </p:nvGraphicFramePr>
        <p:xfrm>
          <a:off x="4166705" y="3149077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526723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53139C3-3E45-4B94-B266-DBCC2C4E6374}"/>
              </a:ext>
            </a:extLst>
          </p:cNvPr>
          <p:cNvSpPr/>
          <p:nvPr/>
        </p:nvSpPr>
        <p:spPr>
          <a:xfrm>
            <a:off x="4100041" y="1267841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52A2C73-948B-474E-950D-004740EA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768733"/>
              </p:ext>
            </p:extLst>
          </p:nvPr>
        </p:nvGraphicFramePr>
        <p:xfrm>
          <a:off x="4168841" y="1591374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CAE4F97-9123-4727-93F8-8491CB7EF250}"/>
              </a:ext>
            </a:extLst>
          </p:cNvPr>
          <p:cNvSpPr/>
          <p:nvPr/>
        </p:nvSpPr>
        <p:spPr>
          <a:xfrm>
            <a:off x="4945530" y="231641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6222065-BB7C-4B7E-93A8-E1CC38521AD7}"/>
              </a:ext>
            </a:extLst>
          </p:cNvPr>
          <p:cNvSpPr/>
          <p:nvPr/>
        </p:nvSpPr>
        <p:spPr>
          <a:xfrm>
            <a:off x="2594984" y="191131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885120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95BFA205-09BE-4075-A45A-47E5AFC847FA}"/>
              </a:ext>
            </a:extLst>
          </p:cNvPr>
          <p:cNvSpPr/>
          <p:nvPr/>
        </p:nvSpPr>
        <p:spPr>
          <a:xfrm>
            <a:off x="4943394" y="224027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9475EDA-7FBB-4CD3-A477-4872B5BC8B68}"/>
              </a:ext>
            </a:extLst>
          </p:cNvPr>
          <p:cNvSpPr/>
          <p:nvPr/>
        </p:nvSpPr>
        <p:spPr>
          <a:xfrm>
            <a:off x="2561762" y="269235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2B126CAE-6092-432C-B255-D5CB967A1880}"/>
              </a:ext>
            </a:extLst>
          </p:cNvPr>
          <p:cNvSpPr/>
          <p:nvPr/>
        </p:nvSpPr>
        <p:spPr>
          <a:xfrm>
            <a:off x="6559641" y="5107479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DD07F2E0-3FA5-415A-A5DF-501BF1469224}"/>
              </a:ext>
            </a:extLst>
          </p:cNvPr>
          <p:cNvSpPr/>
          <p:nvPr/>
        </p:nvSpPr>
        <p:spPr>
          <a:xfrm>
            <a:off x="5779638" y="5113010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3B97ED0D-87CC-48AB-9D3F-657B3A10FCDF}"/>
              </a:ext>
            </a:extLst>
          </p:cNvPr>
          <p:cNvSpPr/>
          <p:nvPr/>
        </p:nvSpPr>
        <p:spPr>
          <a:xfrm>
            <a:off x="5783002" y="502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23280F9C-0196-4491-B157-303C00F1A2E3}"/>
              </a:ext>
            </a:extLst>
          </p:cNvPr>
          <p:cNvSpPr/>
          <p:nvPr/>
        </p:nvSpPr>
        <p:spPr>
          <a:xfrm>
            <a:off x="6560713" y="50225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07B5C38-8CE2-4104-8691-4EB43A19909B}"/>
              </a:ext>
            </a:extLst>
          </p:cNvPr>
          <p:cNvSpPr/>
          <p:nvPr/>
        </p:nvSpPr>
        <p:spPr>
          <a:xfrm>
            <a:off x="297251" y="4084935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E9F09B0-80D5-4E4C-9261-165AF02603C8}"/>
              </a:ext>
            </a:extLst>
          </p:cNvPr>
          <p:cNvSpPr/>
          <p:nvPr/>
        </p:nvSpPr>
        <p:spPr>
          <a:xfrm>
            <a:off x="295011" y="4297652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>
                <a:solidFill>
                  <a:schemeClr val="tx1"/>
                </a:solidFill>
              </a:rPr>
              <a:t>조정사건 배당 결재요청을 진행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11BB0F9E-70E7-4C2C-B97B-58D4C2396FB3}"/>
              </a:ext>
            </a:extLst>
          </p:cNvPr>
          <p:cNvSpPr/>
          <p:nvPr/>
        </p:nvSpPr>
        <p:spPr>
          <a:xfrm>
            <a:off x="1329082" y="47783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FCA53BA8-EAC3-4A54-B13F-6A4AE4EAEB80}"/>
              </a:ext>
            </a:extLst>
          </p:cNvPr>
          <p:cNvSpPr/>
          <p:nvPr/>
        </p:nvSpPr>
        <p:spPr>
          <a:xfrm>
            <a:off x="2036003" y="4776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22DDAC43-D3FD-4BAB-A11B-83ED36DB4FAC}"/>
              </a:ext>
            </a:extLst>
          </p:cNvPr>
          <p:cNvCxnSpPr>
            <a:cxnSpLocks/>
            <a:stCxn id="72" idx="1"/>
            <a:endCxn id="69" idx="3"/>
          </p:cNvCxnSpPr>
          <p:nvPr/>
        </p:nvCxnSpPr>
        <p:spPr>
          <a:xfrm rot="10800000">
            <a:off x="2814598" y="4683414"/>
            <a:ext cx="2106246" cy="54520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타원 81">
            <a:extLst>
              <a:ext uri="{FF2B5EF4-FFF2-40B4-BE49-F238E27FC236}">
                <a16:creationId xmlns:a16="http://schemas.microsoft.com/office/drawing/2014/main" id="{1692DFF1-CCE8-4ED1-8176-01BA0AA09AFB}"/>
              </a:ext>
            </a:extLst>
          </p:cNvPr>
          <p:cNvSpPr/>
          <p:nvPr/>
        </p:nvSpPr>
        <p:spPr>
          <a:xfrm>
            <a:off x="1355278" y="4691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91DACF-969E-4CF1-B874-65DC12EF71A1}"/>
              </a:ext>
            </a:extLst>
          </p:cNvPr>
          <p:cNvGrpSpPr/>
          <p:nvPr/>
        </p:nvGrpSpPr>
        <p:grpSpPr>
          <a:xfrm>
            <a:off x="4193338" y="1586770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9854A37D-2D5E-4F91-8490-CE6C78978EF0}"/>
              </a:ext>
            </a:extLst>
          </p:cNvPr>
          <p:cNvSpPr/>
          <p:nvPr/>
        </p:nvSpPr>
        <p:spPr>
          <a:xfrm>
            <a:off x="4080617" y="132543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C65165-F6E6-471A-B106-EE9961D27CB2}"/>
              </a:ext>
            </a:extLst>
          </p:cNvPr>
          <p:cNvSpPr/>
          <p:nvPr/>
        </p:nvSpPr>
        <p:spPr>
          <a:xfrm>
            <a:off x="4073110" y="2795634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61659FDC-B79A-4B53-B416-282D4B4E70A0}"/>
              </a:ext>
            </a:extLst>
          </p:cNvPr>
          <p:cNvSpPr/>
          <p:nvPr/>
        </p:nvSpPr>
        <p:spPr>
          <a:xfrm>
            <a:off x="4920844" y="511703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결재요청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63CAEEB-29C2-49F1-BDDD-81696C13A78A}"/>
              </a:ext>
            </a:extLst>
          </p:cNvPr>
          <p:cNvSpPr/>
          <p:nvPr/>
        </p:nvSpPr>
        <p:spPr>
          <a:xfrm>
            <a:off x="-2257636" y="975753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FCEE5B89-4796-47C4-9322-B3389800516B}"/>
              </a:ext>
            </a:extLst>
          </p:cNvPr>
          <p:cNvSpPr/>
          <p:nvPr/>
        </p:nvSpPr>
        <p:spPr>
          <a:xfrm>
            <a:off x="5975589" y="34204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A2F2D5D3-A50F-4A18-B1C7-582CD9F02E83}"/>
              </a:ext>
            </a:extLst>
          </p:cNvPr>
          <p:cNvSpPr/>
          <p:nvPr/>
        </p:nvSpPr>
        <p:spPr>
          <a:xfrm>
            <a:off x="4857233" y="50551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28093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34218"/>
              </p:ext>
            </p:extLst>
          </p:nvPr>
        </p:nvGraphicFramePr>
        <p:xfrm>
          <a:off x="7653300" y="3803300"/>
          <a:ext cx="2160240" cy="2556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셀렉트박스의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조정부를 선택하고 확인 버튼을 누르면 선택 항목으로 할당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시 조사관 선택창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조정조사관을 선택하고 확인 버튼을 누르면 선택항목으로 할당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내용 수정후 조정사건 배당 상세화면으로 이동</a:t>
                      </a:r>
                      <a:r>
                        <a:rPr lang="en-US" altLang="ko-KR" sz="80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결재요청 이후에는 버튼 비 노출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rgbClr val="FF0000"/>
                          </a:solidFill>
                        </a:rPr>
                        <a:t>변경내용 저장하지 않고 조정사건 상세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클릭 시 사건배당 결재확인 창 생성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>
                          <a:solidFill>
                            <a:schemeClr val="tx1"/>
                          </a:solidFill>
                        </a:rPr>
                        <a:t>조정부장에게 조정사건 배당 결재신청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조정사건 배당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조정사건 배당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조정사건 결재 요청전까지 수정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조정사건 배당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F9B12692-2DFC-4F28-884A-062EB0AC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962714"/>
              </p:ext>
            </p:extLst>
          </p:nvPr>
        </p:nvGraphicFramePr>
        <p:xfrm>
          <a:off x="185674" y="1496634"/>
          <a:ext cx="728760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002, 2020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D1D70EDE-CDC0-4BA2-9DCA-82DF90988F48}"/>
              </a:ext>
            </a:extLst>
          </p:cNvPr>
          <p:cNvSpPr/>
          <p:nvPr/>
        </p:nvSpPr>
        <p:spPr>
          <a:xfrm>
            <a:off x="2599134" y="2670434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C842FBE0-5BE6-4818-B62E-A0EA58BB622A}"/>
              </a:ext>
            </a:extLst>
          </p:cNvPr>
          <p:cNvSpPr/>
          <p:nvPr/>
        </p:nvSpPr>
        <p:spPr>
          <a:xfrm>
            <a:off x="1615003" y="19420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bg1">
                    <a:lumMod val="65000"/>
                  </a:schemeClr>
                </a:solidFill>
              </a:rPr>
              <a:t>조정부</a:t>
            </a:r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 선택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:a16="http://schemas.microsoft.com/office/drawing/2014/main" id="{F6D1279D-FF0C-4C79-9559-E3046CF18198}"/>
              </a:ext>
            </a:extLst>
          </p:cNvPr>
          <p:cNvSpPr/>
          <p:nvPr/>
        </p:nvSpPr>
        <p:spPr>
          <a:xfrm>
            <a:off x="2596302" y="193238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선택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334B7612-8CB1-43AC-8840-E29C4DC60901}"/>
              </a:ext>
            </a:extLst>
          </p:cNvPr>
          <p:cNvSpPr/>
          <p:nvPr/>
        </p:nvSpPr>
        <p:spPr>
          <a:xfrm>
            <a:off x="1614905" y="23124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자동입력</a:t>
            </a: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236D5AA-52A6-42CD-A4B5-E0DCA6DA137C}"/>
              </a:ext>
            </a:extLst>
          </p:cNvPr>
          <p:cNvSpPr/>
          <p:nvPr/>
        </p:nvSpPr>
        <p:spPr>
          <a:xfrm>
            <a:off x="1616447" y="269319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bg1">
                    <a:lumMod val="65000"/>
                  </a:schemeClr>
                </a:solidFill>
              </a:rPr>
              <a:t>조사관 선택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43735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조정사건 배당</a:t>
            </a:r>
            <a:endParaRPr lang="ko-KR" altLang="en-US" sz="15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019547-59B5-4F80-A59D-4C619291877D}"/>
              </a:ext>
            </a:extLst>
          </p:cNvPr>
          <p:cNvSpPr/>
          <p:nvPr/>
        </p:nvSpPr>
        <p:spPr>
          <a:xfrm>
            <a:off x="4097905" y="2662997"/>
            <a:ext cx="2383129" cy="126105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E89FFF0D-1487-4A6E-B246-0F664EE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23265"/>
              </p:ext>
            </p:extLst>
          </p:nvPr>
        </p:nvGraphicFramePr>
        <p:xfrm>
          <a:off x="4166705" y="3059067"/>
          <a:ext cx="2198898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홍길동 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김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이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 ○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B64E3C2-5741-4A5E-BE58-F3E7B74E52A8}"/>
              </a:ext>
            </a:extLst>
          </p:cNvPr>
          <p:cNvCxnSpPr>
            <a:cxnSpLocks/>
            <a:stCxn id="111" idx="2"/>
            <a:endCxn id="27" idx="1"/>
          </p:cNvCxnSpPr>
          <p:nvPr/>
        </p:nvCxnSpPr>
        <p:spPr>
          <a:xfrm rot="16200000" flipH="1">
            <a:off x="3310351" y="2436713"/>
            <a:ext cx="399468" cy="131324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53139C3-3E45-4B94-B266-DBCC2C4E6374}"/>
              </a:ext>
            </a:extLst>
          </p:cNvPr>
          <p:cNvSpPr/>
          <p:nvPr/>
        </p:nvSpPr>
        <p:spPr>
          <a:xfrm>
            <a:off x="4100041" y="1177831"/>
            <a:ext cx="2383129" cy="139095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152A2C73-948B-474E-950D-004740EA8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293016"/>
              </p:ext>
            </p:extLst>
          </p:nvPr>
        </p:nvGraphicFramePr>
        <p:xfrm>
          <a:off x="4168841" y="1501364"/>
          <a:ext cx="2198898" cy="58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898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</a:tblGrid>
              <a:tr h="293746">
                <a:tc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937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조정부장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),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CAE4F97-9123-4727-93F8-8491CB7EF250}"/>
              </a:ext>
            </a:extLst>
          </p:cNvPr>
          <p:cNvSpPr/>
          <p:nvPr/>
        </p:nvSpPr>
        <p:spPr>
          <a:xfrm>
            <a:off x="4945530" y="222640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확인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16222065-BB7C-4B7E-93A8-E1CC38521AD7}"/>
              </a:ext>
            </a:extLst>
          </p:cNvPr>
          <p:cNvSpPr/>
          <p:nvPr/>
        </p:nvSpPr>
        <p:spPr>
          <a:xfrm>
            <a:off x="2594984" y="18213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B00DFE02-ACE7-404D-B4C4-499D0191DB3C}"/>
              </a:ext>
            </a:extLst>
          </p:cNvPr>
          <p:cNvCxnSpPr>
            <a:cxnSpLocks/>
            <a:stCxn id="121" idx="3"/>
            <a:endCxn id="31" idx="1"/>
          </p:cNvCxnSpPr>
          <p:nvPr/>
        </p:nvCxnSpPr>
        <p:spPr>
          <a:xfrm flipV="1">
            <a:off x="3104963" y="1795110"/>
            <a:ext cx="1063878" cy="24886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95BFA205-09BE-4075-A45A-47E5AFC847FA}"/>
              </a:ext>
            </a:extLst>
          </p:cNvPr>
          <p:cNvSpPr/>
          <p:nvPr/>
        </p:nvSpPr>
        <p:spPr>
          <a:xfrm>
            <a:off x="4943394" y="215026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29475EDA-7FBB-4CD3-A477-4872B5BC8B68}"/>
              </a:ext>
            </a:extLst>
          </p:cNvPr>
          <p:cNvSpPr/>
          <p:nvPr/>
        </p:nvSpPr>
        <p:spPr>
          <a:xfrm>
            <a:off x="2561762" y="26023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891DACF-969E-4CF1-B874-65DC12EF71A1}"/>
              </a:ext>
            </a:extLst>
          </p:cNvPr>
          <p:cNvGrpSpPr/>
          <p:nvPr/>
        </p:nvGrpSpPr>
        <p:grpSpPr>
          <a:xfrm>
            <a:off x="4193338" y="1496760"/>
            <a:ext cx="894864" cy="261610"/>
            <a:chOff x="-700017" y="2612819"/>
            <a:chExt cx="894864" cy="261610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05D10AA-F526-49D5-A440-5369C2B4652B}"/>
                </a:ext>
              </a:extLst>
            </p:cNvPr>
            <p:cNvSpPr/>
            <p:nvPr/>
          </p:nvSpPr>
          <p:spPr>
            <a:xfrm>
              <a:off x="-700017" y="2636169"/>
              <a:ext cx="809727" cy="238259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900" dirty="0">
                  <a:solidFill>
                    <a:schemeClr val="tx1"/>
                  </a:solidFill>
                </a:rPr>
                <a:t>제</a:t>
              </a:r>
              <a:r>
                <a:rPr lang="en-US" altLang="ko-KR" sz="900" dirty="0">
                  <a:solidFill>
                    <a:schemeClr val="tx1"/>
                  </a:solidFill>
                </a:rPr>
                <a:t>1</a:t>
              </a:r>
              <a:r>
                <a:rPr lang="ko-KR" altLang="en-US" sz="900" dirty="0" err="1">
                  <a:solidFill>
                    <a:schemeClr val="tx1"/>
                  </a:solidFill>
                </a:rPr>
                <a:t>조정부</a:t>
              </a:r>
              <a:endParaRPr lang="en-US" altLang="ko-KR" sz="9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124">
              <a:extLst>
                <a:ext uri="{FF2B5EF4-FFF2-40B4-BE49-F238E27FC236}">
                  <a16:creationId xmlns:a16="http://schemas.microsoft.com/office/drawing/2014/main" id="{C503BC75-16E7-4BF2-AB32-A72E60210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883" y="2612819"/>
              <a:ext cx="32573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ko-KR" altLang="en-US" sz="1100" b="1" dirty="0"/>
                <a:t>▼</a:t>
              </a:r>
            </a:p>
          </p:txBody>
        </p:sp>
      </p:grp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9854A37D-2D5E-4F91-8490-CE6C78978EF0}"/>
              </a:ext>
            </a:extLst>
          </p:cNvPr>
          <p:cNvSpPr/>
          <p:nvPr/>
        </p:nvSpPr>
        <p:spPr>
          <a:xfrm>
            <a:off x="4080617" y="1235428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 err="1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조정부</a:t>
            </a:r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 선택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C65165-F6E6-471A-B106-EE9961D27CB2}"/>
              </a:ext>
            </a:extLst>
          </p:cNvPr>
          <p:cNvSpPr/>
          <p:nvPr/>
        </p:nvSpPr>
        <p:spPr>
          <a:xfrm>
            <a:off x="4073110" y="2705624"/>
            <a:ext cx="900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n>
                  <a:solidFill>
                    <a:srgbClr val="1C2A3E">
                      <a:alpha val="16000"/>
                    </a:srgbClr>
                  </a:solidFill>
                </a:ln>
                <a:latin typeface="+mn-ea"/>
              </a:rPr>
              <a:t>조사관 선택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8A4A5854-7161-4A5F-BDED-B5BB4BC23278}"/>
              </a:ext>
            </a:extLst>
          </p:cNvPr>
          <p:cNvSpPr/>
          <p:nvPr/>
        </p:nvSpPr>
        <p:spPr>
          <a:xfrm>
            <a:off x="-2257636" y="975753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FB277FB5-299F-47CE-9D37-22CAD229C1CF}"/>
              </a:ext>
            </a:extLst>
          </p:cNvPr>
          <p:cNvSpPr/>
          <p:nvPr/>
        </p:nvSpPr>
        <p:spPr>
          <a:xfrm>
            <a:off x="6559641" y="5107479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조정상세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621AC4E-30CD-40DE-AFF7-DDD2EB2E1CCF}"/>
              </a:ext>
            </a:extLst>
          </p:cNvPr>
          <p:cNvSpPr/>
          <p:nvPr/>
        </p:nvSpPr>
        <p:spPr>
          <a:xfrm>
            <a:off x="5779638" y="5113010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수정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79C23095-2F1D-49BD-81BA-6D867FC727D7}"/>
              </a:ext>
            </a:extLst>
          </p:cNvPr>
          <p:cNvSpPr/>
          <p:nvPr/>
        </p:nvSpPr>
        <p:spPr>
          <a:xfrm>
            <a:off x="5783002" y="50231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5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358E5715-7ACB-400C-BE72-C2C5D6036C09}"/>
              </a:ext>
            </a:extLst>
          </p:cNvPr>
          <p:cNvSpPr/>
          <p:nvPr/>
        </p:nvSpPr>
        <p:spPr>
          <a:xfrm>
            <a:off x="6560713" y="502250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90FBBE8B-4DD6-4E9F-B091-5EE086E7E55C}"/>
              </a:ext>
            </a:extLst>
          </p:cNvPr>
          <p:cNvSpPr/>
          <p:nvPr/>
        </p:nvSpPr>
        <p:spPr>
          <a:xfrm>
            <a:off x="297251" y="4084935"/>
            <a:ext cx="2517347" cy="212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B1D64D33-71AF-46AF-AE19-0EA4D0F4C3F6}"/>
              </a:ext>
            </a:extLst>
          </p:cNvPr>
          <p:cNvSpPr/>
          <p:nvPr/>
        </p:nvSpPr>
        <p:spPr>
          <a:xfrm>
            <a:off x="295011" y="4297652"/>
            <a:ext cx="2519587" cy="7715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>
                <a:solidFill>
                  <a:schemeClr val="tx1"/>
                </a:solidFill>
              </a:rPr>
              <a:t>조정사건 배당 결재요청을 진행 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7B112405-58C8-4959-A7DB-1D0312AB4434}"/>
              </a:ext>
            </a:extLst>
          </p:cNvPr>
          <p:cNvSpPr/>
          <p:nvPr/>
        </p:nvSpPr>
        <p:spPr>
          <a:xfrm>
            <a:off x="1329082" y="47783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384D510-F409-412B-AB5A-88EF862A087F}"/>
              </a:ext>
            </a:extLst>
          </p:cNvPr>
          <p:cNvSpPr/>
          <p:nvPr/>
        </p:nvSpPr>
        <p:spPr>
          <a:xfrm>
            <a:off x="2036003" y="4776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99" name="연결선: 꺾임 98">
            <a:extLst>
              <a:ext uri="{FF2B5EF4-FFF2-40B4-BE49-F238E27FC236}">
                <a16:creationId xmlns:a16="http://schemas.microsoft.com/office/drawing/2014/main" id="{03BCC453-4015-473C-BC6F-6AD326B725C1}"/>
              </a:ext>
            </a:extLst>
          </p:cNvPr>
          <p:cNvCxnSpPr>
            <a:cxnSpLocks/>
            <a:stCxn id="101" idx="1"/>
            <a:endCxn id="90" idx="3"/>
          </p:cNvCxnSpPr>
          <p:nvPr/>
        </p:nvCxnSpPr>
        <p:spPr>
          <a:xfrm rot="10800000">
            <a:off x="2814598" y="4683414"/>
            <a:ext cx="2106246" cy="54520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타원 99">
            <a:extLst>
              <a:ext uri="{FF2B5EF4-FFF2-40B4-BE49-F238E27FC236}">
                <a16:creationId xmlns:a16="http://schemas.microsoft.com/office/drawing/2014/main" id="{AB8042F4-A442-491C-922C-F8FF243ABA57}"/>
              </a:ext>
            </a:extLst>
          </p:cNvPr>
          <p:cNvSpPr/>
          <p:nvPr/>
        </p:nvSpPr>
        <p:spPr>
          <a:xfrm>
            <a:off x="1355278" y="46911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5DC0D69-5867-41FC-8695-4BFDDFB1FF7D}"/>
              </a:ext>
            </a:extLst>
          </p:cNvPr>
          <p:cNvSpPr/>
          <p:nvPr/>
        </p:nvSpPr>
        <p:spPr>
          <a:xfrm>
            <a:off x="4920844" y="5117031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결재요청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id="{D569869C-29B3-4428-98EF-B98C215939A5}"/>
              </a:ext>
            </a:extLst>
          </p:cNvPr>
          <p:cNvSpPr/>
          <p:nvPr/>
        </p:nvSpPr>
        <p:spPr>
          <a:xfrm>
            <a:off x="4857233" y="505513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F3B3C94F-6B3D-44CD-9B53-063519C62838}"/>
              </a:ext>
            </a:extLst>
          </p:cNvPr>
          <p:cNvSpPr/>
          <p:nvPr/>
        </p:nvSpPr>
        <p:spPr>
          <a:xfrm>
            <a:off x="6168400" y="34479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364141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019253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완료 시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기일정보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대석버튼 클릭 시 조정위원 검색 창 오픈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선택 클릭 시 대석조정위원 설정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기일지정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기일지정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37477"/>
              </p:ext>
            </p:extLst>
          </p:nvPr>
        </p:nvGraphicFramePr>
        <p:xfrm>
          <a:off x="185674" y="1178750"/>
          <a:ext cx="7287606" cy="4911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188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166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6199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617616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61743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26499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62879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1978483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377633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72683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100420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100420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046082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477149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650257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173293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133963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63202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396152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327607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36016" y="13262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2932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0489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480127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87231"/>
              </p:ext>
            </p:extLst>
          </p:nvPr>
        </p:nvGraphicFramePr>
        <p:xfrm>
          <a:off x="5184373" y="3155202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78225" y="4774451"/>
            <a:ext cx="360040" cy="1809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3920287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293233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76832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76832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526804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385822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197249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546879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59837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1992606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61BA05E-C5AC-48E0-84A8-03822FCF885E}"/>
              </a:ext>
            </a:extLst>
          </p:cNvPr>
          <p:cNvSpPr/>
          <p:nvPr/>
        </p:nvSpPr>
        <p:spPr>
          <a:xfrm>
            <a:off x="3318933" y="348767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2AA9D394-7C61-4C58-885A-EE33EEF3251E}"/>
              </a:ext>
            </a:extLst>
          </p:cNvPr>
          <p:cNvSpPr/>
          <p:nvPr/>
        </p:nvSpPr>
        <p:spPr>
          <a:xfrm>
            <a:off x="3828309" y="568236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E2F4BB20-8DB9-49D2-9779-700108011E71}"/>
              </a:ext>
            </a:extLst>
          </p:cNvPr>
          <p:cNvSpPr/>
          <p:nvPr/>
        </p:nvSpPr>
        <p:spPr>
          <a:xfrm>
            <a:off x="3828937" y="601186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CA2777B3-3A42-4EE8-B369-A388475E47AD}"/>
              </a:ext>
            </a:extLst>
          </p:cNvPr>
          <p:cNvSpPr/>
          <p:nvPr/>
        </p:nvSpPr>
        <p:spPr>
          <a:xfrm>
            <a:off x="2747514" y="4631356"/>
            <a:ext cx="2374336" cy="184915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81" name="표 80">
            <a:extLst>
              <a:ext uri="{FF2B5EF4-FFF2-40B4-BE49-F238E27FC236}">
                <a16:creationId xmlns:a16="http://schemas.microsoft.com/office/drawing/2014/main" id="{C11BE4E2-B009-4BA6-B2CE-F75A0D307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887606"/>
              </p:ext>
            </p:extLst>
          </p:nvPr>
        </p:nvGraphicFramePr>
        <p:xfrm>
          <a:off x="2798867" y="5205540"/>
          <a:ext cx="2198899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363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597179">
                  <a:extLst>
                    <a:ext uri="{9D8B030D-6E8A-4147-A177-3AD203B41FA5}">
                      <a16:colId xmlns:a16="http://schemas.microsoft.com/office/drawing/2014/main" val="242039449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75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82" name="직사각형 81">
            <a:extLst>
              <a:ext uri="{FF2B5EF4-FFF2-40B4-BE49-F238E27FC236}">
                <a16:creationId xmlns:a16="http://schemas.microsoft.com/office/drawing/2014/main" id="{755A6493-B2B5-4128-9CDD-DB963D9477F0}"/>
              </a:ext>
            </a:extLst>
          </p:cNvPr>
          <p:cNvSpPr/>
          <p:nvPr/>
        </p:nvSpPr>
        <p:spPr>
          <a:xfrm>
            <a:off x="3272752" y="498267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2AB1771-24FC-43FA-AA93-D1B7D5C7DAA5}"/>
              </a:ext>
            </a:extLst>
          </p:cNvPr>
          <p:cNvSpPr txBox="1"/>
          <p:nvPr/>
        </p:nvSpPr>
        <p:spPr>
          <a:xfrm>
            <a:off x="2816728" y="487141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조정위원명을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F2F673A-27B3-4FFE-9297-7BC9B1B322DA}"/>
              </a:ext>
            </a:extLst>
          </p:cNvPr>
          <p:cNvSpPr txBox="1"/>
          <p:nvPr/>
        </p:nvSpPr>
        <p:spPr>
          <a:xfrm>
            <a:off x="4256888" y="487141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7BF5114-C9FB-467C-A2F9-F60BAEE76D41}"/>
              </a:ext>
            </a:extLst>
          </p:cNvPr>
          <p:cNvSpPr txBox="1"/>
          <p:nvPr/>
        </p:nvSpPr>
        <p:spPr>
          <a:xfrm>
            <a:off x="2792478" y="4631356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대석 조정위원 검색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90DD1745-A94C-4E74-9063-A7549D2E410A}"/>
              </a:ext>
            </a:extLst>
          </p:cNvPr>
          <p:cNvSpPr/>
          <p:nvPr/>
        </p:nvSpPr>
        <p:spPr>
          <a:xfrm>
            <a:off x="4529766" y="5474709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0C8F09D-80F3-4553-96C1-4CB5434B5E73}"/>
              </a:ext>
            </a:extLst>
          </p:cNvPr>
          <p:cNvSpPr/>
          <p:nvPr/>
        </p:nvSpPr>
        <p:spPr>
          <a:xfrm>
            <a:off x="4529766" y="5714112"/>
            <a:ext cx="400054" cy="1870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98DBFE1-208E-4D60-8B54-4463E1B1CC1D}"/>
              </a:ext>
            </a:extLst>
          </p:cNvPr>
          <p:cNvSpPr txBox="1"/>
          <p:nvPr/>
        </p:nvSpPr>
        <p:spPr>
          <a:xfrm>
            <a:off x="2721660" y="5919678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69C7926A-CBA6-4981-ADC9-82E7B6B8AECB}"/>
              </a:ext>
            </a:extLst>
          </p:cNvPr>
          <p:cNvSpPr/>
          <p:nvPr/>
        </p:nvSpPr>
        <p:spPr>
          <a:xfrm>
            <a:off x="3631483" y="6122328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닫기</a:t>
            </a: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0BA8A4FC-78BC-4492-B24F-D2A333F46C4B}"/>
              </a:ext>
            </a:extLst>
          </p:cNvPr>
          <p:cNvSpPr/>
          <p:nvPr/>
        </p:nvSpPr>
        <p:spPr>
          <a:xfrm>
            <a:off x="4799232" y="577849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9</a:t>
            </a:r>
            <a:endParaRPr lang="ko-KR" altLang="en-US" sz="1000" b="1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0572E5D4-93C9-4A82-B05F-C8FAE3B8C1DE}"/>
              </a:ext>
            </a:extLst>
          </p:cNvPr>
          <p:cNvSpPr/>
          <p:nvPr/>
        </p:nvSpPr>
        <p:spPr>
          <a:xfrm>
            <a:off x="-1983001" y="836899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7F2D1A37-2BC2-4025-B2AF-EE5CAFB2A5DA}"/>
              </a:ext>
            </a:extLst>
          </p:cNvPr>
          <p:cNvSpPr/>
          <p:nvPr/>
        </p:nvSpPr>
        <p:spPr>
          <a:xfrm>
            <a:off x="2041777" y="472521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C9982549-4FE7-44ED-9530-420B4E896654}"/>
              </a:ext>
            </a:extLst>
          </p:cNvPr>
          <p:cNvSpPr/>
          <p:nvPr/>
        </p:nvSpPr>
        <p:spPr>
          <a:xfrm>
            <a:off x="2035890" y="461696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8</a:t>
            </a:r>
            <a:endParaRPr lang="ko-KR" altLang="en-US" sz="1000" b="1" dirty="0"/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10964DE2-CF7E-4EF8-9750-4F1343382719}"/>
              </a:ext>
            </a:extLst>
          </p:cNvPr>
          <p:cNvSpPr/>
          <p:nvPr/>
        </p:nvSpPr>
        <p:spPr>
          <a:xfrm>
            <a:off x="2051288" y="506847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C74EDD83-9677-4441-9C8F-6FBF4A1F6246}"/>
              </a:ext>
            </a:extLst>
          </p:cNvPr>
          <p:cNvSpPr/>
          <p:nvPr/>
        </p:nvSpPr>
        <p:spPr>
          <a:xfrm>
            <a:off x="2045723" y="541693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cxnSp>
        <p:nvCxnSpPr>
          <p:cNvPr id="96" name="연결선: 꺾임 95">
            <a:extLst>
              <a:ext uri="{FF2B5EF4-FFF2-40B4-BE49-F238E27FC236}">
                <a16:creationId xmlns:a16="http://schemas.microsoft.com/office/drawing/2014/main" id="{A6DA2B5B-C115-4557-BCEC-7D1E463EA054}"/>
              </a:ext>
            </a:extLst>
          </p:cNvPr>
          <p:cNvCxnSpPr>
            <a:cxnSpLocks/>
            <a:endCxn id="81" idx="1"/>
          </p:cNvCxnSpPr>
          <p:nvPr/>
        </p:nvCxnSpPr>
        <p:spPr>
          <a:xfrm rot="16200000" flipH="1">
            <a:off x="2203521" y="4961194"/>
            <a:ext cx="649540" cy="54115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754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73145"/>
              </p:ext>
            </p:extLst>
          </p:nvPr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조정사건 기본정보 자동 적용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기본정보는 위원회 서울사무소로 설정 변경 시 직접 입력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기본주소는 위원회 서울사무소로 설정 변경 시 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기일정보 수정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조정상세 버튼 클릭 시 조성상세페이지로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예를 클릭하면 내용을 수정하고 상세로 이동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기일지정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945725"/>
              </p:ext>
            </p:extLst>
          </p:nvPr>
        </p:nvGraphicFramePr>
        <p:xfrm>
          <a:off x="185674" y="1362538"/>
          <a:ext cx="7287606" cy="4699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5919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450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44629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조정위원</a:t>
                      </a:r>
                      <a:r>
                        <a:rPr lang="en-US" altLang="ko-KR" sz="9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39637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6176166"/>
            <a:ext cx="679595" cy="219120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>
                <a:solidFill>
                  <a:sysClr val="windowText" lastClr="000000"/>
                </a:solidFill>
              </a:rPr>
              <a:t>조정상세</a:t>
            </a:r>
            <a:endParaRPr lang="ko-KR" alt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617430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61293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183373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144043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337687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0590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736443" y="3464857"/>
            <a:ext cx="495055" cy="4923841"/>
          </a:xfrm>
          <a:prstGeom prst="bentConnector3">
            <a:avLst>
              <a:gd name="adj1" fmla="val 1461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85E8FE86-CC3C-4EBD-BD3C-71E6C57139C9}"/>
              </a:ext>
            </a:extLst>
          </p:cNvPr>
          <p:cNvSpPr/>
          <p:nvPr/>
        </p:nvSpPr>
        <p:spPr>
          <a:xfrm>
            <a:off x="-1983001" y="836899"/>
            <a:ext cx="1549652" cy="1250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DFF1EBDA-7D86-4542-BB97-7D28F8C0B8C3}"/>
              </a:ext>
            </a:extLst>
          </p:cNvPr>
          <p:cNvSpPr/>
          <p:nvPr/>
        </p:nvSpPr>
        <p:spPr>
          <a:xfrm>
            <a:off x="2108249" y="468625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C982358-F519-43A6-BEEA-45BA534F4EB1}"/>
              </a:ext>
            </a:extLst>
          </p:cNvPr>
          <p:cNvSpPr/>
          <p:nvPr/>
        </p:nvSpPr>
        <p:spPr>
          <a:xfrm>
            <a:off x="2117760" y="5029513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B90FDF12-6F3B-48CA-8A7C-27DD96FD25CA}"/>
              </a:ext>
            </a:extLst>
          </p:cNvPr>
          <p:cNvSpPr/>
          <p:nvPr/>
        </p:nvSpPr>
        <p:spPr>
          <a:xfrm>
            <a:off x="2112195" y="5377979"/>
            <a:ext cx="508661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대석</a:t>
            </a:r>
          </a:p>
        </p:txBody>
      </p:sp>
    </p:spTree>
    <p:extLst>
      <p:ext uri="{BB962C8B-B14F-4D97-AF65-F5344CB8AC3E}">
        <p14:creationId xmlns:p14="http://schemas.microsoft.com/office/powerpoint/2010/main" val="1859433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42923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등록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83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71644"/>
              </p:ext>
            </p:extLst>
          </p:nvPr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11 : 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469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531999"/>
              </p:ext>
            </p:extLst>
          </p:nvPr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수정 가능 사항</a:t>
            </a:r>
            <a:endParaRPr lang="en-US" altLang="ko-KR" sz="900" dirty="0"/>
          </a:p>
          <a:p>
            <a:r>
              <a:rPr lang="en-US" altLang="ko-KR" sz="900" dirty="0"/>
              <a:t>   1)</a:t>
            </a:r>
            <a:r>
              <a:rPr lang="ko-KR" altLang="en-US" sz="900" dirty="0"/>
              <a:t> 조정기일 및 시간</a:t>
            </a:r>
            <a:endParaRPr lang="en-US" altLang="ko-KR" sz="900" dirty="0"/>
          </a:p>
          <a:p>
            <a:r>
              <a:rPr lang="en-US" altLang="ko-KR" sz="900" dirty="0"/>
              <a:t>   2) </a:t>
            </a:r>
            <a:r>
              <a:rPr lang="ko-KR" altLang="en-US" sz="900" dirty="0"/>
              <a:t>장소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주소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조정기일 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장소 및 주소는 자주 이용하는 사항 포함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기타 사항 수정이나 경정은 조정사건에서 관리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7200991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기일통지서 등록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등록</a:t>
            </a:r>
            <a:endParaRPr lang="en-US" altLang="ko-KR" sz="900" dirty="0"/>
          </a:p>
          <a:p>
            <a:r>
              <a:rPr lang="en-US" altLang="ko-KR" sz="900" dirty="0"/>
              <a:t>-</a:t>
            </a:r>
            <a:r>
              <a:rPr lang="ko-KR" altLang="en-US" sz="900" dirty="0"/>
              <a:t> 민원인이 등록한 정보를 자동으로 보여주고 기일변경통지서를 등록한다</a:t>
            </a:r>
            <a:r>
              <a:rPr lang="en-US" altLang="ko-KR" sz="900" dirty="0"/>
              <a:t>.</a:t>
            </a:r>
          </a:p>
          <a:p>
            <a:r>
              <a:rPr lang="en-US" altLang="ko-KR" sz="900" dirty="0"/>
              <a:t> </a:t>
            </a:r>
            <a:r>
              <a:rPr lang="ko-KR" altLang="en-US" sz="900" dirty="0"/>
              <a:t>해당 항목에 대한 수정 가능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b="0" dirty="0">
                <a:solidFill>
                  <a:schemeClr val="bg1">
                    <a:lumMod val="65000"/>
                  </a:schemeClr>
                </a:solidFill>
              </a:rPr>
              <a:t>…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                       ▼</a:t>
            </a:r>
            <a:endParaRPr lang="en-US" altLang="ko-KR" sz="900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0F5A89-558E-4582-B2AC-1CAE9456495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374B176-BFA5-4B79-AF31-6C5593690A3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57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418499" y="592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삭제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수정 불가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우편번호검색을 통한 주소 입력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및 소재지번 검색을 통한 주소입력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도로명 소재지번 구분하여 작성 가능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주소란에 입력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한국저작권위원회 분쟁조정실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E70F7DC-3136-492F-9F64-B446FAC9E25F}"/>
              </a:ext>
            </a:extLst>
          </p:cNvPr>
          <p:cNvSpPr/>
          <p:nvPr/>
        </p:nvSpPr>
        <p:spPr>
          <a:xfrm>
            <a:off x="6213815" y="3815815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8DA71BF-C4E7-4E24-8D18-2A1241966C03}"/>
              </a:ext>
            </a:extLst>
          </p:cNvPr>
          <p:cNvSpPr/>
          <p:nvPr/>
        </p:nvSpPr>
        <p:spPr>
          <a:xfrm>
            <a:off x="6214443" y="4145312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  <a:p>
            <a:r>
              <a:rPr lang="ko-KR" altLang="en-US" sz="900" dirty="0">
                <a:solidFill>
                  <a:srgbClr val="252525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252525"/>
                </a:solidFill>
              </a:rPr>
              <a:t>후암로</a:t>
            </a:r>
            <a:r>
              <a:rPr lang="ko-KR" altLang="en-US" sz="900" dirty="0">
                <a:solidFill>
                  <a:srgbClr val="252525"/>
                </a:solidFill>
              </a:rPr>
              <a:t> </a:t>
            </a:r>
            <a:r>
              <a:rPr lang="en-US" altLang="ko-KR" sz="900" dirty="0">
                <a:solidFill>
                  <a:srgbClr val="252525"/>
                </a:solidFill>
              </a:rPr>
              <a:t>107(</a:t>
            </a:r>
            <a:r>
              <a:rPr lang="ko-KR" altLang="en-US" sz="900" dirty="0">
                <a:solidFill>
                  <a:srgbClr val="252525"/>
                </a:solidFill>
              </a:rPr>
              <a:t>동자동</a:t>
            </a:r>
            <a:r>
              <a:rPr lang="en-US" altLang="ko-KR" sz="900" dirty="0">
                <a:solidFill>
                  <a:srgbClr val="252525"/>
                </a:solidFill>
              </a:rPr>
              <a:t>) </a:t>
            </a:r>
            <a:r>
              <a:rPr lang="ko-KR" altLang="en-US" sz="900" dirty="0">
                <a:solidFill>
                  <a:srgbClr val="252525"/>
                </a:solidFill>
              </a:rPr>
              <a:t>게이트웨이</a:t>
            </a:r>
            <a:r>
              <a:rPr lang="en-US" altLang="ko-KR" sz="900" dirty="0">
                <a:solidFill>
                  <a:srgbClr val="252525"/>
                </a:solidFill>
              </a:rPr>
              <a:t>…</a:t>
            </a:r>
            <a:endParaRPr lang="ko-KR" altLang="en-US" sz="900" dirty="0">
              <a:solidFill>
                <a:srgbClr val="252525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162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10C036F2-752E-47CA-A5B5-0A5EFBE3E50F}"/>
              </a:ext>
            </a:extLst>
          </p:cNvPr>
          <p:cNvSpPr/>
          <p:nvPr/>
        </p:nvSpPr>
        <p:spPr>
          <a:xfrm>
            <a:off x="4275105" y="42327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892BF6F-A350-4B63-90CE-9E09E6078054}"/>
              </a:ext>
            </a:extLst>
          </p:cNvPr>
          <p:cNvSpPr/>
          <p:nvPr/>
        </p:nvSpPr>
        <p:spPr>
          <a:xfrm>
            <a:off x="5133020" y="2663915"/>
            <a:ext cx="2374336" cy="265529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C3830CFF-C8D9-4426-B103-BC87919242ED}"/>
              </a:ext>
            </a:extLst>
          </p:cNvPr>
          <p:cNvGraphicFramePr>
            <a:graphicFrameLocks noGrp="1"/>
          </p:cNvGraphicFramePr>
          <p:nvPr/>
        </p:nvGraphicFramePr>
        <p:xfrm>
          <a:off x="5184373" y="3338990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575176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우편번호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주소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13770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경기도 의정부시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39120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>
                          <a:solidFill>
                            <a:schemeClr val="tx1"/>
                          </a:solidFill>
                        </a:rPr>
                        <a:t>인천 남동구 용현동 </a:t>
                      </a:r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56" name="직사각형 55">
            <a:extLst>
              <a:ext uri="{FF2B5EF4-FFF2-40B4-BE49-F238E27FC236}">
                <a16:creationId xmlns:a16="http://schemas.microsoft.com/office/drawing/2014/main" id="{1677DB0C-75B1-4B70-A622-CA700A2B87E4}"/>
              </a:ext>
            </a:extLst>
          </p:cNvPr>
          <p:cNvSpPr/>
          <p:nvPr/>
        </p:nvSpPr>
        <p:spPr>
          <a:xfrm>
            <a:off x="6994803" y="4998843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21A6C6-2D71-4DD8-893D-E5650359E586}"/>
              </a:ext>
            </a:extLst>
          </p:cNvPr>
          <p:cNvSpPr txBox="1"/>
          <p:nvPr/>
        </p:nvSpPr>
        <p:spPr>
          <a:xfrm>
            <a:off x="5043010" y="4104075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CE38AC4-7B5E-4ED3-A72A-09C61AEC728B}"/>
              </a:ext>
            </a:extLst>
          </p:cNvPr>
          <p:cNvSpPr/>
          <p:nvPr/>
        </p:nvSpPr>
        <p:spPr>
          <a:xfrm>
            <a:off x="5658258" y="3116125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B18C96-46FC-4FFC-B595-F1445D0728CD}"/>
              </a:ext>
            </a:extLst>
          </p:cNvPr>
          <p:cNvSpPr txBox="1"/>
          <p:nvPr/>
        </p:nvSpPr>
        <p:spPr>
          <a:xfrm>
            <a:off x="5202234" y="2952109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7EB70AF-8D71-4DCB-8FB1-43B589A45AC5}"/>
              </a:ext>
            </a:extLst>
          </p:cNvPr>
          <p:cNvSpPr txBox="1"/>
          <p:nvPr/>
        </p:nvSpPr>
        <p:spPr>
          <a:xfrm>
            <a:off x="6642394" y="2952109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E8942A-E191-4B7B-826F-0804ED3B54FB}"/>
              </a:ext>
            </a:extLst>
          </p:cNvPr>
          <p:cNvSpPr txBox="1"/>
          <p:nvPr/>
        </p:nvSpPr>
        <p:spPr>
          <a:xfrm>
            <a:off x="5177984" y="2710592"/>
            <a:ext cx="20120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우편번호검색</a:t>
            </a:r>
            <a:r>
              <a:rPr lang="en-US" altLang="ko-KR" sz="900" b="1" dirty="0"/>
              <a:t>(</a:t>
            </a:r>
            <a:r>
              <a:rPr lang="ko-KR" altLang="en-US" sz="900" b="1" dirty="0"/>
              <a:t>도로명</a:t>
            </a:r>
            <a:r>
              <a:rPr lang="en-US" altLang="ko-KR" sz="900" b="1" dirty="0"/>
              <a:t>, </a:t>
            </a:r>
            <a:r>
              <a:rPr lang="ko-KR" altLang="en-US" sz="900" b="1" dirty="0"/>
              <a:t>소재지번</a:t>
            </a:r>
            <a:r>
              <a:rPr lang="en-US" altLang="ko-KR" sz="900" b="1" dirty="0"/>
              <a:t>)</a:t>
            </a:r>
            <a:endParaRPr lang="ko-KR" altLang="en-US" sz="9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460549-E00C-4D9C-A2F5-C431FC7C0D96}"/>
              </a:ext>
            </a:extLst>
          </p:cNvPr>
          <p:cNvSpPr txBox="1"/>
          <p:nvPr/>
        </p:nvSpPr>
        <p:spPr>
          <a:xfrm>
            <a:off x="5202437" y="4569610"/>
            <a:ext cx="2180834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상세주소를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CA8729F-7C08-4E70-9DE6-9A551373D042}"/>
              </a:ext>
            </a:extLst>
          </p:cNvPr>
          <p:cNvSpPr txBox="1"/>
          <p:nvPr/>
        </p:nvSpPr>
        <p:spPr>
          <a:xfrm>
            <a:off x="5167889" y="4381037"/>
            <a:ext cx="6564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800" b="1">
                <a:solidFill>
                  <a:schemeClr val="tx1"/>
                </a:solidFill>
              </a:rPr>
              <a:t>상세주소</a:t>
            </a:r>
            <a:endParaRPr lang="ko-KR" altLang="en-US" dirty="0"/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6C183875-76FD-46E8-A471-F7D52986E1D5}"/>
              </a:ext>
            </a:extLst>
          </p:cNvPr>
          <p:cNvCxnSpPr>
            <a:cxnSpLocks/>
            <a:endCxn id="55" idx="1"/>
          </p:cNvCxnSpPr>
          <p:nvPr/>
        </p:nvCxnSpPr>
        <p:spPr>
          <a:xfrm rot="5400000" flipH="1" flipV="1">
            <a:off x="4597289" y="3730667"/>
            <a:ext cx="627761" cy="5464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타원 72">
            <a:extLst>
              <a:ext uri="{FF2B5EF4-FFF2-40B4-BE49-F238E27FC236}">
                <a16:creationId xmlns:a16="http://schemas.microsoft.com/office/drawing/2014/main" id="{D57EFC74-DB54-4947-81EA-D5D2CBFA019C}"/>
              </a:ext>
            </a:extLst>
          </p:cNvPr>
          <p:cNvSpPr/>
          <p:nvPr/>
        </p:nvSpPr>
        <p:spPr>
          <a:xfrm>
            <a:off x="7217446" y="278216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EDBFB99F-C9A2-404F-91C5-EF426E9BEC11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D80C49B9-3CE4-4798-9A3A-D6ADC819E5C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93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404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민원인에게 조정기일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일시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장소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정보 등록 팝업으로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송달정보를 등록하고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종료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23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681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2020. 5. 30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84208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29870"/>
            <a:ext cx="288695" cy="28869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60937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770DF-19F4-4BA7-9ED2-83CCD1A29CE3}"/>
              </a:ext>
            </a:extLst>
          </p:cNvPr>
          <p:cNvSpPr txBox="1"/>
          <p:nvPr/>
        </p:nvSpPr>
        <p:spPr>
          <a:xfrm>
            <a:off x="1606435" y="3834045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599724" y="4357081"/>
            <a:ext cx="2660128" cy="14450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서울시 용산구 </a:t>
            </a:r>
            <a:r>
              <a:rPr lang="ko-KR" altLang="en-US" sz="900" dirty="0" err="1">
                <a:solidFill>
                  <a:srgbClr val="FF0000"/>
                </a:solidFill>
              </a:rPr>
              <a:t>후암로</a:t>
            </a:r>
            <a:r>
              <a:rPr lang="ko-KR" altLang="en-US" sz="900" dirty="0">
                <a:solidFill>
                  <a:srgbClr val="FF0000"/>
                </a:solidFill>
              </a:rPr>
              <a:t> </a:t>
            </a:r>
            <a:r>
              <a:rPr lang="en-US" altLang="ko-KR" sz="900" dirty="0">
                <a:solidFill>
                  <a:srgbClr val="FF0000"/>
                </a:solidFill>
              </a:rPr>
              <a:t>107(</a:t>
            </a:r>
            <a:r>
              <a:rPr lang="ko-KR" altLang="en-US" sz="900" dirty="0">
                <a:solidFill>
                  <a:srgbClr val="FF0000"/>
                </a:solidFill>
              </a:rPr>
              <a:t>동자동</a:t>
            </a:r>
            <a:r>
              <a:rPr lang="en-US" altLang="ko-KR" sz="900" dirty="0">
                <a:solidFill>
                  <a:srgbClr val="FF0000"/>
                </a:solidFill>
              </a:rPr>
              <a:t>) </a:t>
            </a:r>
            <a:r>
              <a:rPr lang="ko-KR" altLang="en-US" sz="900" dirty="0">
                <a:solidFill>
                  <a:srgbClr val="FF0000"/>
                </a:solidFill>
              </a:rPr>
              <a:t>게이트웨이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1B532CE-0338-40D2-A3B6-3CC0EC37C449}"/>
              </a:ext>
            </a:extLst>
          </p:cNvPr>
          <p:cNvSpPr/>
          <p:nvPr/>
        </p:nvSpPr>
        <p:spPr>
          <a:xfrm>
            <a:off x="4315205" y="4317751"/>
            <a:ext cx="772810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우편번호검색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E3AABE-5C63-421B-B2D4-175C9682AE2C}"/>
              </a:ext>
            </a:extLst>
          </p:cNvPr>
          <p:cNvSpPr txBox="1"/>
          <p:nvPr/>
        </p:nvSpPr>
        <p:spPr>
          <a:xfrm>
            <a:off x="1599724" y="4511395"/>
            <a:ext cx="2660128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rgbClr val="252525"/>
                </a:solidFill>
              </a:rPr>
              <a:t>직접입력                                                ▼</a:t>
            </a:r>
            <a:endParaRPr lang="en-US" altLang="ko-KR" sz="900" dirty="0">
              <a:solidFill>
                <a:srgbClr val="252525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78C31-2B18-47F0-AD82-D38A9B838903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7DE0151-1B7E-4DF8-A1FE-1CB81909E5EB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D98C98-041C-4927-B9ED-0D8E8E8F43F8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61AC70C4-EBE6-437D-8D53-38973B71546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57281457-F0A3-4D8E-903E-089EB1D2AD64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AB78398C-ACB2-49FF-8DE2-A76FE4819E6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FB765196-06C6-4360-B699-AF6F206ACB56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BB92A02C-6C7E-467F-A210-0C5845B3CE01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AED24851-7AE5-4ADE-B587-259EC20AEF6F}"/>
              </a:ext>
            </a:extLst>
          </p:cNvPr>
          <p:cNvCxnSpPr>
            <a:stCxn id="78" idx="2"/>
            <a:endCxn id="59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6B9761BA-8772-4ED2-900D-25D5700EAE48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DF4BDED5-7AAD-4153-8757-470348943483}"/>
              </a:ext>
            </a:extLst>
          </p:cNvPr>
          <p:cNvSpPr/>
          <p:nvPr/>
        </p:nvSpPr>
        <p:spPr>
          <a:xfrm>
            <a:off x="4713517" y="58148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44CA9BAE-7276-4161-954C-97E0E286AA9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송달정보입력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7777D066-D732-4641-9543-5328E1926571}"/>
              </a:ext>
            </a:extLst>
          </p:cNvPr>
          <p:cNvSpPr/>
          <p:nvPr/>
        </p:nvSpPr>
        <p:spPr>
          <a:xfrm>
            <a:off x="3990755" y="58175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4854516-2A25-4005-880D-66C04A33AC4F}"/>
              </a:ext>
            </a:extLst>
          </p:cNvPr>
          <p:cNvSpPr/>
          <p:nvPr/>
        </p:nvSpPr>
        <p:spPr>
          <a:xfrm>
            <a:off x="5593370" y="417296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b="1" dirty="0">
                <a:solidFill>
                  <a:schemeClr val="tx1"/>
                </a:solidFill>
              </a:rPr>
              <a:t>송달정보 등록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송장번호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205ED90-5F39-44F2-B71C-75E8F3635DAF}"/>
              </a:ext>
            </a:extLst>
          </p:cNvPr>
          <p:cNvSpPr/>
          <p:nvPr/>
        </p:nvSpPr>
        <p:spPr>
          <a:xfrm>
            <a:off x="6067183" y="4558819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0032C7F8-447F-4CAE-9E07-73807D02213A}"/>
              </a:ext>
            </a:extLst>
          </p:cNvPr>
          <p:cNvSpPr/>
          <p:nvPr/>
        </p:nvSpPr>
        <p:spPr>
          <a:xfrm>
            <a:off x="6096739" y="48611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BAB9CFF-0B7C-4065-89E6-1C48D21F0CA4}"/>
              </a:ext>
            </a:extLst>
          </p:cNvPr>
          <p:cNvCxnSpPr>
            <a:cxnSpLocks/>
            <a:stCxn id="82" idx="0"/>
            <a:endCxn id="87" idx="2"/>
          </p:cNvCxnSpPr>
          <p:nvPr/>
        </p:nvCxnSpPr>
        <p:spPr>
          <a:xfrm rot="5400000" flipH="1" flipV="1">
            <a:off x="4987098" y="4479152"/>
            <a:ext cx="779839" cy="20766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사각형: 둥근 모서리 90">
            <a:extLst>
              <a:ext uri="{FF2B5EF4-FFF2-40B4-BE49-F238E27FC236}">
                <a16:creationId xmlns:a16="http://schemas.microsoft.com/office/drawing/2014/main" id="{5F24BED5-802B-4D2A-8AE2-2500A029336F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49E807B7-C01E-4CA9-AD07-4B0362A58FE5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A2FEA19-0C9E-4468-9F1E-4552687A6384}"/>
              </a:ext>
            </a:extLst>
          </p:cNvPr>
          <p:cNvSpPr/>
          <p:nvPr/>
        </p:nvSpPr>
        <p:spPr>
          <a:xfrm>
            <a:off x="6672538" y="4911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599064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947675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671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기일 결과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562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378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32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51141" y="4163622"/>
            <a:ext cx="5831607" cy="41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장 </a:t>
            </a:r>
            <a:r>
              <a:rPr lang="en-US" altLang="ko-KR" sz="900" b="0" dirty="0">
                <a:solidFill>
                  <a:srgbClr val="FF0000"/>
                </a:solidFill>
              </a:rPr>
              <a:t>O </a:t>
            </a:r>
            <a:r>
              <a:rPr lang="en-US" altLang="ko-KR" sz="900" b="0" dirty="0" err="1">
                <a:solidFill>
                  <a:srgbClr val="FF0000"/>
                </a:solidFill>
              </a:rPr>
              <a:t>O</a:t>
            </a:r>
            <a:r>
              <a:rPr lang="ko-KR" altLang="en-US" sz="900" b="0" dirty="0">
                <a:solidFill>
                  <a:srgbClr val="FF0000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rgbClr val="FF0000"/>
                </a:solidFill>
              </a:rPr>
              <a:t>하가하고</a:t>
            </a:r>
            <a:r>
              <a:rPr lang="en-US" altLang="ko-KR" sz="900" b="0" dirty="0">
                <a:solidFill>
                  <a:srgbClr val="FF0000"/>
                </a:solidFill>
              </a:rPr>
              <a:t>, </a:t>
            </a:r>
            <a:r>
              <a:rPr lang="ko-KR" altLang="en-US" sz="900" b="0" dirty="0">
                <a:solidFill>
                  <a:srgbClr val="FF0000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395905"/>
              </p:ext>
            </p:extLst>
          </p:nvPr>
        </p:nvGraphicFramePr>
        <p:xfrm>
          <a:off x="7653300" y="3203975"/>
          <a:ext cx="216024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기일결과를 선택한다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 </a:t>
                      </a:r>
                    </a:p>
                    <a:p>
                      <a:pPr latinLnBrk="1"/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성립을 선택시에만 조정조서 등록으로 이동</a:t>
                      </a:r>
                      <a:r>
                        <a:rPr lang="en-US" altLang="ko-KR" sz="800" b="0">
                          <a:solidFill>
                            <a:srgbClr val="FF0000"/>
                          </a:solidFill>
                        </a:rPr>
                        <a:t>. </a:t>
                      </a:r>
                    </a:p>
                    <a:p>
                      <a:pPr latinLnBrk="1"/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다음기일을 선택하면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고지된 다음 </a:t>
                      </a: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기일은 활성화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차후 지정을 선택하면 날짜 등록 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조서내용은 기본적으로 설정된 값을 선택하여 등록할 수 있도록 처리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기본적인 문구에 신청인</a:t>
                      </a:r>
                      <a:r>
                        <a:rPr lang="en-US" altLang="ko-KR" sz="800" b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rgbClr val="FF0000"/>
                          </a:solidFill>
                        </a:rPr>
                        <a:t>피신청인 정보만 변경해서 자동 입력해서 조서내용에 등록하고 추가변경이 가능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추가내용은 기타입력 란에 등록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E1257CE6-0166-4CFB-9EAF-DDD98061B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311AAD6-9316-464C-ADC8-7F2EFCA5EB28}"/>
              </a:ext>
            </a:extLst>
          </p:cNvPr>
          <p:cNvSpPr/>
          <p:nvPr/>
        </p:nvSpPr>
        <p:spPr>
          <a:xfrm>
            <a:off x="1637705" y="364527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A3CCBC76-6AFE-4B08-BBA6-C243AD8E13B7}"/>
              </a:ext>
            </a:extLst>
          </p:cNvPr>
          <p:cNvSpPr/>
          <p:nvPr/>
        </p:nvSpPr>
        <p:spPr>
          <a:xfrm>
            <a:off x="2905569" y="364527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A82525E5-96C1-4C42-8703-8A1FA4675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23" y="3590938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74F49A5-B3FE-4963-A56C-43C30E4ED70B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26537676-9674-4E67-A18F-A085D5ACCEF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CA075C7-C0E7-4E40-96ED-C3B803EA6652}"/>
              </a:ext>
            </a:extLst>
          </p:cNvPr>
          <p:cNvSpPr/>
          <p:nvPr/>
        </p:nvSpPr>
        <p:spPr>
          <a:xfrm>
            <a:off x="7409232" y="5955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DF3D1C4-C420-4330-A392-978E8C40007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5C218BD-5C8A-4863-A691-5501CDDBD0A8}"/>
              </a:ext>
            </a:extLst>
          </p:cNvPr>
          <p:cNvSpPr/>
          <p:nvPr/>
        </p:nvSpPr>
        <p:spPr>
          <a:xfrm>
            <a:off x="6598571" y="5948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FB92B82-8528-40B2-BA24-4A608E64AD53}"/>
              </a:ext>
            </a:extLst>
          </p:cNvPr>
          <p:cNvSpPr/>
          <p:nvPr/>
        </p:nvSpPr>
        <p:spPr>
          <a:xfrm>
            <a:off x="3149152" y="566906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C4793100-1FBF-4CE1-9515-83058A0DE80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4365C7-4332-4068-8DAA-E0D8A9B3B159}"/>
              </a:ext>
            </a:extLst>
          </p:cNvPr>
          <p:cNvSpPr txBox="1"/>
          <p:nvPr/>
        </p:nvSpPr>
        <p:spPr>
          <a:xfrm>
            <a:off x="5412319" y="5615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1C82DB9D-A76E-4AA2-83AB-F5D1CAC5A3C5}"/>
              </a:ext>
            </a:extLst>
          </p:cNvPr>
          <p:cNvCxnSpPr>
            <a:stCxn id="71" idx="2"/>
            <a:endCxn id="7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4270011-617E-49E7-8627-D12EC55E4626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A349796B-B0C2-4817-9C1E-BECC020B5C7D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BEC5D215-4613-4512-AE42-A2634FA9AB1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2D813919-070F-4413-90A2-E5E599348B87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065BC6E-4F95-4379-A29A-28FABF5D4F78}"/>
              </a:ext>
            </a:extLst>
          </p:cNvPr>
          <p:cNvSpPr/>
          <p:nvPr/>
        </p:nvSpPr>
        <p:spPr>
          <a:xfrm>
            <a:off x="276630" y="5679005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56614BD5-F146-476D-A551-DCBDAB669C6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8F1120-8A25-42F8-9F59-9384977E0544}"/>
              </a:ext>
            </a:extLst>
          </p:cNvPr>
          <p:cNvSpPr txBox="1"/>
          <p:nvPr/>
        </p:nvSpPr>
        <p:spPr>
          <a:xfrm>
            <a:off x="2517544" y="564966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6E0C5AA4-1FF5-4310-B604-1EF71F236A7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A8D4A5EA-2CD4-42EC-998B-DC898CF72B4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1C976954-5DDD-4392-87FB-491B53E519E0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A72767E-7565-48B6-8521-21E15706BF67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4DB51DDE-F449-4764-BF14-95CB3146AA19}"/>
              </a:ext>
            </a:extLst>
          </p:cNvPr>
          <p:cNvCxnSpPr>
            <a:cxnSpLocks/>
            <a:endCxn id="83" idx="0"/>
          </p:cNvCxnSpPr>
          <p:nvPr/>
        </p:nvCxnSpPr>
        <p:spPr>
          <a:xfrm rot="16200000" flipV="1">
            <a:off x="3885832" y="3329597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03FA323-E50A-4B5B-866C-5802F82261CC}"/>
              </a:ext>
            </a:extLst>
          </p:cNvPr>
          <p:cNvSpPr txBox="1"/>
          <p:nvPr/>
        </p:nvSpPr>
        <p:spPr>
          <a:xfrm>
            <a:off x="3535639" y="360690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차후 지정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F1E4C6-A126-4AAC-A37F-77611FDBE3FE}"/>
              </a:ext>
            </a:extLst>
          </p:cNvPr>
          <p:cNvSpPr txBox="1"/>
          <p:nvPr/>
        </p:nvSpPr>
        <p:spPr>
          <a:xfrm>
            <a:off x="1558035" y="389443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▼</a:t>
            </a:r>
            <a:endParaRPr lang="en-US" altLang="ko-KR" sz="900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4303692" y="36149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E88F2F6-1069-4306-BEC0-5790765DA005}"/>
              </a:ext>
            </a:extLst>
          </p:cNvPr>
          <p:cNvSpPr/>
          <p:nvPr/>
        </p:nvSpPr>
        <p:spPr>
          <a:xfrm>
            <a:off x="6020015" y="391696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06A64-5D18-4508-A522-AC6E7F7F5E87}"/>
              </a:ext>
            </a:extLst>
          </p:cNvPr>
          <p:cNvSpPr txBox="1"/>
          <p:nvPr/>
        </p:nvSpPr>
        <p:spPr>
          <a:xfrm>
            <a:off x="5714375" y="2966912"/>
            <a:ext cx="758374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성립     ▼</a:t>
            </a:r>
            <a:endParaRPr lang="en-US" altLang="ko-KR" sz="900" dirty="0"/>
          </a:p>
          <a:p>
            <a:r>
              <a:rPr lang="ko-KR" altLang="en-US" sz="900" dirty="0" err="1"/>
              <a:t>불성립</a:t>
            </a:r>
            <a:endParaRPr lang="en-US" altLang="ko-KR" sz="900" dirty="0"/>
          </a:p>
          <a:p>
            <a:r>
              <a:rPr lang="ko-KR" altLang="en-US" sz="900" dirty="0"/>
              <a:t>직권조정</a:t>
            </a:r>
            <a:endParaRPr lang="en-US" altLang="ko-KR" sz="900" dirty="0"/>
          </a:p>
          <a:p>
            <a:r>
              <a:rPr lang="ko-KR" altLang="en-US" sz="900" dirty="0" err="1"/>
              <a:t>조정취하</a:t>
            </a:r>
            <a:endParaRPr lang="en-US" altLang="ko-KR" sz="900" dirty="0"/>
          </a:p>
          <a:p>
            <a:r>
              <a:rPr lang="ko-KR" altLang="en-US" sz="900" dirty="0"/>
              <a:t>다음기일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DA617C2-39E5-4D36-85BF-CDF859600A57}"/>
              </a:ext>
            </a:extLst>
          </p:cNvPr>
          <p:cNvSpPr txBox="1"/>
          <p:nvPr/>
        </p:nvSpPr>
        <p:spPr>
          <a:xfrm>
            <a:off x="1632653" y="3223195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</a:t>
            </a:r>
            <a:r>
              <a:rPr lang="ko-KR" altLang="en-US" sz="900" dirty="0"/>
              <a:t>▼</a:t>
            </a:r>
            <a:endParaRPr lang="en-US" altLang="ko-KR" sz="900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2370609" y="324213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6107349D-1262-4D08-AA08-60388414C9AC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39638709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5264"/>
              </p:ext>
            </p:extLst>
          </p:nvPr>
        </p:nvGraphicFramePr>
        <p:xfrm>
          <a:off x="7653300" y="3519010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 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상세화면으로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등록</a:t>
            </a:r>
            <a:endParaRPr lang="en-US" altLang="ko-KR" sz="900" dirty="0"/>
          </a:p>
          <a:p>
            <a:pPr marL="171450" indent="-171450">
              <a:buFontTx/>
              <a:buChar char="-"/>
            </a:pPr>
            <a:r>
              <a:rPr lang="ko-KR" altLang="en-US" sz="900" dirty="0"/>
              <a:t>기일통지서의 내용 보여줌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목록에서 선택된 세부내용 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조정기일 차수 표시</a:t>
            </a:r>
            <a:endParaRPr lang="en-US" altLang="ko-KR" sz="900" dirty="0"/>
          </a:p>
          <a:p>
            <a:r>
              <a:rPr lang="en-US" altLang="ko-KR" sz="900" dirty="0"/>
              <a:t>-  </a:t>
            </a:r>
            <a:r>
              <a:rPr lang="ko-KR" altLang="en-US" sz="900" dirty="0"/>
              <a:t>신청인</a:t>
            </a:r>
            <a:r>
              <a:rPr lang="en-US" altLang="ko-KR" sz="900" dirty="0"/>
              <a:t>/</a:t>
            </a:r>
            <a:r>
              <a:rPr lang="ko-KR" altLang="en-US" sz="900" dirty="0"/>
              <a:t>피신청인</a:t>
            </a:r>
            <a:r>
              <a:rPr lang="en-US" altLang="ko-KR" sz="900" dirty="0"/>
              <a:t>/</a:t>
            </a:r>
            <a:r>
              <a:rPr lang="ko-KR" altLang="en-US" sz="900" dirty="0"/>
              <a:t>대리인 조정기일 출석여부 표시</a:t>
            </a:r>
            <a:endParaRPr lang="en-US" altLang="ko-KR" sz="900" dirty="0"/>
          </a:p>
          <a:p>
            <a:r>
              <a:rPr lang="en-US" altLang="ko-KR" sz="900" dirty="0"/>
              <a:t> - 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093941D-77F9-4597-B2F8-15F973C7236C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4E3E9CB-0901-425E-903D-B35B3287F496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41FF8FD4-9D08-4A82-83FE-D4E70E3BD5E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CD81E099-DCBE-4FA8-9556-A37891EF04A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FA12089D-7DDD-4986-9D1F-3F84F996AED5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E2CC214-B6DD-4FA9-B5D7-6C3B915709C5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EA0DB3D-AE41-4252-8014-AB02AB14B16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A750315-6820-4B9D-B1CE-AFCC2FDAE18C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53AABC4-8B4B-4636-B8E3-29E59A891DEC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E4720EF1-DDDF-4108-8220-4F0C46B242B9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D88206A0-A106-4E0D-BE65-EBAC7B625834}"/>
              </a:ext>
            </a:extLst>
          </p:cNvPr>
          <p:cNvSpPr/>
          <p:nvPr/>
        </p:nvSpPr>
        <p:spPr>
          <a:xfrm>
            <a:off x="276636" y="56686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4413528-FC62-44CB-A6CD-10F75DB77516}"/>
              </a:ext>
            </a:extLst>
          </p:cNvPr>
          <p:cNvSpPr/>
          <p:nvPr/>
        </p:nvSpPr>
        <p:spPr>
          <a:xfrm>
            <a:off x="274396" y="58829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C518B0F-9D92-4274-99D6-6340643941DD}"/>
              </a:ext>
            </a:extLst>
          </p:cNvPr>
          <p:cNvSpPr txBox="1"/>
          <p:nvPr/>
        </p:nvSpPr>
        <p:spPr>
          <a:xfrm>
            <a:off x="2531229" y="56236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B7E25FE-6EB5-4C31-AFF0-050E28FFCDAB}"/>
              </a:ext>
            </a:extLst>
          </p:cNvPr>
          <p:cNvSpPr/>
          <p:nvPr/>
        </p:nvSpPr>
        <p:spPr>
          <a:xfrm>
            <a:off x="1308467" y="62270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58315C4-8ACC-4F2F-A276-7A3EE92B50C7}"/>
              </a:ext>
            </a:extLst>
          </p:cNvPr>
          <p:cNvSpPr/>
          <p:nvPr/>
        </p:nvSpPr>
        <p:spPr>
          <a:xfrm>
            <a:off x="2015388" y="62248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42E21303-92D0-4DBA-AF72-9E46D7C22ABC}"/>
              </a:ext>
            </a:extLst>
          </p:cNvPr>
          <p:cNvSpPr/>
          <p:nvPr/>
        </p:nvSpPr>
        <p:spPr>
          <a:xfrm>
            <a:off x="1313200" y="6208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id="{FD199FF4-39D5-41DD-9319-7F0FB6629EBA}"/>
              </a:ext>
            </a:extLst>
          </p:cNvPr>
          <p:cNvCxnSpPr>
            <a:cxnSpLocks/>
            <a:endCxn id="96" idx="3"/>
          </p:cNvCxnSpPr>
          <p:nvPr/>
        </p:nvCxnSpPr>
        <p:spPr>
          <a:xfrm rot="5400000">
            <a:off x="4234412" y="4680513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C38FCB77-E33C-4BED-974E-0765ABCEDA31}"/>
              </a:ext>
            </a:extLst>
          </p:cNvPr>
          <p:cNvCxnSpPr>
            <a:cxnSpLocks/>
            <a:stCxn id="52" idx="0"/>
            <a:endCxn id="107" idx="2"/>
          </p:cNvCxnSpPr>
          <p:nvPr/>
        </p:nvCxnSpPr>
        <p:spPr>
          <a:xfrm rot="5400000" flipH="1" flipV="1">
            <a:off x="5316928" y="5154103"/>
            <a:ext cx="465792" cy="102570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2" name="표 81">
            <a:extLst>
              <a:ext uri="{FF2B5EF4-FFF2-40B4-BE49-F238E27FC236}">
                <a16:creationId xmlns:a16="http://schemas.microsoft.com/office/drawing/2014/main" id="{C75FD32F-7408-458F-95F6-233EFC98E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688253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6671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기일 결과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562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378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32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id="{B7B2745E-705B-4F97-94B3-C7B0C5843E4E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10C2A02-972F-4EDA-8F8A-E9B6C34FA3C4}"/>
              </a:ext>
            </a:extLst>
          </p:cNvPr>
          <p:cNvSpPr/>
          <p:nvPr/>
        </p:nvSpPr>
        <p:spPr>
          <a:xfrm>
            <a:off x="290673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7E5D2990-FAE1-4C23-AD7F-BA53D5A11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591" y="2366463"/>
            <a:ext cx="288695" cy="288695"/>
          </a:xfrm>
          <a:prstGeom prst="rect">
            <a:avLst/>
          </a:prstGeom>
        </p:spPr>
      </p:pic>
      <p:sp>
        <p:nvSpPr>
          <p:cNvPr id="87" name="직사각형 86">
            <a:extLst>
              <a:ext uri="{FF2B5EF4-FFF2-40B4-BE49-F238E27FC236}">
                <a16:creationId xmlns:a16="http://schemas.microsoft.com/office/drawing/2014/main" id="{01BE251B-A6B0-40E5-8436-36B405F1FFE4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rgbClr val="FF0000"/>
                </a:solidFill>
              </a:rPr>
              <a:t>비공개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2BA53976-8D9E-4756-AA82-606DDB021692}"/>
              </a:ext>
            </a:extLst>
          </p:cNvPr>
          <p:cNvSpPr/>
          <p:nvPr/>
        </p:nvSpPr>
        <p:spPr>
          <a:xfrm>
            <a:off x="1637705" y="3645276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23EFF27F-548F-41EA-A1EB-AAB6FBEB75A3}"/>
              </a:ext>
            </a:extLst>
          </p:cNvPr>
          <p:cNvSpPr/>
          <p:nvPr/>
        </p:nvSpPr>
        <p:spPr>
          <a:xfrm>
            <a:off x="2905569" y="3645276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90" name="그림 89">
            <a:extLst>
              <a:ext uri="{FF2B5EF4-FFF2-40B4-BE49-F238E27FC236}">
                <a16:creationId xmlns:a16="http://schemas.microsoft.com/office/drawing/2014/main" id="{77E2A8C2-E2F2-49F0-995E-5A6B7D152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23" y="3590938"/>
            <a:ext cx="288695" cy="288695"/>
          </a:xfrm>
          <a:prstGeom prst="rect">
            <a:avLst/>
          </a:prstGeom>
        </p:spPr>
      </p:pic>
      <p:sp>
        <p:nvSpPr>
          <p:cNvPr id="92" name="직사각형 91">
            <a:extLst>
              <a:ext uri="{FF2B5EF4-FFF2-40B4-BE49-F238E27FC236}">
                <a16:creationId xmlns:a16="http://schemas.microsoft.com/office/drawing/2014/main" id="{1C9D7825-76CC-4D7E-80F6-D946CC27D17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rgbClr val="FF0000"/>
                </a:solidFill>
              </a:rPr>
              <a:t>한국저작권위원회 분쟁조정실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F2DCB45-B007-4010-97E2-1ED02AF5ED98}"/>
              </a:ext>
            </a:extLst>
          </p:cNvPr>
          <p:cNvSpPr txBox="1"/>
          <p:nvPr/>
        </p:nvSpPr>
        <p:spPr>
          <a:xfrm>
            <a:off x="1639364" y="2915648"/>
            <a:ext cx="1778101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직접입력                         ▼</a:t>
            </a:r>
            <a:endParaRPr lang="en-US" altLang="ko-KR" sz="9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09AB315-2D55-4BDC-834D-0DE746CF5AD1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E6DC967-46EC-43DB-9CCC-1F4CA74EA1AC}"/>
              </a:ext>
            </a:extLst>
          </p:cNvPr>
          <p:cNvSpPr txBox="1"/>
          <p:nvPr/>
        </p:nvSpPr>
        <p:spPr>
          <a:xfrm>
            <a:off x="2160609" y="2078711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C5E69D7-DC2B-4BCF-BDDF-4913C2A67F04}"/>
              </a:ext>
            </a:extLst>
          </p:cNvPr>
          <p:cNvSpPr txBox="1"/>
          <p:nvPr/>
        </p:nvSpPr>
        <p:spPr>
          <a:xfrm>
            <a:off x="5412319" y="2105929"/>
            <a:ext cx="75837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출석     ▼</a:t>
            </a:r>
            <a:endParaRPr lang="en-US" altLang="ko-KR" sz="900" dirty="0"/>
          </a:p>
          <a:p>
            <a:r>
              <a:rPr lang="ko-KR" altLang="en-US" sz="900" dirty="0" err="1"/>
              <a:t>불출석</a:t>
            </a:r>
            <a:endParaRPr lang="ko-KR" altLang="en-US" sz="9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5AF35FE-65CF-4FC7-B776-3F0BA5EE6D13}"/>
              </a:ext>
            </a:extLst>
          </p:cNvPr>
          <p:cNvSpPr txBox="1"/>
          <p:nvPr/>
        </p:nvSpPr>
        <p:spPr>
          <a:xfrm>
            <a:off x="3535639" y="3606904"/>
            <a:ext cx="2580144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●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차후 지정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DBEBE33-EE96-4A1A-830C-0110933EA6B6}"/>
              </a:ext>
            </a:extLst>
          </p:cNvPr>
          <p:cNvSpPr txBox="1"/>
          <p:nvPr/>
        </p:nvSpPr>
        <p:spPr>
          <a:xfrm>
            <a:off x="1558035" y="389443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▼</a:t>
            </a:r>
            <a:endParaRPr lang="en-US" altLang="ko-KR" sz="9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8BCDDFB-3C13-41D9-B3F2-B85401009B7C}"/>
              </a:ext>
            </a:extLst>
          </p:cNvPr>
          <p:cNvSpPr txBox="1"/>
          <p:nvPr/>
        </p:nvSpPr>
        <p:spPr>
          <a:xfrm>
            <a:off x="5714375" y="2966912"/>
            <a:ext cx="758374" cy="78483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▼</a:t>
            </a:r>
            <a:endParaRPr lang="en-US" altLang="ko-KR" sz="900" dirty="0"/>
          </a:p>
          <a:p>
            <a:r>
              <a:rPr lang="ko-KR" altLang="en-US" sz="900"/>
              <a:t>불성립</a:t>
            </a:r>
            <a:endParaRPr lang="en-US" altLang="ko-KR" sz="900"/>
          </a:p>
          <a:p>
            <a:r>
              <a:rPr lang="ko-KR" altLang="en-US" sz="900"/>
              <a:t>직권조정</a:t>
            </a:r>
            <a:endParaRPr lang="en-US" altLang="ko-KR" sz="900"/>
          </a:p>
          <a:p>
            <a:r>
              <a:rPr lang="ko-KR" altLang="en-US" sz="900"/>
              <a:t>조정취하</a:t>
            </a:r>
            <a:endParaRPr lang="en-US" altLang="ko-KR" sz="900"/>
          </a:p>
          <a:p>
            <a:r>
              <a:rPr lang="ko-KR" altLang="en-US" sz="900"/>
              <a:t>다음기일</a:t>
            </a:r>
            <a:endParaRPr lang="ko-KR" altLang="en-US" sz="9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491B919-2FBE-4051-8381-F4B16ED51AA6}"/>
              </a:ext>
            </a:extLst>
          </p:cNvPr>
          <p:cNvSpPr txBox="1"/>
          <p:nvPr/>
        </p:nvSpPr>
        <p:spPr>
          <a:xfrm>
            <a:off x="1632653" y="3223195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성립     </a:t>
            </a:r>
            <a:r>
              <a:rPr lang="ko-KR" altLang="en-US" sz="900" dirty="0"/>
              <a:t>▼</a:t>
            </a:r>
            <a:endParaRPr lang="en-US" altLang="ko-KR" sz="900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4EE0A3CE-0649-44E3-99BC-CBFB1AEFBFC2}"/>
              </a:ext>
            </a:extLst>
          </p:cNvPr>
          <p:cNvSpPr/>
          <p:nvPr/>
        </p:nvSpPr>
        <p:spPr>
          <a:xfrm>
            <a:off x="1551141" y="4163622"/>
            <a:ext cx="5831607" cy="41865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장 </a:t>
            </a:r>
            <a:r>
              <a:rPr lang="en-US" altLang="ko-KR" sz="900" b="0" dirty="0">
                <a:solidFill>
                  <a:srgbClr val="FF0000"/>
                </a:solidFill>
              </a:rPr>
              <a:t>O </a:t>
            </a:r>
            <a:r>
              <a:rPr lang="en-US" altLang="ko-KR" sz="900" b="0" dirty="0" err="1">
                <a:solidFill>
                  <a:srgbClr val="FF0000"/>
                </a:solidFill>
              </a:rPr>
              <a:t>O</a:t>
            </a:r>
            <a:r>
              <a:rPr lang="ko-KR" altLang="en-US" sz="900" b="0" dirty="0">
                <a:solidFill>
                  <a:srgbClr val="FF0000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rgbClr val="FF0000"/>
                </a:solidFill>
              </a:rPr>
              <a:t>하가하고</a:t>
            </a:r>
            <a:r>
              <a:rPr lang="en-US" altLang="ko-KR" sz="900" b="0" dirty="0">
                <a:solidFill>
                  <a:srgbClr val="FF0000"/>
                </a:solidFill>
              </a:rPr>
              <a:t>, </a:t>
            </a:r>
            <a:r>
              <a:rPr lang="ko-KR" altLang="en-US" sz="900" b="0" dirty="0">
                <a:solidFill>
                  <a:srgbClr val="FF0000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rgbClr val="FF0000"/>
                </a:solidFill>
              </a:rPr>
              <a:t>조정부장 </a:t>
            </a:r>
            <a:r>
              <a:rPr lang="en-US" altLang="ko-KR" sz="900" b="0" dirty="0">
                <a:solidFill>
                  <a:srgbClr val="FF0000"/>
                </a:solidFill>
              </a:rPr>
              <a:t>: </a:t>
            </a:r>
            <a:r>
              <a:rPr lang="ko-KR" altLang="en-US" sz="900" b="0" dirty="0">
                <a:solidFill>
                  <a:srgbClr val="FF0000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01A91EA-1E02-4038-B2A2-346B6F29F48B}"/>
              </a:ext>
            </a:extLst>
          </p:cNvPr>
          <p:cNvGrpSpPr/>
          <p:nvPr/>
        </p:nvGrpSpPr>
        <p:grpSpPr>
          <a:xfrm>
            <a:off x="5240704" y="4479466"/>
            <a:ext cx="1643943" cy="954593"/>
            <a:chOff x="5240704" y="4479466"/>
            <a:chExt cx="1643943" cy="954593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839588B-BF54-463F-B4C2-2E6B323B5825}"/>
                </a:ext>
              </a:extLst>
            </p:cNvPr>
            <p:cNvSpPr/>
            <p:nvPr/>
          </p:nvSpPr>
          <p:spPr>
            <a:xfrm>
              <a:off x="5240704" y="4479466"/>
              <a:ext cx="1643943" cy="95459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송달정보 조회</a:t>
              </a:r>
              <a:endParaRPr lang="en-US" altLang="ko-KR" sz="800" dirty="0">
                <a:solidFill>
                  <a:sysClr val="windowText" lastClr="000000"/>
                </a:solidFill>
              </a:endParaRPr>
            </a:p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48F2428-22F5-4AD2-887A-BE05B4CEE8BF}"/>
                </a:ext>
              </a:extLst>
            </p:cNvPr>
            <p:cNvSpPr txBox="1"/>
            <p:nvPr/>
          </p:nvSpPr>
          <p:spPr>
            <a:xfrm>
              <a:off x="5261138" y="4509884"/>
              <a:ext cx="8194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00" b="1"/>
                <a:t>송달정보</a:t>
              </a:r>
              <a:endParaRPr lang="ko-KR" altLang="en-US" sz="900" b="1" dirty="0"/>
            </a:p>
          </p:txBody>
        </p:sp>
      </p:grp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99D8263B-48CF-42F5-8655-EC5298EEA594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2216310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278767"/>
              </p:ext>
            </p:extLst>
          </p:nvPr>
        </p:nvGraphicFramePr>
        <p:xfrm>
          <a:off x="185674" y="1088741"/>
          <a:ext cx="7287606" cy="432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97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16572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조정조항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2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562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51141" y="2993084"/>
            <a:ext cx="5831607" cy="15891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1. </a:t>
            </a:r>
            <a:r>
              <a:rPr lang="ko-KR" altLang="en-US" sz="900" b="0">
                <a:solidFill>
                  <a:srgbClr val="FF0000"/>
                </a:solidFill>
              </a:rPr>
              <a:t>피신청인은 </a:t>
            </a:r>
            <a:r>
              <a:rPr lang="en-US" altLang="ko-KR" sz="900" b="0">
                <a:solidFill>
                  <a:srgbClr val="FF0000"/>
                </a:solidFill>
              </a:rPr>
              <a:t>2020. 9. 17.</a:t>
            </a:r>
            <a:r>
              <a:rPr lang="ko-KR" altLang="en-US" sz="900" b="0">
                <a:solidFill>
                  <a:srgbClr val="FF0000"/>
                </a:solidFill>
              </a:rPr>
              <a:t>까지 신청인에게 금 </a:t>
            </a:r>
            <a:r>
              <a:rPr lang="en-US" altLang="ko-KR" sz="900" b="0">
                <a:solidFill>
                  <a:srgbClr val="FF0000"/>
                </a:solidFill>
              </a:rPr>
              <a:t>3,000,000</a:t>
            </a:r>
            <a:r>
              <a:rPr lang="ko-KR" altLang="en-US" sz="900" b="0">
                <a:solidFill>
                  <a:srgbClr val="FF0000"/>
                </a:solidFill>
              </a:rPr>
              <a:t>원을 지급한다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2. </a:t>
            </a:r>
            <a:r>
              <a:rPr lang="ko-KR" altLang="en-US" sz="900" b="0">
                <a:solidFill>
                  <a:srgbClr val="FF0000"/>
                </a:solidFill>
              </a:rPr>
              <a:t>피신청인이 제</a:t>
            </a:r>
            <a:r>
              <a:rPr lang="en-US" altLang="ko-KR" sz="900" b="0">
                <a:solidFill>
                  <a:srgbClr val="FF0000"/>
                </a:solidFill>
              </a:rPr>
              <a:t>1</a:t>
            </a:r>
            <a:r>
              <a:rPr lang="ko-KR" altLang="en-US" sz="900" b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900" b="0">
                <a:solidFill>
                  <a:srgbClr val="FF0000"/>
                </a:solidFill>
              </a:rPr>
              <a:t>, </a:t>
            </a:r>
            <a:r>
              <a:rPr lang="ko-KR" altLang="en-US" sz="900" b="0">
                <a:solidFill>
                  <a:srgbClr val="FF0000"/>
                </a:solidFill>
              </a:rPr>
              <a:t>신청인은 피신청인에 대하여 민</a:t>
            </a:r>
            <a:r>
              <a:rPr lang="en-US" altLang="ko-KR" sz="900" b="0">
                <a:solidFill>
                  <a:srgbClr val="FF0000"/>
                </a:solidFill>
              </a:rPr>
              <a:t>·</a:t>
            </a:r>
            <a:r>
              <a:rPr lang="ko-KR" altLang="en-US" sz="900" b="0">
                <a:solidFill>
                  <a:srgbClr val="FF0000"/>
                </a:solidFill>
              </a:rPr>
              <a:t>형사상 이의를 제기하지 않는다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3. </a:t>
            </a:r>
            <a:r>
              <a:rPr lang="ko-KR" altLang="en-US" sz="900" b="0">
                <a:solidFill>
                  <a:srgbClr val="FF0000"/>
                </a:solidFill>
              </a:rPr>
              <a:t>조정비용은 신청인과 피신청인이 각자 부담한다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45783"/>
              </p:ext>
            </p:extLst>
          </p:nvPr>
        </p:nvGraphicFramePr>
        <p:xfrm>
          <a:off x="7653300" y="3949980"/>
          <a:ext cx="2160240" cy="2526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가장 최근 기일 조서내용을 불러옴</a:t>
                      </a:r>
                      <a:endParaRPr lang="en-US" altLang="ko-KR" sz="800" b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수정 불가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기본적인 문구를 기본값으로 텍스트박스에 등록하고 업무담당자가 편집하여 사용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>
                          <a:solidFill>
                            <a:schemeClr val="tx1"/>
                          </a:solidFill>
                        </a:rPr>
                        <a:t>등록 버튼 클릭 시 등록 알림창 오픈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/>
                        <a:t>취소 버튼 클릭 시 알림창 </a:t>
                      </a:r>
                      <a:r>
                        <a:rPr lang="ko-KR" altLang="en-US" sz="800" b="0" dirty="0"/>
                        <a:t>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후 상세화면으로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조정조서 </a:t>
            </a:r>
            <a:r>
              <a:rPr lang="ko-KR" altLang="en-US" sz="900" dirty="0"/>
              <a:t>등록</a:t>
            </a:r>
            <a:endParaRPr lang="en-US" altLang="ko-KR" sz="900" dirty="0"/>
          </a:p>
          <a:p>
            <a:r>
              <a:rPr lang="en-US" altLang="ko-KR" sz="900"/>
              <a:t>- </a:t>
            </a:r>
            <a:r>
              <a:rPr lang="ko-KR" altLang="en-US" sz="900"/>
              <a:t>최종 기일조서의 내용을 가져와서</a:t>
            </a:r>
            <a:br>
              <a:rPr lang="en-US" altLang="ko-KR" sz="900"/>
            </a:br>
            <a:r>
              <a:rPr lang="en-US" altLang="ko-KR" sz="900"/>
              <a:t> </a:t>
            </a:r>
            <a:r>
              <a:rPr lang="ko-KR" altLang="en-US" sz="900"/>
              <a:t> 조정조서에 등록함</a:t>
            </a:r>
            <a:endParaRPr lang="en-US" altLang="ko-KR" sz="900" dirty="0"/>
          </a:p>
          <a:p>
            <a:r>
              <a:rPr lang="en-US" altLang="ko-KR" sz="900"/>
              <a:t>- </a:t>
            </a:r>
            <a:r>
              <a:rPr lang="ko-KR" altLang="en-US" sz="900"/>
              <a:t>기일조서에서 기일 결과 값이</a:t>
            </a:r>
          </a:p>
          <a:p>
            <a:r>
              <a:rPr lang="en-US" altLang="ko-KR" sz="900"/>
              <a:t>  “</a:t>
            </a:r>
            <a:r>
              <a:rPr lang="ko-KR" altLang="en-US" sz="900"/>
              <a:t>성립</a:t>
            </a:r>
            <a:r>
              <a:rPr lang="en-US" altLang="ko-KR" sz="900"/>
              <a:t>“ </a:t>
            </a:r>
            <a:r>
              <a:rPr lang="ko-KR" altLang="en-US" sz="900"/>
              <a:t>건에 대해서 등록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조정조서 </a:t>
            </a:r>
            <a:r>
              <a:rPr lang="ko-KR" altLang="en-US" dirty="0"/>
              <a:t>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</a:t>
            </a:r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_003_28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646527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tx1"/>
                </a:solidFill>
              </a:rPr>
              <a:t>11 : 00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>
                <a:solidFill>
                  <a:schemeClr val="tx1"/>
                </a:solidFill>
              </a:rPr>
              <a:t>비공개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357424" y="2040871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불출석</a:t>
            </a:r>
            <a:endParaRPr lang="ko-KR" altLang="en-US" sz="9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26537676-9674-4E67-A18F-A085D5ACCEF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ACA075C7-C0E7-4E40-96ED-C3B803EA6652}"/>
              </a:ext>
            </a:extLst>
          </p:cNvPr>
          <p:cNvSpPr/>
          <p:nvPr/>
        </p:nvSpPr>
        <p:spPr>
          <a:xfrm>
            <a:off x="7409232" y="595588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DF3D1C4-C420-4330-A392-978E8C40007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15C218BD-5C8A-4863-A691-5501CDDBD0A8}"/>
              </a:ext>
            </a:extLst>
          </p:cNvPr>
          <p:cNvSpPr/>
          <p:nvPr/>
        </p:nvSpPr>
        <p:spPr>
          <a:xfrm>
            <a:off x="6598571" y="594898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FB92B82-8528-40B2-BA24-4A608E64AD53}"/>
              </a:ext>
            </a:extLst>
          </p:cNvPr>
          <p:cNvSpPr/>
          <p:nvPr/>
        </p:nvSpPr>
        <p:spPr>
          <a:xfrm>
            <a:off x="3149152" y="566906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C4793100-1FBF-4CE1-9515-83058A0DE80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4365C7-4332-4068-8DAA-E0D8A9B3B159}"/>
              </a:ext>
            </a:extLst>
          </p:cNvPr>
          <p:cNvSpPr txBox="1"/>
          <p:nvPr/>
        </p:nvSpPr>
        <p:spPr>
          <a:xfrm>
            <a:off x="5412319" y="5615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1C82DB9D-A76E-4AA2-83AB-F5D1CAC5A3C5}"/>
              </a:ext>
            </a:extLst>
          </p:cNvPr>
          <p:cNvCxnSpPr>
            <a:stCxn id="71" idx="2"/>
            <a:endCxn id="7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B4270011-617E-49E7-8627-D12EC55E4626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A349796B-B0C2-4817-9C1E-BECC020B5C7D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BEC5D215-4613-4512-AE42-A2634FA9AB1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6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2D813919-070F-4413-90A2-E5E599348B87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7</a:t>
            </a:r>
            <a:endParaRPr lang="ko-KR" altLang="en-US" sz="1000" b="1" dirty="0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0065BC6E-4F95-4379-A29A-28FABF5D4F78}"/>
              </a:ext>
            </a:extLst>
          </p:cNvPr>
          <p:cNvSpPr/>
          <p:nvPr/>
        </p:nvSpPr>
        <p:spPr>
          <a:xfrm>
            <a:off x="276630" y="5679005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56614BD5-F146-476D-A551-DCBDAB669C6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8F1120-8A25-42F8-9F59-9384977E0544}"/>
              </a:ext>
            </a:extLst>
          </p:cNvPr>
          <p:cNvSpPr txBox="1"/>
          <p:nvPr/>
        </p:nvSpPr>
        <p:spPr>
          <a:xfrm>
            <a:off x="2517544" y="564966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6E0C5AA4-1FF5-4310-B604-1EF71F236A7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A8D4A5EA-2CD4-42EC-998B-DC898CF72B4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1C976954-5DDD-4392-87FB-491B53E519E0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3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CA72767E-7565-48B6-8521-21E15706BF67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4</a:t>
            </a:r>
            <a:endParaRPr lang="ko-KR" altLang="en-US" sz="1000" b="1" dirty="0"/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4DB51DDE-F449-4764-BF14-95CB3146AA19}"/>
              </a:ext>
            </a:extLst>
          </p:cNvPr>
          <p:cNvCxnSpPr>
            <a:cxnSpLocks/>
            <a:endCxn id="83" idx="0"/>
          </p:cNvCxnSpPr>
          <p:nvPr/>
        </p:nvCxnSpPr>
        <p:spPr>
          <a:xfrm rot="16200000" flipV="1">
            <a:off x="3885832" y="3329597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386B89AA-0D56-46F0-B700-AAB2A2D331E9}"/>
              </a:ext>
            </a:extLst>
          </p:cNvPr>
          <p:cNvSpPr/>
          <p:nvPr/>
        </p:nvSpPr>
        <p:spPr>
          <a:xfrm>
            <a:off x="7297775" y="30072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/>
              <a:t>2</a:t>
            </a:r>
            <a:endParaRPr lang="ko-KR" altLang="en-US" sz="100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6E86D5AE-BDCE-4DE2-9410-3F5D26F80849}"/>
              </a:ext>
            </a:extLst>
          </p:cNvPr>
          <p:cNvSpPr/>
          <p:nvPr/>
        </p:nvSpPr>
        <p:spPr>
          <a:xfrm>
            <a:off x="6980574" y="13204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98BCFC9-3626-4768-B11C-5B79F6BF8EF4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1F048D2-96A7-45B3-8293-FB650BBC7BAE}"/>
              </a:ext>
            </a:extLst>
          </p:cNvPr>
          <p:cNvSpPr/>
          <p:nvPr/>
        </p:nvSpPr>
        <p:spPr>
          <a:xfrm>
            <a:off x="1551141" y="1088739"/>
            <a:ext cx="5472089" cy="1866315"/>
          </a:xfrm>
          <a:prstGeom prst="rect">
            <a:avLst/>
          </a:prstGeom>
          <a:noFill/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9461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51615"/>
              </p:ext>
            </p:extLst>
          </p:nvPr>
        </p:nvGraphicFramePr>
        <p:xfrm>
          <a:off x="185674" y="1088740"/>
          <a:ext cx="7287606" cy="4214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174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168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42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49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05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12265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B0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임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rgbClr val="AEB0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519010"/>
          <a:ext cx="21602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기일조서 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상세화면으로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기일조서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/>
              <a:t>조정조서 등록</a:t>
            </a:r>
            <a:endParaRPr lang="en-US" altLang="ko-KR" sz="900"/>
          </a:p>
          <a:p>
            <a:r>
              <a:rPr lang="en-US" altLang="ko-KR" sz="900"/>
              <a:t>- </a:t>
            </a:r>
            <a:r>
              <a:rPr lang="ko-KR" altLang="en-US" sz="900"/>
              <a:t>최종 기일조서의 내용을 가져와서</a:t>
            </a:r>
            <a:br>
              <a:rPr lang="en-US" altLang="ko-KR" sz="900"/>
            </a:br>
            <a:r>
              <a:rPr lang="en-US" altLang="ko-KR" sz="900"/>
              <a:t> </a:t>
            </a:r>
            <a:r>
              <a:rPr lang="ko-KR" altLang="en-US" sz="900"/>
              <a:t> 조정조서에 등록함</a:t>
            </a:r>
            <a:endParaRPr lang="en-US" altLang="ko-KR" sz="900"/>
          </a:p>
          <a:p>
            <a:r>
              <a:rPr lang="en-US" altLang="ko-KR" sz="900"/>
              <a:t>- </a:t>
            </a:r>
            <a:r>
              <a:rPr lang="ko-KR" altLang="en-US" sz="900"/>
              <a:t>기일조서에서 기일 결과 값이</a:t>
            </a:r>
          </a:p>
          <a:p>
            <a:r>
              <a:rPr lang="en-US" altLang="ko-KR" sz="900"/>
              <a:t>  “</a:t>
            </a:r>
            <a:r>
              <a:rPr lang="ko-KR" altLang="en-US" sz="900"/>
              <a:t>성립</a:t>
            </a:r>
            <a:r>
              <a:rPr lang="en-US" altLang="ko-KR" sz="900"/>
              <a:t>“ </a:t>
            </a:r>
            <a:r>
              <a:rPr lang="ko-KR" altLang="en-US" sz="900"/>
              <a:t>건에 대해서 등록 가능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조정조서 </a:t>
            </a:r>
            <a:r>
              <a:rPr lang="ko-KR" altLang="en-US" dirty="0"/>
              <a:t>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38873" y="2420801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FF33DF11-C66F-4E9E-BAB3-512F4CF659C9}"/>
              </a:ext>
            </a:extLst>
          </p:cNvPr>
          <p:cNvSpPr/>
          <p:nvPr/>
        </p:nvSpPr>
        <p:spPr>
          <a:xfrm>
            <a:off x="2657745" y="2420801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dirty="0">
                <a:solidFill>
                  <a:schemeClr val="tx1"/>
                </a:solidFill>
              </a:rPr>
              <a:t>11 : 00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31920" y="2395189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o-KR" altLang="en-US" sz="900" dirty="0">
                <a:solidFill>
                  <a:schemeClr val="tx1"/>
                </a:solidFill>
              </a:rPr>
              <a:t>공개제한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B94CF5-0A1C-48BE-BAE3-CC4833822F48}"/>
              </a:ext>
            </a:extLst>
          </p:cNvPr>
          <p:cNvSpPr txBox="1"/>
          <p:nvPr/>
        </p:nvSpPr>
        <p:spPr>
          <a:xfrm>
            <a:off x="2155724" y="182697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A87233-07FF-4B04-A7FD-61A05D672CB8}"/>
              </a:ext>
            </a:extLst>
          </p:cNvPr>
          <p:cNvSpPr txBox="1"/>
          <p:nvPr/>
        </p:nvSpPr>
        <p:spPr>
          <a:xfrm>
            <a:off x="2160609" y="2078711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출석</a:t>
            </a:r>
            <a:endParaRPr lang="en-US" altLang="ko-KR" sz="9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3629-BF9B-445E-9F0E-54A3797ABBC6}"/>
              </a:ext>
            </a:extLst>
          </p:cNvPr>
          <p:cNvSpPr txBox="1"/>
          <p:nvPr/>
        </p:nvSpPr>
        <p:spPr>
          <a:xfrm>
            <a:off x="5402891" y="2077648"/>
            <a:ext cx="75837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불출석</a:t>
            </a:r>
            <a:endParaRPr lang="en-US" altLang="ko-KR" sz="900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5093941D-77F9-4597-B2F8-15F973C7236C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4E3E9CB-0901-425E-903D-B35B3287F496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41FF8FD4-9D08-4A82-83FE-D4E70E3BD5E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CD81E099-DCBE-4FA8-9556-A37891EF04A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FA12089D-7DDD-4986-9D1F-3F84F996AED5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E2CC214-B6DD-4FA9-B5D7-6C3B915709C5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EA0DB3D-AE41-4252-8014-AB02AB14B16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0A750315-6820-4B9D-B1CE-AFCC2FDAE18C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53AABC4-8B4B-4636-B8E3-29E59A891DEC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E4720EF1-DDDF-4108-8220-4F0C46B242B9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D88206A0-A106-4E0D-BE65-EBAC7B625834}"/>
              </a:ext>
            </a:extLst>
          </p:cNvPr>
          <p:cNvSpPr/>
          <p:nvPr/>
        </p:nvSpPr>
        <p:spPr>
          <a:xfrm>
            <a:off x="276636" y="56686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4413528-FC62-44CB-A6CD-10F75DB77516}"/>
              </a:ext>
            </a:extLst>
          </p:cNvPr>
          <p:cNvSpPr/>
          <p:nvPr/>
        </p:nvSpPr>
        <p:spPr>
          <a:xfrm>
            <a:off x="274396" y="58829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C518B0F-9D92-4274-99D6-6340643941DD}"/>
              </a:ext>
            </a:extLst>
          </p:cNvPr>
          <p:cNvSpPr txBox="1"/>
          <p:nvPr/>
        </p:nvSpPr>
        <p:spPr>
          <a:xfrm>
            <a:off x="2531229" y="56236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5B7E25FE-6EB5-4C31-AFF0-050E28FFCDAB}"/>
              </a:ext>
            </a:extLst>
          </p:cNvPr>
          <p:cNvSpPr/>
          <p:nvPr/>
        </p:nvSpPr>
        <p:spPr>
          <a:xfrm>
            <a:off x="1308467" y="62270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58315C4-8ACC-4F2F-A276-7A3EE92B50C7}"/>
              </a:ext>
            </a:extLst>
          </p:cNvPr>
          <p:cNvSpPr/>
          <p:nvPr/>
        </p:nvSpPr>
        <p:spPr>
          <a:xfrm>
            <a:off x="2015388" y="62248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42E21303-92D0-4DBA-AF72-9E46D7C22ABC}"/>
              </a:ext>
            </a:extLst>
          </p:cNvPr>
          <p:cNvSpPr/>
          <p:nvPr/>
        </p:nvSpPr>
        <p:spPr>
          <a:xfrm>
            <a:off x="1313200" y="62086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103" name="연결선: 꺾임 102">
            <a:extLst>
              <a:ext uri="{FF2B5EF4-FFF2-40B4-BE49-F238E27FC236}">
                <a16:creationId xmlns:a16="http://schemas.microsoft.com/office/drawing/2014/main" id="{FD199FF4-39D5-41DD-9319-7F0FB6629EBA}"/>
              </a:ext>
            </a:extLst>
          </p:cNvPr>
          <p:cNvCxnSpPr>
            <a:cxnSpLocks/>
            <a:endCxn id="96" idx="3"/>
          </p:cNvCxnSpPr>
          <p:nvPr/>
        </p:nvCxnSpPr>
        <p:spPr>
          <a:xfrm rot="5400000">
            <a:off x="4234412" y="4680513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C38FCB77-E33C-4BED-974E-0765ABCEDA31}"/>
              </a:ext>
            </a:extLst>
          </p:cNvPr>
          <p:cNvCxnSpPr>
            <a:cxnSpLocks/>
            <a:stCxn id="52" idx="0"/>
            <a:endCxn id="107" idx="2"/>
          </p:cNvCxnSpPr>
          <p:nvPr/>
        </p:nvCxnSpPr>
        <p:spPr>
          <a:xfrm rot="5400000" flipH="1" flipV="1">
            <a:off x="5316928" y="5154103"/>
            <a:ext cx="465792" cy="102570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id="{D01A91EA-1E02-4038-B2A2-346B6F29F48B}"/>
              </a:ext>
            </a:extLst>
          </p:cNvPr>
          <p:cNvGrpSpPr/>
          <p:nvPr/>
        </p:nvGrpSpPr>
        <p:grpSpPr>
          <a:xfrm>
            <a:off x="5240704" y="4479466"/>
            <a:ext cx="1643943" cy="954593"/>
            <a:chOff x="5240704" y="4479466"/>
            <a:chExt cx="1643943" cy="954593"/>
          </a:xfrm>
        </p:grpSpPr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B839588B-BF54-463F-B4C2-2E6B323B5825}"/>
                </a:ext>
              </a:extLst>
            </p:cNvPr>
            <p:cNvSpPr/>
            <p:nvPr/>
          </p:nvSpPr>
          <p:spPr>
            <a:xfrm>
              <a:off x="5240704" y="4479466"/>
              <a:ext cx="1643943" cy="95459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800" dirty="0">
                  <a:solidFill>
                    <a:sysClr val="windowText" lastClr="000000"/>
                  </a:solidFill>
                </a:rPr>
                <a:t>송달정보 조회</a:t>
              </a:r>
              <a:endParaRPr lang="en-US" altLang="ko-KR" sz="800" dirty="0">
                <a:solidFill>
                  <a:sysClr val="windowText" lastClr="000000"/>
                </a:solidFill>
              </a:endParaRPr>
            </a:p>
            <a:p>
              <a:pPr latinLnBrk="1"/>
              <a:endParaRPr lang="en-US" altLang="ko-KR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48F2428-22F5-4AD2-887A-BE05B4CEE8BF}"/>
                </a:ext>
              </a:extLst>
            </p:cNvPr>
            <p:cNvSpPr txBox="1"/>
            <p:nvPr/>
          </p:nvSpPr>
          <p:spPr>
            <a:xfrm>
              <a:off x="5261138" y="4509884"/>
              <a:ext cx="8194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900" b="1"/>
                <a:t>송달정보</a:t>
              </a:r>
              <a:endParaRPr lang="ko-KR" altLang="en-US" sz="900" b="1" dirty="0"/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04BD59B-BF70-46F9-AF4F-94B8D07E68B9}"/>
              </a:ext>
            </a:extLst>
          </p:cNvPr>
          <p:cNvSpPr/>
          <p:nvPr/>
        </p:nvSpPr>
        <p:spPr>
          <a:xfrm>
            <a:off x="1639364" y="2993083"/>
            <a:ext cx="5743384" cy="120798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1. </a:t>
            </a:r>
            <a:r>
              <a:rPr lang="ko-KR" altLang="en-US" sz="900" b="0">
                <a:solidFill>
                  <a:srgbClr val="FF0000"/>
                </a:solidFill>
              </a:rPr>
              <a:t>피신청인은 </a:t>
            </a:r>
            <a:r>
              <a:rPr lang="en-US" altLang="ko-KR" sz="900" b="0">
                <a:solidFill>
                  <a:srgbClr val="FF0000"/>
                </a:solidFill>
              </a:rPr>
              <a:t>2020. 9. 17.</a:t>
            </a:r>
            <a:r>
              <a:rPr lang="ko-KR" altLang="en-US" sz="900" b="0">
                <a:solidFill>
                  <a:srgbClr val="FF0000"/>
                </a:solidFill>
              </a:rPr>
              <a:t>까지 신청인에게 금 </a:t>
            </a:r>
            <a:r>
              <a:rPr lang="en-US" altLang="ko-KR" sz="900" b="0">
                <a:solidFill>
                  <a:srgbClr val="FF0000"/>
                </a:solidFill>
              </a:rPr>
              <a:t>3,000,000</a:t>
            </a:r>
            <a:r>
              <a:rPr lang="ko-KR" altLang="en-US" sz="900" b="0">
                <a:solidFill>
                  <a:srgbClr val="FF0000"/>
                </a:solidFill>
              </a:rPr>
              <a:t>원을 지급한다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2. </a:t>
            </a:r>
            <a:r>
              <a:rPr lang="ko-KR" altLang="en-US" sz="900" b="0">
                <a:solidFill>
                  <a:srgbClr val="FF0000"/>
                </a:solidFill>
              </a:rPr>
              <a:t>피신청인이 제</a:t>
            </a:r>
            <a:r>
              <a:rPr lang="en-US" altLang="ko-KR" sz="900" b="0">
                <a:solidFill>
                  <a:srgbClr val="FF0000"/>
                </a:solidFill>
              </a:rPr>
              <a:t>1</a:t>
            </a:r>
            <a:r>
              <a:rPr lang="ko-KR" altLang="en-US" sz="900" b="0">
                <a:solidFill>
                  <a:srgbClr val="FF0000"/>
                </a:solidFill>
              </a:rPr>
              <a:t>항의 의무를 성실히 이행할 경우</a:t>
            </a:r>
            <a:r>
              <a:rPr lang="en-US" altLang="ko-KR" sz="900" b="0">
                <a:solidFill>
                  <a:srgbClr val="FF0000"/>
                </a:solidFill>
              </a:rPr>
              <a:t>, </a:t>
            </a:r>
            <a:r>
              <a:rPr lang="ko-KR" altLang="en-US" sz="900" b="0">
                <a:solidFill>
                  <a:srgbClr val="FF0000"/>
                </a:solidFill>
              </a:rPr>
              <a:t>신청인은 피신청인에 대하여 민</a:t>
            </a:r>
            <a:r>
              <a:rPr lang="en-US" altLang="ko-KR" sz="900" b="0">
                <a:solidFill>
                  <a:srgbClr val="FF0000"/>
                </a:solidFill>
              </a:rPr>
              <a:t>·</a:t>
            </a:r>
            <a:r>
              <a:rPr lang="ko-KR" altLang="en-US" sz="900" b="0">
                <a:solidFill>
                  <a:srgbClr val="FF0000"/>
                </a:solidFill>
              </a:rPr>
              <a:t>형사상 이의를 제기하지 않는다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  <a:p>
            <a:pPr algn="l" latinLnBrk="1"/>
            <a:endParaRPr lang="en-US" altLang="ko-KR" sz="900" b="0">
              <a:solidFill>
                <a:srgbClr val="FF0000"/>
              </a:solidFill>
            </a:endParaRPr>
          </a:p>
          <a:p>
            <a:pPr algn="l" latinLnBrk="1"/>
            <a:r>
              <a:rPr lang="en-US" altLang="ko-KR" sz="900" b="0">
                <a:solidFill>
                  <a:srgbClr val="FF0000"/>
                </a:solidFill>
              </a:rPr>
              <a:t>3. </a:t>
            </a:r>
            <a:r>
              <a:rPr lang="ko-KR" altLang="en-US" sz="900" b="0">
                <a:solidFill>
                  <a:srgbClr val="FF0000"/>
                </a:solidFill>
              </a:rPr>
              <a:t>조정비용은 신청인과 피신청인이 각자 부담한다</a:t>
            </a:r>
            <a:r>
              <a:rPr lang="en-US" altLang="ko-KR" sz="900" b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4570963-1296-40E8-AFA1-3C325DAB5603}"/>
              </a:ext>
            </a:extLst>
          </p:cNvPr>
          <p:cNvSpPr/>
          <p:nvPr/>
        </p:nvSpPr>
        <p:spPr>
          <a:xfrm>
            <a:off x="1632653" y="2742540"/>
            <a:ext cx="1778101" cy="16709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77FF4A92-68E5-4DA0-9DE1-38E8FB4A5751}"/>
              </a:ext>
            </a:extLst>
          </p:cNvPr>
          <p:cNvSpPr/>
          <p:nvPr/>
        </p:nvSpPr>
        <p:spPr>
          <a:xfrm>
            <a:off x="-1437710" y="2395189"/>
            <a:ext cx="1351381" cy="121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3203176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734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A35DA8B-9687-467C-A6FE-E85BD4472C76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9EC4E1-1433-45FA-A07E-AEA6839AA204}"/>
              </a:ext>
            </a:extLst>
          </p:cNvPr>
          <p:cNvSpPr txBox="1"/>
          <p:nvPr/>
        </p:nvSpPr>
        <p:spPr>
          <a:xfrm>
            <a:off x="1621330" y="3898463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</a:t>
            </a:r>
            <a:r>
              <a:rPr lang="ko-KR" altLang="en-US" sz="900"/>
              <a:t>마무리함                                        ▼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4806489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80265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취하종결통보서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999024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UI_PA_003_19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13A6987-1D37-45B4-88FF-850F21FF5B3A}"/>
              </a:ext>
            </a:extLst>
          </p:cNvPr>
          <p:cNvCxnSpPr>
            <a:cxnSpLocks/>
            <a:stCxn id="34" idx="0"/>
            <a:endCxn id="58" idx="2"/>
          </p:cNvCxnSpPr>
          <p:nvPr/>
        </p:nvCxnSpPr>
        <p:spPr>
          <a:xfrm rot="5400000" flipH="1" flipV="1">
            <a:off x="5089545" y="5645824"/>
            <a:ext cx="201454" cy="3066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DD39B86-F58B-48F9-B218-FCB7309786FF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8B3CA2-FC78-4678-A20A-E24925AC5D0A}"/>
              </a:ext>
            </a:extLst>
          </p:cNvPr>
          <p:cNvSpPr txBox="1"/>
          <p:nvPr/>
        </p:nvSpPr>
        <p:spPr>
          <a:xfrm>
            <a:off x="1621330" y="3898463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2F38C82-8564-4AF7-BD58-D1967587AC44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957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2066"/>
              </p:ext>
            </p:extLst>
          </p:nvPr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0526410-9620-4F4B-9F66-C823502DA9EE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A34D0EA-6583-4627-9C09-9FCF714D99A8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2DEFB9-D507-4A99-8BC7-CA794702A57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0A914F79-13CE-492D-B2C3-AFC0EE309039}"/>
              </a:ext>
            </a:extLst>
          </p:cNvPr>
          <p:cNvCxnSpPr>
            <a:endCxn id="56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D8E3D39F-99E2-4E8B-A4D1-E07F62BBCCAE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2405CCFC-091B-4A62-B790-3ADEF6AE7548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AA168AB-180F-4896-883B-12C25882A9DD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3" name="타원 92">
            <a:extLst>
              <a:ext uri="{FF2B5EF4-FFF2-40B4-BE49-F238E27FC236}">
                <a16:creationId xmlns:a16="http://schemas.microsoft.com/office/drawing/2014/main" id="{E959D31D-A701-42A3-AF30-02649C4E8A7D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300D928-EA8B-4240-A2B6-DC679A0E630B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71EE65D-B6C0-4A72-ABA0-89614A285E65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CF6DF2-3EBC-4DBF-886C-9302520820C4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BB43E94F-45CE-4A50-B008-591FBC2E85E0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8" name="사각형: 둥근 모서리 97">
            <a:extLst>
              <a:ext uri="{FF2B5EF4-FFF2-40B4-BE49-F238E27FC236}">
                <a16:creationId xmlns:a16="http://schemas.microsoft.com/office/drawing/2014/main" id="{E77794DA-B9A7-4261-9392-95DA8F131086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E1BF83E1-3185-42AF-902D-BAD43CDD1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DDB4D116-39C4-4E31-B0D3-5850BFDB89CD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AAE04F44-CD7B-4D31-B60D-7ACFCD336624}"/>
              </a:ext>
            </a:extLst>
          </p:cNvPr>
          <p:cNvCxnSpPr>
            <a:cxnSpLocks/>
            <a:endCxn id="94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47BE90D-FFBE-44DA-AD2F-E4087A4BE9BA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EE09DD-C3CE-4161-9A1F-F0D3E576C5A6}"/>
              </a:ext>
            </a:extLst>
          </p:cNvPr>
          <p:cNvSpPr txBox="1"/>
          <p:nvPr/>
        </p:nvSpPr>
        <p:spPr>
          <a:xfrm>
            <a:off x="1622091" y="3939945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1054604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736620"/>
          <a:ext cx="2160240" cy="261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11725" y="691568"/>
            <a:ext cx="1935215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불성립종결통보서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신청인 및 피신청인 대상으로 각 </a:t>
            </a:r>
            <a:r>
              <a:rPr lang="en-US" altLang="ko-KR" sz="900" dirty="0"/>
              <a:t>1</a:t>
            </a:r>
            <a:r>
              <a:rPr lang="ko-KR" altLang="en-US" sz="900" dirty="0"/>
              <a:t>부 발행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680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7B9BEBCE-9DE8-4192-BE1F-901ED6A7580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A599083-3619-41EA-A927-2DDEFD342895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6D1366F-A9A5-4983-9179-DA225D019219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3247180-260B-4748-A63A-3AD8F9FE114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830CB3-293D-45FD-AA58-CB4E19DA0663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D47721A-45F2-4802-A32D-B63134B64470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8E9DD9DF-3701-4EEC-BB26-A7B60E1AA12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1CA9EE9-6826-482E-B4BE-56C8952E61C7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FE39C29-DBE7-4D6B-A2BA-749680D037F0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결재요청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B7BBD24-6124-4D42-A583-4DB4AAC6809B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B55BD92-B87A-489A-9F91-83ED80097067}"/>
              </a:ext>
            </a:extLst>
          </p:cNvPr>
          <p:cNvSpPr/>
          <p:nvPr/>
        </p:nvSpPr>
        <p:spPr>
          <a:xfrm>
            <a:off x="3335060" y="180077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DB208B-8B0E-4234-BB8E-4150FBD3FA56}"/>
              </a:ext>
            </a:extLst>
          </p:cNvPr>
          <p:cNvSpPr/>
          <p:nvPr/>
        </p:nvSpPr>
        <p:spPr>
          <a:xfrm>
            <a:off x="3332820" y="2015108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F9839-A999-465B-92A2-FFF63BC8B131}"/>
              </a:ext>
            </a:extLst>
          </p:cNvPr>
          <p:cNvSpPr txBox="1"/>
          <p:nvPr/>
        </p:nvSpPr>
        <p:spPr>
          <a:xfrm>
            <a:off x="5589653" y="175577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09AB06FA-ADB1-4E02-A9C2-A307194EB3D7}"/>
              </a:ext>
            </a:extLst>
          </p:cNvPr>
          <p:cNvSpPr/>
          <p:nvPr/>
        </p:nvSpPr>
        <p:spPr>
          <a:xfrm>
            <a:off x="4366891" y="235918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8A35199-2C5B-4256-AB81-608BB92FB5EB}"/>
              </a:ext>
            </a:extLst>
          </p:cNvPr>
          <p:cNvSpPr/>
          <p:nvPr/>
        </p:nvSpPr>
        <p:spPr>
          <a:xfrm>
            <a:off x="5073812" y="235697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66E79F36-4440-45DA-83F4-9872EC1509D5}"/>
              </a:ext>
            </a:extLst>
          </p:cNvPr>
          <p:cNvSpPr/>
          <p:nvPr/>
        </p:nvSpPr>
        <p:spPr>
          <a:xfrm>
            <a:off x="4371624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63C41338-6BA0-4322-A4D4-C9613E1BCCF9}"/>
              </a:ext>
            </a:extLst>
          </p:cNvPr>
          <p:cNvSpPr/>
          <p:nvPr/>
        </p:nvSpPr>
        <p:spPr>
          <a:xfrm>
            <a:off x="5052747" y="234083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90B88F-E042-4CF7-894A-1F50C11CD5AB}"/>
              </a:ext>
            </a:extLst>
          </p:cNvPr>
          <p:cNvSpPr/>
          <p:nvPr/>
        </p:nvSpPr>
        <p:spPr>
          <a:xfrm>
            <a:off x="4872597" y="289332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825D9B-5243-4159-B2CD-4AAA9A27127B}"/>
              </a:ext>
            </a:extLst>
          </p:cNvPr>
          <p:cNvSpPr txBox="1"/>
          <p:nvPr/>
        </p:nvSpPr>
        <p:spPr>
          <a:xfrm>
            <a:off x="7127190" y="284832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7B7ADF1A-4C74-48ED-8621-D7BB9DFF4DC2}"/>
              </a:ext>
            </a:extLst>
          </p:cNvPr>
          <p:cNvSpPr/>
          <p:nvPr/>
        </p:nvSpPr>
        <p:spPr>
          <a:xfrm>
            <a:off x="5904428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B1850A-33EE-42D4-9B32-C7784AA4F8EE}"/>
              </a:ext>
            </a:extLst>
          </p:cNvPr>
          <p:cNvSpPr/>
          <p:nvPr/>
        </p:nvSpPr>
        <p:spPr>
          <a:xfrm>
            <a:off x="6611349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3" name="타원 72">
            <a:extLst>
              <a:ext uri="{FF2B5EF4-FFF2-40B4-BE49-F238E27FC236}">
                <a16:creationId xmlns:a16="http://schemas.microsoft.com/office/drawing/2014/main" id="{5D991A48-70B3-4357-8015-4B6BE945B0BD}"/>
              </a:ext>
            </a:extLst>
          </p:cNvPr>
          <p:cNvSpPr/>
          <p:nvPr/>
        </p:nvSpPr>
        <p:spPr>
          <a:xfrm>
            <a:off x="590916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95BF3A-6185-4B92-9207-89A45E260B04}"/>
              </a:ext>
            </a:extLst>
          </p:cNvPr>
          <p:cNvSpPr/>
          <p:nvPr/>
        </p:nvSpPr>
        <p:spPr>
          <a:xfrm>
            <a:off x="6590284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DA1E27CF-6817-45E3-B1C3-E4A7E91C6C4A}"/>
              </a:ext>
            </a:extLst>
          </p:cNvPr>
          <p:cNvSpPr/>
          <p:nvPr/>
        </p:nvSpPr>
        <p:spPr>
          <a:xfrm>
            <a:off x="4870357" y="3107659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D98320B9-2244-41EF-A007-9C2E28DC207A}"/>
              </a:ext>
            </a:extLst>
          </p:cNvPr>
          <p:cNvSpPr/>
          <p:nvPr/>
        </p:nvSpPr>
        <p:spPr>
          <a:xfrm>
            <a:off x="5912055" y="345174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9DC8A43-D895-436B-9877-D1990011866F}"/>
              </a:ext>
            </a:extLst>
          </p:cNvPr>
          <p:cNvSpPr/>
          <p:nvPr/>
        </p:nvSpPr>
        <p:spPr>
          <a:xfrm>
            <a:off x="6618976" y="344952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4BCB645-0EBC-4D4A-AF78-BD477656F3A2}"/>
              </a:ext>
            </a:extLst>
          </p:cNvPr>
          <p:cNvSpPr/>
          <p:nvPr/>
        </p:nvSpPr>
        <p:spPr>
          <a:xfrm>
            <a:off x="5916788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FD77009-184C-44B9-B1AB-E8CD8B32A01F}"/>
              </a:ext>
            </a:extLst>
          </p:cNvPr>
          <p:cNvSpPr/>
          <p:nvPr/>
        </p:nvSpPr>
        <p:spPr>
          <a:xfrm>
            <a:off x="6597911" y="343338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239643C0-6EED-4711-A927-510ECA0623C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3A148D8-C933-4136-841B-5531B98EF6D8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5CF6B97-6F47-44AD-BC36-09B4D406BFC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7CEF4B3C-3E50-4A38-967B-771F400CF1F7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DFD4FE95-7C69-4E49-ADCA-648570522D52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0E680459-1EB8-47EF-8F5E-8643D09956FB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96E72DD5-CA6E-4D9A-9188-4FB74BD84BAC}"/>
              </a:ext>
            </a:extLst>
          </p:cNvPr>
          <p:cNvCxnSpPr>
            <a:endCxn id="8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C13A6987-1D37-45B4-88FF-850F21FF5B3A}"/>
              </a:ext>
            </a:extLst>
          </p:cNvPr>
          <p:cNvCxnSpPr>
            <a:cxnSpLocks/>
            <a:stCxn id="36" idx="0"/>
            <a:endCxn id="57" idx="1"/>
          </p:cNvCxnSpPr>
          <p:nvPr/>
        </p:nvCxnSpPr>
        <p:spPr>
          <a:xfrm rot="5400000" flipH="1" flipV="1">
            <a:off x="4086999" y="5472795"/>
            <a:ext cx="686295" cy="18290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타원 90">
            <a:extLst>
              <a:ext uri="{FF2B5EF4-FFF2-40B4-BE49-F238E27FC236}">
                <a16:creationId xmlns:a16="http://schemas.microsoft.com/office/drawing/2014/main" id="{1225784E-B192-42BF-A851-F2DDED53275D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2" name="타원 91">
            <a:extLst>
              <a:ext uri="{FF2B5EF4-FFF2-40B4-BE49-F238E27FC236}">
                <a16:creationId xmlns:a16="http://schemas.microsoft.com/office/drawing/2014/main" id="{9FB207F0-8314-41DC-ABDC-96A330334D42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89F4B2F-5F1F-4676-8289-B658F30E58E5}"/>
              </a:ext>
            </a:extLst>
          </p:cNvPr>
          <p:cNvSpPr/>
          <p:nvPr/>
        </p:nvSpPr>
        <p:spPr>
          <a:xfrm>
            <a:off x="1621330" y="4212500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3AF4AC0-6850-451B-8416-FAD059E5CC73}"/>
              </a:ext>
            </a:extLst>
          </p:cNvPr>
          <p:cNvSpPr/>
          <p:nvPr/>
        </p:nvSpPr>
        <p:spPr>
          <a:xfrm>
            <a:off x="4521600" y="4743804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E2C6FAB-7EE7-4D56-813D-BF6FA9C89F59}"/>
              </a:ext>
            </a:extLst>
          </p:cNvPr>
          <p:cNvCxnSpPr>
            <a:stCxn id="30" idx="0"/>
            <a:endCxn id="75" idx="2"/>
          </p:cNvCxnSpPr>
          <p:nvPr/>
        </p:nvCxnSpPr>
        <p:spPr>
          <a:xfrm rot="16200000" flipV="1">
            <a:off x="5559278" y="4314891"/>
            <a:ext cx="2163584" cy="1018903"/>
          </a:xfrm>
          <a:prstGeom prst="bentConnector3">
            <a:avLst>
              <a:gd name="adj1" fmla="val 8683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4850E63-3CF3-4B5F-A84D-B9068BE86F44}"/>
              </a:ext>
            </a:extLst>
          </p:cNvPr>
          <p:cNvSpPr txBox="1"/>
          <p:nvPr/>
        </p:nvSpPr>
        <p:spPr>
          <a:xfrm>
            <a:off x="1628916" y="3935952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3A7A933D-5BC7-4734-9B67-6F69738B17FF}"/>
              </a:ext>
            </a:extLst>
          </p:cNvPr>
          <p:cNvCxnSpPr>
            <a:stCxn id="31" idx="0"/>
            <a:endCxn id="63" idx="2"/>
          </p:cNvCxnSpPr>
          <p:nvPr/>
        </p:nvCxnSpPr>
        <p:spPr>
          <a:xfrm rot="16200000" flipV="1">
            <a:off x="3892849" y="3351233"/>
            <a:ext cx="3254275" cy="185180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8477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46015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9B2E71A2-F433-4481-AD7A-9A76B897BB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20396B74-3A6F-4F1E-A705-FE0DCE3413E8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4A5A5C99-B182-4E0A-9563-F03AE7C2454B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C013A4B-0139-44E6-A857-288371C265C0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DEDB4319-7A56-47D4-995D-C2CD830C0F2A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8DE30BDC-59EC-4317-BBE0-4BC28702C2A3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4EF9617-7C77-4B38-86A6-728533F11E23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4977784-24FD-4AAC-9C1F-06B95ABAC859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92B91BE8-5546-4A3E-8DDD-2820F39DCDBF}"/>
              </a:ext>
            </a:extLst>
          </p:cNvPr>
          <p:cNvCxnSpPr>
            <a:endCxn id="71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47A3C662-302D-48C9-9CEE-1F01D81252C4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C0FACF08-CCED-401E-B828-9F26FDE7A3A9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806AF49A-2653-41A3-B931-ADB50E7A5A2E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1FA65F1B-ACD5-4BBD-B538-4BBE11132E1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78CBB37-929D-4B0A-947F-E919CEAC5E67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8B9B095-1821-4ADF-A1C7-3934C674F3DF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E9D2159-D14E-4B27-BCF0-1C50A049332B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95612C9C-7C43-47F2-97AB-11DB062F4B68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B28EC4E3-F9D3-46B4-BDAB-D9CE817E54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352FE5B-E002-4709-93B4-E6F9B116681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51663CF9-196C-4D8B-AB41-CBA354AAA52E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92493A05-1F20-4908-9E65-4E7A4063771B}"/>
              </a:ext>
            </a:extLst>
          </p:cNvPr>
          <p:cNvCxnSpPr>
            <a:cxnSpLocks/>
            <a:endCxn id="78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표 85">
            <a:extLst>
              <a:ext uri="{FF2B5EF4-FFF2-40B4-BE49-F238E27FC236}">
                <a16:creationId xmlns:a16="http://schemas.microsoft.com/office/drawing/2014/main" id="{C8D498BE-B76E-474F-83A8-F5001D810813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F4E46909-1A7B-470D-869C-83FB2D8C5FF7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6F871D-CDD1-484C-A2E5-14C540D53DE4}"/>
              </a:ext>
            </a:extLst>
          </p:cNvPr>
          <p:cNvSpPr txBox="1"/>
          <p:nvPr/>
        </p:nvSpPr>
        <p:spPr>
          <a:xfrm>
            <a:off x="1643190" y="3132098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1322506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37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F3F7D7DE-B85C-4BB8-A782-CC7094B70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37996"/>
              </p:ext>
            </p:extLst>
          </p:nvPr>
        </p:nvGraphicFramePr>
        <p:xfrm>
          <a:off x="185674" y="1362538"/>
          <a:ext cx="7287606" cy="365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42202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109449"/>
                  </a:ext>
                </a:extLst>
              </a:tr>
              <a:tr h="259029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979205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AA3F7F6E-E81A-4E97-99EA-A66D2E9A8F2E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1666691-E2A6-4227-B2E2-C4C4F56891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1" y="2375220"/>
            <a:ext cx="288695" cy="288695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131BFD4-3011-465B-A886-887F3C5C68B5}"/>
              </a:ext>
            </a:extLst>
          </p:cNvPr>
          <p:cNvSpPr/>
          <p:nvPr/>
        </p:nvSpPr>
        <p:spPr>
          <a:xfrm>
            <a:off x="1616846" y="3495905"/>
            <a:ext cx="5831607" cy="65665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06C8813-F3C0-455F-8EB7-573A55AFAA87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1E6E9A-C3B3-4148-ACD7-D8BAB78F0A72}"/>
              </a:ext>
            </a:extLst>
          </p:cNvPr>
          <p:cNvSpPr txBox="1"/>
          <p:nvPr/>
        </p:nvSpPr>
        <p:spPr>
          <a:xfrm>
            <a:off x="1618269" y="3181910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40668475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2DFDF44B-7403-4A7E-A18E-4610E9714CDD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출력 버튼을 통해 조정권고안 출력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출력시</a:t>
            </a:r>
            <a:r>
              <a:rPr lang="ko-KR" altLang="en-US" sz="900" dirty="0"/>
              <a:t> </a:t>
            </a:r>
            <a:r>
              <a:rPr lang="en-US" altLang="ko-KR" sz="900" dirty="0"/>
              <a:t>Oz Report</a:t>
            </a:r>
            <a:r>
              <a:rPr lang="ko-KR" altLang="en-US" sz="900" dirty="0"/>
              <a:t>를 연동하여 미리보기 화면 이동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우편송달 기록 조회 및 송달일 조회 연동 팝업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출력 외 불가</a:t>
            </a:r>
            <a:endParaRPr lang="en-US" altLang="ko-KR" sz="900" dirty="0"/>
          </a:p>
          <a:p>
            <a:r>
              <a:rPr lang="en-US" altLang="ko-KR" sz="900" b="1" dirty="0">
                <a:solidFill>
                  <a:srgbClr val="FF0000"/>
                </a:solidFill>
              </a:rPr>
              <a:t> - </a:t>
            </a:r>
            <a:r>
              <a:rPr lang="ko-KR" altLang="en-US" sz="900" b="1" dirty="0">
                <a:solidFill>
                  <a:srgbClr val="FF0000"/>
                </a:solidFill>
              </a:rPr>
              <a:t>조정권고안 양식 확인하여 세부 수정 필요</a:t>
            </a:r>
            <a:endParaRPr lang="en-US" altLang="ko-KR" sz="900" b="1" dirty="0">
              <a:solidFill>
                <a:srgbClr val="FF0000"/>
              </a:solidFill>
            </a:endParaRPr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988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23755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피신청인은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2020. 9. 17.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까지 신청인에게 금 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3,000,000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원을 지급한다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.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피신청인이 제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sng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…</a:t>
                      </a:r>
                      <a:endParaRPr lang="ko-KR" altLang="en-US" sz="900" b="0" i="0" u="sng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5C7F9C5-6F17-4F8B-88B9-A0DE40EB532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DF37EAF-5F23-41E9-A8C4-DA8E3E3A5C21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CDDB74C-8C06-4E4A-B9C0-2948CF821F3B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6C0FA33-22A4-4F7C-A7D3-0FED86B1CFF9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A3B6C930-686C-4E4C-AFE3-989657FF937F}"/>
              </a:ext>
            </a:extLst>
          </p:cNvPr>
          <p:cNvSpPr/>
          <p:nvPr/>
        </p:nvSpPr>
        <p:spPr>
          <a:xfrm>
            <a:off x="3228994" y="589699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결재요청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0E5F1C4-546A-4710-9336-ECB93ED5F542}"/>
              </a:ext>
            </a:extLst>
          </p:cNvPr>
          <p:cNvSpPr/>
          <p:nvPr/>
        </p:nvSpPr>
        <p:spPr>
          <a:xfrm>
            <a:off x="3728658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8D943BF3-CDE2-44FC-BAE5-3FA41C0FCCF3}"/>
              </a:ext>
            </a:extLst>
          </p:cNvPr>
          <p:cNvSpPr/>
          <p:nvPr/>
        </p:nvSpPr>
        <p:spPr>
          <a:xfrm>
            <a:off x="4667521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EC689E1-803B-455F-93DC-60311C685875}"/>
              </a:ext>
            </a:extLst>
          </p:cNvPr>
          <p:cNvSpPr/>
          <p:nvPr/>
        </p:nvSpPr>
        <p:spPr>
          <a:xfrm>
            <a:off x="4677936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2581C11E-A370-4106-BBFF-A5D6CDE83297}"/>
              </a:ext>
            </a:extLst>
          </p:cNvPr>
          <p:cNvSpPr/>
          <p:nvPr/>
        </p:nvSpPr>
        <p:spPr>
          <a:xfrm>
            <a:off x="3984236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신청서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4DFED1B-EF81-43DE-86FB-F97FFBD0BB63}"/>
              </a:ext>
            </a:extLst>
          </p:cNvPr>
          <p:cNvSpPr/>
          <p:nvPr/>
        </p:nvSpPr>
        <p:spPr>
          <a:xfrm>
            <a:off x="3980476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C31DB45-0E81-4A73-BFDA-8085D2404FC6}"/>
              </a:ext>
            </a:extLst>
          </p:cNvPr>
          <p:cNvSpPr/>
          <p:nvPr/>
        </p:nvSpPr>
        <p:spPr>
          <a:xfrm>
            <a:off x="4955240" y="2897222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6BE4F7C-872E-4DED-ACAF-88D472EAC65D}"/>
              </a:ext>
            </a:extLst>
          </p:cNvPr>
          <p:cNvSpPr/>
          <p:nvPr/>
        </p:nvSpPr>
        <p:spPr>
          <a:xfrm>
            <a:off x="4953000" y="3111554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3ED24-54FA-4EDB-8EFE-2FCA4104F4A5}"/>
              </a:ext>
            </a:extLst>
          </p:cNvPr>
          <p:cNvSpPr txBox="1"/>
          <p:nvPr/>
        </p:nvSpPr>
        <p:spPr>
          <a:xfrm>
            <a:off x="7209833" y="285221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117327D2-3F33-40F0-BE52-0499584FF460}"/>
              </a:ext>
            </a:extLst>
          </p:cNvPr>
          <p:cNvSpPr/>
          <p:nvPr/>
        </p:nvSpPr>
        <p:spPr>
          <a:xfrm>
            <a:off x="5987071" y="34556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0F248C18-1DC8-43C9-9171-EC16113D42B6}"/>
              </a:ext>
            </a:extLst>
          </p:cNvPr>
          <p:cNvSpPr/>
          <p:nvPr/>
        </p:nvSpPr>
        <p:spPr>
          <a:xfrm>
            <a:off x="6693992" y="345342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6EE79050-61D8-439A-A719-4B21356DE869}"/>
              </a:ext>
            </a:extLst>
          </p:cNvPr>
          <p:cNvSpPr/>
          <p:nvPr/>
        </p:nvSpPr>
        <p:spPr>
          <a:xfrm>
            <a:off x="5991804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3010034-8626-4616-841A-41F55549041D}"/>
              </a:ext>
            </a:extLst>
          </p:cNvPr>
          <p:cNvSpPr/>
          <p:nvPr/>
        </p:nvSpPr>
        <p:spPr>
          <a:xfrm>
            <a:off x="6672927" y="343728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FD2EBFEE-DE0A-4B7F-921A-52D919FC5FA9}"/>
              </a:ext>
            </a:extLst>
          </p:cNvPr>
          <p:cNvCxnSpPr>
            <a:stCxn id="14" idx="0"/>
            <a:endCxn id="31" idx="2"/>
          </p:cNvCxnSpPr>
          <p:nvPr/>
        </p:nvCxnSpPr>
        <p:spPr>
          <a:xfrm rot="16200000" flipV="1">
            <a:off x="5251162" y="4709546"/>
            <a:ext cx="2157829" cy="23162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29C76DA3-75F8-497A-AB52-14ED3F08830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305C40C-5E1B-4F48-96C9-C500499FDD73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A8DA0F-AEC6-43CE-BDAA-45C72B558821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D7D97DFB-8CD9-4CAC-9F69-1913984B0C2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92550C8E-DD21-401D-A10C-6E66F24EE0D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211E46C9-DD4F-4F3B-A5B5-A82D5F1581C9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A873DE1F-4518-4EB9-9011-D178BAB6B7F3}"/>
              </a:ext>
            </a:extLst>
          </p:cNvPr>
          <p:cNvCxnSpPr>
            <a:cxnSpLocks/>
            <a:stCxn id="23" idx="0"/>
          </p:cNvCxnSpPr>
          <p:nvPr/>
        </p:nvCxnSpPr>
        <p:spPr>
          <a:xfrm rot="5400000" flipH="1" flipV="1">
            <a:off x="4796001" y="5603500"/>
            <a:ext cx="498176" cy="10961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F3D7DCFA-1493-4214-B6F4-C2C96B9B26C3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070A3956-A047-48D6-94ED-F58653F2D9E5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3A5AF6FC-FFF0-434A-84F7-E6CFA79F2E74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49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리포팅 솔루션을 통한 양식출력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우편 송달 기록 조회 및 송달일 조회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 </a:t>
                      </a:r>
                      <a:r>
                        <a:rPr lang="ko-KR" altLang="en-US" sz="800" b="0" dirty="0"/>
                        <a:t>우편 송달 조회 페이지 팝업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확인 요청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후 조정 관리 목록으로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79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3240"/>
                  </a:ext>
                </a:extLst>
              </a:tr>
            </a:tbl>
          </a:graphicData>
        </a:graphic>
      </p:graphicFrame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B823FEE5-B436-4342-9B33-0EBF14DF597D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2CBF9C4-F2D9-4BEC-A481-73110114CCEE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69" name="연결선: 꺾임 68">
            <a:extLst>
              <a:ext uri="{FF2B5EF4-FFF2-40B4-BE49-F238E27FC236}">
                <a16:creationId xmlns:a16="http://schemas.microsoft.com/office/drawing/2014/main" id="{D9D5D315-9F6F-4C28-A064-995B1DE87B8A}"/>
              </a:ext>
            </a:extLst>
          </p:cNvPr>
          <p:cNvCxnSpPr>
            <a:cxnSpLocks/>
            <a:endCxn id="70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95EE3A0-CDFF-4211-9CC9-7F583B77505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4A429736-B213-41F1-A1F1-C56EC5E82B74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A2107EF-3C7E-410C-9AB8-98B7620B58D0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FA60FCE-8911-4588-9C86-2E903CFBAE3E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DF5A1AE5-21C3-4CD9-B674-362C4F7949F2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2C8057DA-8A11-480F-ABB1-2990972139A3}"/>
              </a:ext>
            </a:extLst>
          </p:cNvPr>
          <p:cNvSpPr/>
          <p:nvPr/>
        </p:nvSpPr>
        <p:spPr>
          <a:xfrm>
            <a:off x="4371502" y="4495813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162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053955"/>
              </p:ext>
            </p:extLst>
          </p:nvPr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A8409453-A4D2-4050-9D2C-89A19241E46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9AE614E2-C3C6-4485-8150-CF524C93C294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>
                <a:solidFill>
                  <a:sysClr val="windowText" lastClr="000000"/>
                </a:solidFill>
              </a:rPr>
              <a:t>등록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FEC7FCA1-06B1-4C60-9C9B-C76D07A625C4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91" name="타원 90">
            <a:extLst>
              <a:ext uri="{FF2B5EF4-FFF2-40B4-BE49-F238E27FC236}">
                <a16:creationId xmlns:a16="http://schemas.microsoft.com/office/drawing/2014/main" id="{2B16C890-93B5-4C2D-9756-4BC2078F4441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980C5269-9818-4499-B5AB-07081DD940B6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9AED0C58-123B-4EBB-BFFE-0A0023CD011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8F98EA5-A473-4919-9E03-F63BB58D4B07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0716865D-C14B-4333-85FA-E4E2A734A07B}"/>
              </a:ext>
            </a:extLst>
          </p:cNvPr>
          <p:cNvCxnSpPr>
            <a:endCxn id="93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878FFA0A-D287-4EB6-B119-DED238A0C4E5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E6EA459E-8C19-443B-AB5F-D22BD13A4DF0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2211EDA-A471-4B60-9AC8-B419670A84CF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591FFF0B-08A2-46C7-8DED-793E58364C34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191CE774-C854-4086-9B87-DC0475F4FB48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A3DF39D3-603D-49C4-8631-430EB46F1AA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F018008-EE17-436E-ADD6-5C19184AA98A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103" name="사각형: 둥근 모서리 102">
            <a:extLst>
              <a:ext uri="{FF2B5EF4-FFF2-40B4-BE49-F238E27FC236}">
                <a16:creationId xmlns:a16="http://schemas.microsoft.com/office/drawing/2014/main" id="{BFF64692-6106-4CC3-9FD7-CF6C87992F29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21495889-9C16-4FFC-9407-CC34791F134B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C63DD93C-F6FB-4544-B3A3-FAC92BF00C08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78881063-4CE2-4591-91DE-606ADB695FA5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1BA06C6F-9314-4DBC-A094-4D1404F3BD1E}"/>
              </a:ext>
            </a:extLst>
          </p:cNvPr>
          <p:cNvCxnSpPr>
            <a:cxnSpLocks/>
            <a:endCxn id="100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2308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/>
              <a:t>▼ 조정 진행결과 직권조정 결정으로 기일을 마무리함 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25175860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71019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삭제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목록에서 선택된 조정사건 세부내용 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해당 사건은 조정번호</a:t>
            </a:r>
            <a:r>
              <a:rPr lang="en-US" altLang="ko-KR" sz="900" dirty="0"/>
              <a:t>(</a:t>
            </a:r>
            <a:r>
              <a:rPr lang="ko-KR" altLang="en-US" sz="900" dirty="0"/>
              <a:t>양식기준</a:t>
            </a:r>
            <a:r>
              <a:rPr lang="en-US" altLang="ko-KR" sz="9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삭제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5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30377"/>
                  </a:ext>
                </a:extLst>
              </a:tr>
              <a:tr h="2504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91815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AC3427-69DA-477E-B9E0-D7FCCD6A9C62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rgbClr val="FF0000"/>
                </a:solidFill>
              </a:rPr>
              <a:t>1. </a:t>
            </a:r>
            <a:r>
              <a:rPr lang="ko-KR" altLang="en-US" sz="900" b="0" dirty="0">
                <a:solidFill>
                  <a:srgbClr val="FF0000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66C7E9B4-57B9-486E-B74B-9F07401539EA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rgbClr val="FF0000"/>
                </a:solidFill>
              </a:rPr>
              <a:t>피선칭인은</a:t>
            </a:r>
            <a:r>
              <a:rPr lang="ko-KR" altLang="en-US" sz="900" b="0" dirty="0">
                <a:solidFill>
                  <a:srgbClr val="FF0000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rgbClr val="FF0000"/>
                </a:solidFill>
              </a:rPr>
              <a:t>…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2B590CD-81A0-459F-AA3F-F4C8632D7245}"/>
              </a:ext>
            </a:extLst>
          </p:cNvPr>
          <p:cNvSpPr/>
          <p:nvPr/>
        </p:nvSpPr>
        <p:spPr>
          <a:xfrm>
            <a:off x="1616845" y="262501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3C6A20B1-F9CA-4178-9A23-637C09D6832E}"/>
              </a:ext>
            </a:extLst>
          </p:cNvPr>
          <p:cNvSpPr/>
          <p:nvPr/>
        </p:nvSpPr>
        <p:spPr>
          <a:xfrm>
            <a:off x="1616845" y="2883904"/>
            <a:ext cx="815875" cy="2231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미정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BC52CF8-759E-4DDE-AC98-3C880DE466B8}"/>
              </a:ext>
            </a:extLst>
          </p:cNvPr>
          <p:cNvSpPr/>
          <p:nvPr/>
        </p:nvSpPr>
        <p:spPr>
          <a:xfrm>
            <a:off x="162263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683E8945-A05F-408D-BFFA-B8ED477A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48" y="2348880"/>
            <a:ext cx="288695" cy="288695"/>
          </a:xfrm>
          <a:prstGeom prst="rect">
            <a:avLst/>
          </a:prstGeom>
        </p:spPr>
      </p:pic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5508BDD1-B77F-442D-87C3-A0D1AB3C3D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736620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BBE6C3-9590-4CEA-AD5C-E20740BE4606}"/>
              </a:ext>
            </a:extLst>
          </p:cNvPr>
          <p:cNvSpPr/>
          <p:nvPr/>
        </p:nvSpPr>
        <p:spPr>
          <a:xfrm>
            <a:off x="1621911" y="3998906"/>
            <a:ext cx="5831607" cy="37366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900" b="0" dirty="0">
                <a:solidFill>
                  <a:schemeClr val="tx1"/>
                </a:solidFill>
              </a:rPr>
              <a:t>[2020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 </a:t>
            </a:r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900" b="0" dirty="0">
                <a:solidFill>
                  <a:schemeClr val="tx1"/>
                </a:solidFill>
              </a:rPr>
              <a:t>] </a:t>
            </a:r>
            <a:r>
              <a:rPr lang="ko-KR" altLang="en-US" sz="9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E436AC-6A97-4160-8FEC-7B98EFFBBE2E}"/>
              </a:ext>
            </a:extLst>
          </p:cNvPr>
          <p:cNvSpPr txBox="1"/>
          <p:nvPr/>
        </p:nvSpPr>
        <p:spPr>
          <a:xfrm>
            <a:off x="1621911" y="3684868"/>
            <a:ext cx="449185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진행결과 직권조정 결정으로 기일을 마무리함                                         ▼</a:t>
            </a:r>
            <a:endParaRPr lang="en-US" altLang="ko-KR" sz="900" dirty="0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1B544613-A1AB-4232-A028-203D916045CA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0554B72-CCA0-4188-B37F-28D29669CD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31CD26A9-719F-4A69-A291-C5E6ADA8E75C}"/>
              </a:ext>
            </a:extLst>
          </p:cNvPr>
          <p:cNvSpPr/>
          <p:nvPr/>
        </p:nvSpPr>
        <p:spPr>
          <a:xfrm>
            <a:off x="5417157" y="5905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8A7E593F-C443-4473-B8FD-1BF98B7549DE}"/>
              </a:ext>
            </a:extLst>
          </p:cNvPr>
          <p:cNvSpPr/>
          <p:nvPr/>
        </p:nvSpPr>
        <p:spPr>
          <a:xfrm>
            <a:off x="5426536" y="5841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0166C557-4D19-4DF0-BC13-0866C935E436}"/>
              </a:ext>
            </a:extLst>
          </p:cNvPr>
          <p:cNvSpPr/>
          <p:nvPr/>
        </p:nvSpPr>
        <p:spPr>
          <a:xfrm>
            <a:off x="4714212" y="589985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확인요청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32E9B134-1059-42B9-9459-1FCAD1A33B1C}"/>
              </a:ext>
            </a:extLst>
          </p:cNvPr>
          <p:cNvSpPr/>
          <p:nvPr/>
        </p:nvSpPr>
        <p:spPr>
          <a:xfrm>
            <a:off x="4723591" y="581057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4553EE3-8158-4A59-B41A-D9B9401080EC}"/>
              </a:ext>
            </a:extLst>
          </p:cNvPr>
          <p:cNvSpPr/>
          <p:nvPr/>
        </p:nvSpPr>
        <p:spPr>
          <a:xfrm>
            <a:off x="4015932" y="59073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송달조회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231205B8-9328-4C2C-8F3E-D862A8AE1283}"/>
              </a:ext>
            </a:extLst>
          </p:cNvPr>
          <p:cNvSpPr/>
          <p:nvPr/>
        </p:nvSpPr>
        <p:spPr>
          <a:xfrm>
            <a:off x="4026347" y="58020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D83E892A-6A64-4634-8A8D-AA7DF1BD59D3}"/>
              </a:ext>
            </a:extLst>
          </p:cNvPr>
          <p:cNvSpPr/>
          <p:nvPr/>
        </p:nvSpPr>
        <p:spPr>
          <a:xfrm>
            <a:off x="3332647" y="590739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47C214C8-9EFD-45C2-8932-123BE5FFD03D}"/>
              </a:ext>
            </a:extLst>
          </p:cNvPr>
          <p:cNvSpPr/>
          <p:nvPr/>
        </p:nvSpPr>
        <p:spPr>
          <a:xfrm>
            <a:off x="3328887" y="58304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257474E-398A-4AD1-A481-9D23F91C058A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42DF13A-1A46-49C4-A512-E70EA56DCB6C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정말 </a:t>
            </a:r>
            <a:r>
              <a:rPr lang="ko-KR" altLang="en-US" sz="1000" dirty="0" err="1">
                <a:solidFill>
                  <a:schemeClr val="tx1"/>
                </a:solidFill>
              </a:rPr>
              <a:t>삭제하시겠습니까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E0D300-6C54-4E25-8CE5-2EF91DFE5763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6B5C365C-C1B5-4020-B0A6-C8B77D18ADA2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FBD51BC2-58F6-4CD4-B38A-62EE4AAFE7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49F090D2-B2A3-43D5-A5B5-FB992B06D964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3992FD48-CFA4-43F9-9567-6784B8FA9F27}"/>
              </a:ext>
            </a:extLst>
          </p:cNvPr>
          <p:cNvCxnSpPr>
            <a:cxnSpLocks/>
            <a:stCxn id="46" idx="0"/>
            <a:endCxn id="63" idx="2"/>
          </p:cNvCxnSpPr>
          <p:nvPr/>
        </p:nvCxnSpPr>
        <p:spPr>
          <a:xfrm rot="16200000" flipV="1">
            <a:off x="3648294" y="5216998"/>
            <a:ext cx="481408" cy="8993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타원 57">
            <a:extLst>
              <a:ext uri="{FF2B5EF4-FFF2-40B4-BE49-F238E27FC236}">
                <a16:creationId xmlns:a16="http://schemas.microsoft.com/office/drawing/2014/main" id="{487E00C4-9E6F-49D7-879B-E81EEBB5505B}"/>
              </a:ext>
            </a:extLst>
          </p:cNvPr>
          <p:cNvSpPr/>
          <p:nvPr/>
        </p:nvSpPr>
        <p:spPr>
          <a:xfrm>
            <a:off x="6149841" y="583261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FE4BC76D-AC38-4900-9F5A-C957529087FE}"/>
              </a:ext>
            </a:extLst>
          </p:cNvPr>
          <p:cNvSpPr/>
          <p:nvPr/>
        </p:nvSpPr>
        <p:spPr>
          <a:xfrm>
            <a:off x="687461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60643D0D-A6D4-4F32-B0F6-C5ABA58628C6}"/>
              </a:ext>
            </a:extLst>
          </p:cNvPr>
          <p:cNvCxnSpPr>
            <a:cxnSpLocks/>
            <a:stCxn id="42" idx="2"/>
            <a:endCxn id="51" idx="3"/>
          </p:cNvCxnSpPr>
          <p:nvPr/>
        </p:nvCxnSpPr>
        <p:spPr>
          <a:xfrm rot="5400000">
            <a:off x="4220032" y="4691142"/>
            <a:ext cx="82391" cy="295738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8B3DD40-4F09-412F-A24A-672527B20BFF}"/>
              </a:ext>
            </a:extLst>
          </p:cNvPr>
          <p:cNvSpPr/>
          <p:nvPr/>
        </p:nvSpPr>
        <p:spPr>
          <a:xfrm>
            <a:off x="2617332" y="4471395"/>
            <a:ext cx="1643943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송달정보 조회</a:t>
            </a:r>
            <a:endParaRPr lang="en-US" altLang="ko-KR" sz="800" dirty="0">
              <a:solidFill>
                <a:sysClr val="windowText" lastClr="000000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5279168-3279-44CC-8A8E-92007994567F}"/>
              </a:ext>
            </a:extLst>
          </p:cNvPr>
          <p:cNvSpPr/>
          <p:nvPr/>
        </p:nvSpPr>
        <p:spPr>
          <a:xfrm>
            <a:off x="4864109" y="4508796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9549DBA-2411-4270-A296-A6999BCC541A}"/>
              </a:ext>
            </a:extLst>
          </p:cNvPr>
          <p:cNvSpPr/>
          <p:nvPr/>
        </p:nvSpPr>
        <p:spPr>
          <a:xfrm>
            <a:off x="4861869" y="4723128"/>
            <a:ext cx="2522521" cy="6348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0BAE82C-FA79-49F1-AF6F-D18946AC6E15}"/>
              </a:ext>
            </a:extLst>
          </p:cNvPr>
          <p:cNvSpPr txBox="1"/>
          <p:nvPr/>
        </p:nvSpPr>
        <p:spPr>
          <a:xfrm>
            <a:off x="7118702" y="4463791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0BEC2618-BE53-4FE2-B33E-B411CC5644E5}"/>
              </a:ext>
            </a:extLst>
          </p:cNvPr>
          <p:cNvSpPr/>
          <p:nvPr/>
        </p:nvSpPr>
        <p:spPr>
          <a:xfrm>
            <a:off x="5895940" y="5067209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486A71E9-3929-4B7F-8E8E-B4EE3FC01244}"/>
              </a:ext>
            </a:extLst>
          </p:cNvPr>
          <p:cNvSpPr/>
          <p:nvPr/>
        </p:nvSpPr>
        <p:spPr>
          <a:xfrm>
            <a:off x="6602861" y="5064996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50AC5CDB-185A-41E3-8FD7-764652312CA3}"/>
              </a:ext>
            </a:extLst>
          </p:cNvPr>
          <p:cNvSpPr/>
          <p:nvPr/>
        </p:nvSpPr>
        <p:spPr>
          <a:xfrm>
            <a:off x="5900673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F53B4763-6732-4EDF-B968-21BF8DE2FDF7}"/>
              </a:ext>
            </a:extLst>
          </p:cNvPr>
          <p:cNvSpPr/>
          <p:nvPr/>
        </p:nvSpPr>
        <p:spPr>
          <a:xfrm>
            <a:off x="6581796" y="50488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15834C93-2BAC-4E4D-B5E8-82FD3EB55FD9}"/>
              </a:ext>
            </a:extLst>
          </p:cNvPr>
          <p:cNvCxnSpPr>
            <a:cxnSpLocks/>
            <a:stCxn id="41" idx="0"/>
            <a:endCxn id="65" idx="2"/>
          </p:cNvCxnSpPr>
          <p:nvPr/>
        </p:nvCxnSpPr>
        <p:spPr>
          <a:xfrm rot="16200000" flipV="1">
            <a:off x="6011383" y="5469768"/>
            <a:ext cx="546255" cy="32276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96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3960670A-FEAF-415C-A1FA-6B96887F23E6}"/>
              </a:ext>
            </a:extLst>
          </p:cNvPr>
          <p:cNvSpPr/>
          <p:nvPr/>
        </p:nvSpPr>
        <p:spPr>
          <a:xfrm>
            <a:off x="161989" y="3947507"/>
            <a:ext cx="5220580" cy="3399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bg1"/>
                </a:solidFill>
              </a:rPr>
              <a:t>피신청인 인원에 따라 증가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60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경정신청서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경정신청서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경정신청서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465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위 조정건의 당사자표시 중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“피신청인 ”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으로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경정한다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경정이유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주민등록상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피신청인의 주소는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＂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임에 불구하고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처리상태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접수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:a16="http://schemas.microsoft.com/office/drawing/2014/main" id="{6A351543-A7E4-4DD8-B4D8-6AC81191F3A6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BC3FC16-1377-4F6A-ADA8-1511F7EBA0E1}"/>
              </a:ext>
            </a:extLst>
          </p:cNvPr>
          <p:cNvSpPr/>
          <p:nvPr/>
        </p:nvSpPr>
        <p:spPr>
          <a:xfrm>
            <a:off x="1599724" y="1822943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5E086D0-EC43-411C-B150-230A9FA5D2D3}"/>
              </a:ext>
            </a:extLst>
          </p:cNvPr>
          <p:cNvSpPr/>
          <p:nvPr/>
        </p:nvSpPr>
        <p:spPr>
          <a:xfrm>
            <a:off x="4866144" y="1808820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4C50495-650D-4017-8B65-49C468C4BC84}"/>
              </a:ext>
            </a:extLst>
          </p:cNvPr>
          <p:cNvSpPr/>
          <p:nvPr/>
        </p:nvSpPr>
        <p:spPr>
          <a:xfrm>
            <a:off x="1599724" y="220797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A84BF7F-2DB5-4C58-BBA3-88D376D7EEDD}"/>
              </a:ext>
            </a:extLst>
          </p:cNvPr>
          <p:cNvSpPr/>
          <p:nvPr/>
        </p:nvSpPr>
        <p:spPr>
          <a:xfrm>
            <a:off x="1599724" y="2557168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5384115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1796C9-9281-4B03-B019-7A8CB8AF23F2}"/>
              </a:ext>
            </a:extLst>
          </p:cNvPr>
          <p:cNvSpPr/>
          <p:nvPr/>
        </p:nvSpPr>
        <p:spPr>
          <a:xfrm>
            <a:off x="4648586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575F44E-7807-407B-B892-FDCCB3CA5833}"/>
              </a:ext>
            </a:extLst>
          </p:cNvPr>
          <p:cNvSpPr/>
          <p:nvPr/>
        </p:nvSpPr>
        <p:spPr>
          <a:xfrm>
            <a:off x="4670153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5419242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경정신청을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요청하신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서울시 노원구</a:t>
            </a:r>
            <a:r>
              <a:rPr lang="en-US" altLang="ko-KR" sz="900" dirty="0">
                <a:solidFill>
                  <a:srgbClr val="FF0000"/>
                </a:solidFill>
              </a:rPr>
              <a:t>＂</a:t>
            </a:r>
            <a:r>
              <a:rPr lang="ko-KR" altLang="en-US" sz="900" dirty="0">
                <a:solidFill>
                  <a:srgbClr val="FF0000"/>
                </a:solidFill>
              </a:rPr>
              <a:t>에는 </a:t>
            </a:r>
            <a:r>
              <a:rPr lang="en-US" altLang="ko-KR" sz="900" dirty="0">
                <a:solidFill>
                  <a:srgbClr val="FF0000"/>
                </a:solidFill>
              </a:rPr>
              <a:t>“</a:t>
            </a:r>
            <a:r>
              <a:rPr lang="ko-KR" altLang="en-US" sz="900" dirty="0">
                <a:solidFill>
                  <a:srgbClr val="FF0000"/>
                </a:solidFill>
              </a:rPr>
              <a:t>명동</a:t>
            </a:r>
            <a:r>
              <a:rPr lang="en-US" altLang="ko-KR" sz="900" dirty="0">
                <a:solidFill>
                  <a:srgbClr val="FF0000"/>
                </a:solidFill>
              </a:rPr>
              <a:t>”</a:t>
            </a:r>
            <a:r>
              <a:rPr lang="ko-KR" altLang="en-US" sz="900" dirty="0">
                <a:solidFill>
                  <a:srgbClr val="FF0000"/>
                </a:solidFill>
              </a:rPr>
              <a:t>이 없으므로 한국저작권위원회 규칙에</a:t>
            </a:r>
            <a:r>
              <a:rPr lang="en-US" altLang="ko-KR" sz="900" dirty="0">
                <a:solidFill>
                  <a:srgbClr val="FF0000"/>
                </a:solidFill>
              </a:rPr>
              <a:t>..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3846911" y="5086592"/>
            <a:ext cx="60063" cy="21888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4916815" y="5135550"/>
            <a:ext cx="1258056" cy="32206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45B7980-F738-4B2D-9AE3-D36BED67882C}"/>
              </a:ext>
            </a:extLst>
          </p:cNvPr>
          <p:cNvSpPr/>
          <p:nvPr/>
        </p:nvSpPr>
        <p:spPr>
          <a:xfrm>
            <a:off x="-1302695" y="23038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</a:t>
            </a:r>
            <a:endParaRPr lang="en-US" altLang="ko-KR"/>
          </a:p>
          <a:p>
            <a:pPr algn="ctr"/>
            <a:r>
              <a:rPr lang="ko-KR" altLang="en-US"/>
              <a:t>수정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0053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조정대리인승인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조정대리인승인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조정대리인승인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UI_PA_003_27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</a:t>
                      </a:r>
                      <a:r>
                        <a:rPr lang="ko-KR" altLang="en-US" sz="800" b="0" dirty="0" err="1"/>
                        <a:t>반려창</a:t>
                      </a:r>
                      <a:r>
                        <a:rPr lang="ko-KR" altLang="en-US" sz="800" b="0" dirty="0"/>
                        <a:t> 생성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처리 후 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 반려 후 목록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2BAD2527-70B6-45AB-A693-C4F254D1E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507046"/>
              </p:ext>
            </p:extLst>
          </p:nvPr>
        </p:nvGraphicFramePr>
        <p:xfrm>
          <a:off x="185674" y="1362538"/>
          <a:ext cx="7287606" cy="3598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구       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신청인 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대리신청서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대리신청서</a:t>
                      </a:r>
                      <a:r>
                        <a:rPr lang="en-US" altLang="ko-KR" sz="9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.pdf</a:t>
                      </a:r>
                      <a:endParaRPr lang="ko-KR" altLang="en-US" sz="9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8562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(100 – 200)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서울시 노원구 하계동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  </a:t>
                      </a: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락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  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 – 0000 – 1234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796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관       계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가족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220113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조정위임 사항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저작권 분쟁조정에 관한 일체의 조정행위 및 합의 행위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조정의 취하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algn="l" latinLnBrk="1">
                        <a:buAutoNum type="arabicPeriod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20537"/>
                  </a:ext>
                </a:extLst>
              </a:tr>
            </a:tbl>
          </a:graphicData>
        </a:graphic>
      </p:graphicFrame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EF104E3-0B94-407D-AEE3-2652458113F1}"/>
              </a:ext>
            </a:extLst>
          </p:cNvPr>
          <p:cNvSpPr/>
          <p:nvPr/>
        </p:nvSpPr>
        <p:spPr>
          <a:xfrm>
            <a:off x="6107681" y="592561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반려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E1796C9-9281-4B03-B019-7A8CB8AF23F2}"/>
              </a:ext>
            </a:extLst>
          </p:cNvPr>
          <p:cNvSpPr/>
          <p:nvPr/>
        </p:nvSpPr>
        <p:spPr>
          <a:xfrm>
            <a:off x="5372152" y="592780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8575F44E-7807-407B-B892-FDCCB3CA5833}"/>
              </a:ext>
            </a:extLst>
          </p:cNvPr>
          <p:cNvSpPr/>
          <p:nvPr/>
        </p:nvSpPr>
        <p:spPr>
          <a:xfrm>
            <a:off x="5393719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5A748-439C-45E6-9DD5-A0EC9547CFCB}"/>
              </a:ext>
            </a:extLst>
          </p:cNvPr>
          <p:cNvSpPr/>
          <p:nvPr/>
        </p:nvSpPr>
        <p:spPr>
          <a:xfrm>
            <a:off x="6142808" y="58326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04DF6C-37A4-4AC2-AEA8-2BB8D2D42DDC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DE9983C-BF56-4890-B251-F2860BF7D754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승인하시겠습니까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7FC6A5-C07A-455E-9356-9A0067755266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D59B29B-2B1B-42FF-892B-14EAD9014C86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4BBBB475-7FF0-4326-A43F-7D4B8EB38647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CD55B7F-BFD7-4D07-B4FC-02155D1EDCD2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5BB67B7-1112-4621-9F34-F77BDD1D35D1}"/>
              </a:ext>
            </a:extLst>
          </p:cNvPr>
          <p:cNvSpPr/>
          <p:nvPr/>
        </p:nvSpPr>
        <p:spPr>
          <a:xfrm>
            <a:off x="2862289" y="3879050"/>
            <a:ext cx="2522521" cy="15770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요청을 </a:t>
            </a:r>
            <a:r>
              <a:rPr lang="ko-KR" altLang="en-US" sz="1000" dirty="0" err="1">
                <a:solidFill>
                  <a:schemeClr val="tx1"/>
                </a:solidFill>
              </a:rPr>
              <a:t>반려하시겠습니까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ko-KR" altLang="en-US" sz="1000" dirty="0">
                <a:solidFill>
                  <a:schemeClr val="tx1"/>
                </a:solidFill>
              </a:rPr>
              <a:t>반려사유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C6E9AD19-93A2-442F-BEA9-4400A0CB7C1E}"/>
              </a:ext>
            </a:extLst>
          </p:cNvPr>
          <p:cNvSpPr/>
          <p:nvPr/>
        </p:nvSpPr>
        <p:spPr>
          <a:xfrm>
            <a:off x="3896360" y="513837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3248919F-B99A-43F2-BC7E-718356F0CF1E}"/>
              </a:ext>
            </a:extLst>
          </p:cNvPr>
          <p:cNvSpPr/>
          <p:nvPr/>
        </p:nvSpPr>
        <p:spPr>
          <a:xfrm>
            <a:off x="4603281" y="5136157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E2242D-B09F-47CD-ADA7-95B2DFDE1060}"/>
              </a:ext>
            </a:extLst>
          </p:cNvPr>
          <p:cNvSpPr/>
          <p:nvPr/>
        </p:nvSpPr>
        <p:spPr>
          <a:xfrm>
            <a:off x="3901093" y="51200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AA29C2-0B09-4D94-B753-BA7EFE7B28B6}"/>
              </a:ext>
            </a:extLst>
          </p:cNvPr>
          <p:cNvSpPr/>
          <p:nvPr/>
        </p:nvSpPr>
        <p:spPr>
          <a:xfrm>
            <a:off x="3032235" y="4495263"/>
            <a:ext cx="2160240" cy="489739"/>
          </a:xfrm>
          <a:prstGeom prst="rect">
            <a:avLst/>
          </a:prstGeom>
          <a:noFill/>
          <a:ln w="9525">
            <a:solidFill>
              <a:srgbClr val="25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</a:rPr>
              <a:t>대리인의 주소가 불분명하여</a:t>
            </a:r>
            <a:r>
              <a:rPr lang="en-US" altLang="ko-KR" sz="900" dirty="0">
                <a:solidFill>
                  <a:srgbClr val="FF0000"/>
                </a:solidFill>
              </a:rPr>
              <a:t>…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7649FA15-BDC5-4E26-812B-C89C90FAB4C3}"/>
              </a:ext>
            </a:extLst>
          </p:cNvPr>
          <p:cNvCxnSpPr>
            <a:stCxn id="33" idx="2"/>
            <a:endCxn id="37" idx="3"/>
          </p:cNvCxnSpPr>
          <p:nvPr/>
        </p:nvCxnSpPr>
        <p:spPr>
          <a:xfrm rot="5400000">
            <a:off x="4208694" y="4724809"/>
            <a:ext cx="60063" cy="291237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46FE4DF-C512-41F5-A8F1-76D28FBEAF11}"/>
              </a:ext>
            </a:extLst>
          </p:cNvPr>
          <p:cNvCxnSpPr>
            <a:stCxn id="32" idx="0"/>
            <a:endCxn id="44" idx="3"/>
          </p:cNvCxnSpPr>
          <p:nvPr/>
        </p:nvCxnSpPr>
        <p:spPr>
          <a:xfrm rot="16200000" flipV="1">
            <a:off x="5278598" y="4773767"/>
            <a:ext cx="1258056" cy="104563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059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910903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 목록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조정위원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조정위원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조정위원 의 </a:t>
            </a:r>
            <a:r>
              <a:rPr lang="en-US" altLang="ko-KR" sz="900" dirty="0"/>
              <a:t>ID</a:t>
            </a:r>
            <a:r>
              <a:rPr lang="ko-KR" altLang="en-US" sz="900" dirty="0"/>
              <a:t>를 클릭하여 조정위원 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 페이지로 이동</a:t>
            </a:r>
            <a:endParaRPr lang="en-US" altLang="ko-KR" sz="900" dirty="0"/>
          </a:p>
          <a:p>
            <a:r>
              <a:rPr lang="en-US" altLang="ko-KR" sz="900">
                <a:solidFill>
                  <a:srgbClr val="FF0000"/>
                </a:solidFill>
              </a:rPr>
              <a:t>- </a:t>
            </a:r>
            <a:r>
              <a:rPr lang="ko-KR" altLang="en-US" sz="900">
                <a:solidFill>
                  <a:srgbClr val="FF0000"/>
                </a:solidFill>
              </a:rPr>
              <a:t>일괄 삭제기능 삭제</a:t>
            </a:r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077110"/>
              </p:ext>
            </p:extLst>
          </p:nvPr>
        </p:nvGraphicFramePr>
        <p:xfrm>
          <a:off x="182469" y="1493785"/>
          <a:ext cx="7313357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741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9544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68398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08523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20062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008523">
                  <a:extLst>
                    <a:ext uri="{9D8B030D-6E8A-4147-A177-3AD203B41FA5}">
                      <a16:colId xmlns:a16="http://schemas.microsoft.com/office/drawing/2014/main" val="1797491568"/>
                    </a:ext>
                  </a:extLst>
                </a:gridCol>
                <a:gridCol w="1020554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1020554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전화번호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위원임기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서명등록여부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Gildong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YYYY-MM~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YYYY-MM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미정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승인요청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미등록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(2)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(1)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작성자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 ID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YYYY-MM~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YYYY-MM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승인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등록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71708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아이디</a:t>
            </a:r>
            <a:endParaRPr lang="en-US" altLang="ko-KR" sz="900" dirty="0"/>
          </a:p>
          <a:p>
            <a:r>
              <a:rPr lang="ko-KR" altLang="en-US" sz="900" dirty="0"/>
              <a:t>성명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이등변 삼각형 44">
            <a:extLst>
              <a:ext uri="{FF2B5EF4-FFF2-40B4-BE49-F238E27FC236}">
                <a16:creationId xmlns:a16="http://schemas.microsoft.com/office/drawing/2014/main" id="{9AFEDB05-39B2-40F0-8C53-6028045B87F8}"/>
              </a:ext>
            </a:extLst>
          </p:cNvPr>
          <p:cNvSpPr/>
          <p:nvPr/>
        </p:nvSpPr>
        <p:spPr>
          <a:xfrm>
            <a:off x="3036413" y="1577013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AFC3E2BF-29FF-4317-BFAE-899C64FDF34A}"/>
              </a:ext>
            </a:extLst>
          </p:cNvPr>
          <p:cNvSpPr/>
          <p:nvPr/>
        </p:nvSpPr>
        <p:spPr>
          <a:xfrm>
            <a:off x="436793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이등변 삼각형 46">
            <a:extLst>
              <a:ext uri="{FF2B5EF4-FFF2-40B4-BE49-F238E27FC236}">
                <a16:creationId xmlns:a16="http://schemas.microsoft.com/office/drawing/2014/main" id="{4A1080DF-464C-4669-9B3F-B2D0B0095938}"/>
              </a:ext>
            </a:extLst>
          </p:cNvPr>
          <p:cNvSpPr/>
          <p:nvPr/>
        </p:nvSpPr>
        <p:spPr>
          <a:xfrm>
            <a:off x="634815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293800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ㅣ</a:t>
            </a:r>
          </a:p>
        </p:txBody>
      </p:sp>
      <p:sp>
        <p:nvSpPr>
          <p:cNvPr id="49" name="이등변 삼각형 48">
            <a:extLst>
              <a:ext uri="{FF2B5EF4-FFF2-40B4-BE49-F238E27FC236}">
                <a16:creationId xmlns:a16="http://schemas.microsoft.com/office/drawing/2014/main" id="{5E41F3EC-DD3A-4758-BA71-70C194F85766}"/>
              </a:ext>
            </a:extLst>
          </p:cNvPr>
          <p:cNvSpPr/>
          <p:nvPr/>
        </p:nvSpPr>
        <p:spPr>
          <a:xfrm>
            <a:off x="5358045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AAA533E2-967C-4739-88F2-F7BF22ECCB74}"/>
              </a:ext>
            </a:extLst>
          </p:cNvPr>
          <p:cNvSpPr/>
          <p:nvPr/>
        </p:nvSpPr>
        <p:spPr>
          <a:xfrm>
            <a:off x="2702750" y="171322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E8CD152-0E56-4A60-B64C-3706327BAC29}"/>
              </a:ext>
            </a:extLst>
          </p:cNvPr>
          <p:cNvSpPr/>
          <p:nvPr/>
        </p:nvSpPr>
        <p:spPr>
          <a:xfrm>
            <a:off x="1905256" y="150186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11E29C47-6531-4812-AC65-34E77676DA90}"/>
              </a:ext>
            </a:extLst>
          </p:cNvPr>
          <p:cNvSpPr/>
          <p:nvPr/>
        </p:nvSpPr>
        <p:spPr>
          <a:xfrm>
            <a:off x="738255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5C9CD7D2-95C0-4348-B61B-07253202BD9F}"/>
              </a:ext>
            </a:extLst>
          </p:cNvPr>
          <p:cNvSpPr/>
          <p:nvPr/>
        </p:nvSpPr>
        <p:spPr>
          <a:xfrm>
            <a:off x="2159173" y="1599873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C5D90D-8777-499C-B6AE-F688419CB6A7}"/>
              </a:ext>
            </a:extLst>
          </p:cNvPr>
          <p:cNvSpPr/>
          <p:nvPr/>
        </p:nvSpPr>
        <p:spPr>
          <a:xfrm>
            <a:off x="-2472825" y="1883175"/>
            <a:ext cx="2205245" cy="1545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9980195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63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294579"/>
              </p:ext>
            </p:extLst>
          </p:nvPr>
        </p:nvGraphicFramePr>
        <p:xfrm>
          <a:off x="7653300" y="3474005"/>
          <a:ext cx="2160240" cy="254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서명 이미지 첨부파일 업로드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승인취소</a:t>
                      </a:r>
                      <a:r>
                        <a:rPr lang="en-US" altLang="ko-KR" sz="800" b="0" dirty="0"/>
                        <a:t>)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/>
                        <a:t>화면설명 참조</a:t>
                      </a:r>
                      <a:endParaRPr lang="en-US" altLang="ko-KR" sz="800" b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승인시에는 위원임기 값 등록 필수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삭제 </a:t>
                      </a:r>
                      <a:r>
                        <a:rPr lang="ko-KR" altLang="en-US" sz="800" b="0" err="1"/>
                        <a:t>알림창</a:t>
                      </a:r>
                      <a:r>
                        <a:rPr lang="ko-KR" altLang="en-US" sz="800" b="0"/>
                        <a:t> 출력</a:t>
                      </a:r>
                      <a:endParaRPr lang="en-US" altLang="ko-KR" sz="800" b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>
                          <a:solidFill>
                            <a:srgbClr val="FF0000"/>
                          </a:solidFill>
                        </a:rPr>
                        <a:t>삭제는 승인이전에만 가능</a:t>
                      </a:r>
                      <a:endParaRPr lang="en-US" altLang="ko-KR" sz="800" b="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출력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 -&gt; 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승인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삭제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처리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 종료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계속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수정 취소 후 목록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조정위원 관리 상세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승인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조정위원 관리</a:t>
            </a:r>
            <a:r>
              <a:rPr lang="en-US" altLang="ko-KR" sz="900" dirty="0"/>
              <a:t> </a:t>
            </a:r>
            <a:r>
              <a:rPr lang="ko-KR" altLang="en-US" sz="900" dirty="0"/>
              <a:t>상세</a:t>
            </a:r>
            <a:r>
              <a:rPr lang="en-US" altLang="ko-KR" sz="900" dirty="0"/>
              <a:t>/</a:t>
            </a:r>
            <a:r>
              <a:rPr lang="ko-KR" altLang="en-US" sz="900" dirty="0"/>
              <a:t>수정</a:t>
            </a:r>
            <a:r>
              <a:rPr lang="en-US" altLang="ko-KR" sz="900" dirty="0"/>
              <a:t>/</a:t>
            </a:r>
            <a:r>
              <a:rPr lang="ko-KR" altLang="en-US" sz="900" dirty="0"/>
              <a:t>승인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직급</a:t>
            </a:r>
            <a:r>
              <a:rPr lang="en-US" altLang="ko-KR" sz="900" dirty="0"/>
              <a:t>/</a:t>
            </a:r>
            <a:r>
              <a:rPr lang="ko-KR" altLang="en-US" sz="900" dirty="0" err="1"/>
              <a:t>조정부</a:t>
            </a:r>
            <a:r>
              <a:rPr lang="en-US" altLang="ko-KR" sz="900" dirty="0"/>
              <a:t>/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외에는 각 조정위원의 </a:t>
            </a:r>
            <a:r>
              <a:rPr lang="en-US" altLang="ko-KR" sz="900" dirty="0"/>
              <a:t>One ID </a:t>
            </a:r>
            <a:r>
              <a:rPr lang="ko-KR" altLang="en-US" sz="900" dirty="0"/>
              <a:t>회원정보 수정을 사용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리스트는 </a:t>
            </a:r>
            <a:r>
              <a:rPr lang="ko-KR" altLang="en-US" sz="900" dirty="0" err="1"/>
              <a:t>조정부</a:t>
            </a:r>
            <a:r>
              <a:rPr lang="ko-KR" altLang="en-US" sz="900" dirty="0"/>
              <a:t> 관리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서명이미지는</a:t>
            </a:r>
            <a:r>
              <a:rPr lang="ko-KR" altLang="en-US" sz="900" dirty="0"/>
              <a:t> 로컬디스크 이미지 파일 등록 처리</a:t>
            </a:r>
            <a:r>
              <a:rPr lang="en-US" altLang="ko-KR" sz="900" dirty="0"/>
              <a:t>(</a:t>
            </a:r>
            <a:r>
              <a:rPr lang="en-US" altLang="ko-KR" sz="900" dirty="0" err="1"/>
              <a:t>png</a:t>
            </a:r>
            <a:r>
              <a:rPr lang="en-US" altLang="ko-KR" sz="900" dirty="0"/>
              <a:t>/gif/jpg </a:t>
            </a:r>
            <a:r>
              <a:rPr lang="ko-KR" altLang="en-US" sz="900" dirty="0"/>
              <a:t>등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 err="1"/>
              <a:t>서명이미지</a:t>
            </a:r>
            <a:r>
              <a:rPr lang="ko-KR" altLang="en-US" sz="900" dirty="0"/>
              <a:t> </a:t>
            </a:r>
            <a:r>
              <a:rPr lang="ko-KR" altLang="en-US" sz="900" dirty="0" err="1"/>
              <a:t>클릭시</a:t>
            </a:r>
            <a:r>
              <a:rPr lang="ko-KR" altLang="en-US" sz="900" dirty="0"/>
              <a:t> 이미지 보기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 상태의 경우 승인취소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승인요청 상태의 경우 승인 버튼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삭제의 경우 승인 요청 정보 삭제</a:t>
            </a:r>
            <a:endParaRPr lang="en-US" altLang="ko-KR" sz="900" dirty="0"/>
          </a:p>
          <a:p>
            <a:r>
              <a:rPr lang="en-US" altLang="ko-KR" sz="900" dirty="0"/>
              <a:t>   -&gt; One ID </a:t>
            </a:r>
            <a:r>
              <a:rPr lang="ko-KR" altLang="en-US" sz="900" dirty="0"/>
              <a:t>회원정보는 삭제 </a:t>
            </a:r>
            <a:r>
              <a:rPr lang="en-US" altLang="ko-KR" sz="900" dirty="0"/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조정위원 관리 상세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/</a:t>
            </a:r>
            <a:r>
              <a:rPr lang="ko-KR" altLang="en-US" dirty="0"/>
              <a:t>승인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조정위원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99A13604-53BF-43BB-8E7F-47F4D9BF35F0}"/>
              </a:ext>
            </a:extLst>
          </p:cNvPr>
          <p:cNvSpPr/>
          <p:nvPr/>
        </p:nvSpPr>
        <p:spPr>
          <a:xfrm>
            <a:off x="6819276" y="521863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B89EBEC0-14FD-4B78-8F92-071208B10722}"/>
              </a:ext>
            </a:extLst>
          </p:cNvPr>
          <p:cNvSpPr/>
          <p:nvPr/>
        </p:nvSpPr>
        <p:spPr>
          <a:xfrm>
            <a:off x="5346949" y="521863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삭제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2AB2DDE2-C98D-464A-ACC3-5109FB028562}"/>
              </a:ext>
            </a:extLst>
          </p:cNvPr>
          <p:cNvSpPr/>
          <p:nvPr/>
        </p:nvSpPr>
        <p:spPr>
          <a:xfrm>
            <a:off x="5242411" y="51382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66D8D9B-C364-4DEF-958B-9C1DAC8D26D2}"/>
              </a:ext>
            </a:extLst>
          </p:cNvPr>
          <p:cNvSpPr/>
          <p:nvPr/>
        </p:nvSpPr>
        <p:spPr>
          <a:xfrm>
            <a:off x="6770471" y="51382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2653370C-6C99-481A-988E-6DCC46B4799C}"/>
              </a:ext>
            </a:extLst>
          </p:cNvPr>
          <p:cNvSpPr/>
          <p:nvPr/>
        </p:nvSpPr>
        <p:spPr>
          <a:xfrm>
            <a:off x="6093881" y="521863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1A0BE3BB-CA9C-4E14-8282-2AD359B3FC64}"/>
              </a:ext>
            </a:extLst>
          </p:cNvPr>
          <p:cNvSpPr/>
          <p:nvPr/>
        </p:nvSpPr>
        <p:spPr>
          <a:xfrm>
            <a:off x="5989343" y="51382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99D86DF8-FAF1-466C-95CA-E2B9F19CF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750468"/>
              </p:ext>
            </p:extLst>
          </p:nvPr>
        </p:nvGraphicFramePr>
        <p:xfrm>
          <a:off x="185674" y="1133745"/>
          <a:ext cx="7287606" cy="3412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아이디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Hondgildong@naver.com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dirty="0" err="1">
                          <a:solidFill>
                            <a:schemeClr val="tx1"/>
                          </a:solidFill>
                        </a:rPr>
                        <a:t>서명이미지</a:t>
                      </a: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.jpg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   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44367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차량번호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123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4555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456582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739072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ko-KR" altLang="en-US" sz="900" b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위원임기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755729"/>
                  </a:ext>
                </a:extLst>
              </a:tr>
              <a:tr h="3999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>
                          <a:solidFill>
                            <a:schemeClr val="tx1"/>
                          </a:solidFill>
                        </a:rPr>
                        <a:t>승인여부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none">
                          <a:solidFill>
                            <a:schemeClr val="tx1"/>
                          </a:solidFill>
                        </a:rPr>
                        <a:t>승인요청</a:t>
                      </a:r>
                      <a:r>
                        <a:rPr lang="en-US" altLang="ko-KR" sz="900" b="0" u="none">
                          <a:solidFill>
                            <a:schemeClr val="tx1"/>
                          </a:solidFill>
                        </a:rPr>
                        <a:t> or</a:t>
                      </a:r>
                      <a:r>
                        <a:rPr lang="ko-KR" altLang="en-US" sz="900" b="0" u="none">
                          <a:solidFill>
                            <a:schemeClr val="tx1"/>
                          </a:solidFill>
                        </a:rPr>
                        <a:t> 승인</a:t>
                      </a:r>
                      <a:endParaRPr lang="ko-KR" altLang="en-US" sz="9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833901"/>
                  </a:ext>
                </a:extLst>
              </a:tr>
            </a:tbl>
          </a:graphicData>
        </a:graphic>
      </p:graphicFrame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8513B685-5A79-42A3-9464-59EA7896E22E}"/>
              </a:ext>
            </a:extLst>
          </p:cNvPr>
          <p:cNvSpPr/>
          <p:nvPr/>
        </p:nvSpPr>
        <p:spPr>
          <a:xfrm>
            <a:off x="2575898" y="2792991"/>
            <a:ext cx="1035115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서명 파일 찾기</a:t>
            </a: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D9718CB5-A757-43C7-A9F5-9C7A8DD21A92}"/>
              </a:ext>
            </a:extLst>
          </p:cNvPr>
          <p:cNvSpPr/>
          <p:nvPr/>
        </p:nvSpPr>
        <p:spPr>
          <a:xfrm>
            <a:off x="2501781" y="27562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1D1F116-21C5-4DE6-A1B8-7A72397EBDFF}"/>
              </a:ext>
            </a:extLst>
          </p:cNvPr>
          <p:cNvSpPr/>
          <p:nvPr/>
        </p:nvSpPr>
        <p:spPr>
          <a:xfrm>
            <a:off x="4376856" y="1934056"/>
            <a:ext cx="1901132" cy="95459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등록</a:t>
            </a:r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서명 파일 </a:t>
            </a:r>
            <a:r>
              <a:rPr lang="en-US" altLang="ko-KR" sz="700" b="1" dirty="0">
                <a:solidFill>
                  <a:schemeClr val="tx1"/>
                </a:solidFill>
              </a:rPr>
              <a:t>: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C0CB5A6-B2AE-48B6-905E-A6962E8696E3}"/>
              </a:ext>
            </a:extLst>
          </p:cNvPr>
          <p:cNvSpPr/>
          <p:nvPr/>
        </p:nvSpPr>
        <p:spPr>
          <a:xfrm>
            <a:off x="4894714" y="2319911"/>
            <a:ext cx="918971" cy="1835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A89F5EAE-C2DA-4BB4-9958-CF86D3CD211A}"/>
              </a:ext>
            </a:extLst>
          </p:cNvPr>
          <p:cNvSpPr/>
          <p:nvPr/>
        </p:nvSpPr>
        <p:spPr>
          <a:xfrm>
            <a:off x="4924270" y="262224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39781960-B6F7-4940-ACF3-E23918B04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026" y="2290966"/>
            <a:ext cx="214503" cy="223165"/>
          </a:xfrm>
          <a:prstGeom prst="rect">
            <a:avLst/>
          </a:prstGeom>
        </p:spPr>
      </p:pic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1F3622E7-FF06-4301-AFF1-2B3B2461C04B}"/>
              </a:ext>
            </a:extLst>
          </p:cNvPr>
          <p:cNvCxnSpPr>
            <a:cxnSpLocks/>
            <a:endCxn id="55" idx="0"/>
          </p:cNvCxnSpPr>
          <p:nvPr/>
        </p:nvCxnSpPr>
        <p:spPr>
          <a:xfrm flipV="1">
            <a:off x="3611013" y="1934056"/>
            <a:ext cx="1716409" cy="992090"/>
          </a:xfrm>
          <a:prstGeom prst="bentConnector4">
            <a:avLst>
              <a:gd name="adj1" fmla="val 22309"/>
              <a:gd name="adj2" fmla="val 123042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EB63EC5-8662-4956-8071-F1F110E1DE3E}"/>
              </a:ext>
            </a:extLst>
          </p:cNvPr>
          <p:cNvSpPr/>
          <p:nvPr/>
        </p:nvSpPr>
        <p:spPr>
          <a:xfrm>
            <a:off x="3077828" y="5685121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1FE6DF-D82A-4BCA-B97E-CBB293108D5D}"/>
              </a:ext>
            </a:extLst>
          </p:cNvPr>
          <p:cNvSpPr/>
          <p:nvPr/>
        </p:nvSpPr>
        <p:spPr>
          <a:xfrm>
            <a:off x="3075588" y="5899453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BAEA38-FA27-4E4A-B2B9-D6AC3D31635D}"/>
              </a:ext>
            </a:extLst>
          </p:cNvPr>
          <p:cNvSpPr txBox="1"/>
          <p:nvPr/>
        </p:nvSpPr>
        <p:spPr>
          <a:xfrm>
            <a:off x="5332421" y="5640116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77" name="연결선: 꺾임 76">
            <a:extLst>
              <a:ext uri="{FF2B5EF4-FFF2-40B4-BE49-F238E27FC236}">
                <a16:creationId xmlns:a16="http://schemas.microsoft.com/office/drawing/2014/main" id="{4562D280-CF03-402C-BB78-0D24A77FDF56}"/>
              </a:ext>
            </a:extLst>
          </p:cNvPr>
          <p:cNvCxnSpPr>
            <a:cxnSpLocks/>
            <a:stCxn id="58" idx="2"/>
            <a:endCxn id="75" idx="3"/>
          </p:cNvCxnSpPr>
          <p:nvPr/>
        </p:nvCxnSpPr>
        <p:spPr>
          <a:xfrm rot="5400000">
            <a:off x="5982525" y="5057388"/>
            <a:ext cx="775096" cy="154392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6E69FC84-1327-41EF-BC20-478F3555D1CD}"/>
              </a:ext>
            </a:extLst>
          </p:cNvPr>
          <p:cNvSpPr/>
          <p:nvPr/>
        </p:nvSpPr>
        <p:spPr>
          <a:xfrm>
            <a:off x="4109659" y="6243534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9EA64696-0777-4A90-A0A5-A64DCD07C1D9}"/>
              </a:ext>
            </a:extLst>
          </p:cNvPr>
          <p:cNvSpPr/>
          <p:nvPr/>
        </p:nvSpPr>
        <p:spPr>
          <a:xfrm>
            <a:off x="4816580" y="624132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942D3ED1-C1B2-443B-97F0-BCCFFE13E38F}"/>
              </a:ext>
            </a:extLst>
          </p:cNvPr>
          <p:cNvSpPr/>
          <p:nvPr/>
        </p:nvSpPr>
        <p:spPr>
          <a:xfrm>
            <a:off x="4114392" y="6225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66E1CC4A-1EC9-4788-8674-B783EBBA885E}"/>
              </a:ext>
            </a:extLst>
          </p:cNvPr>
          <p:cNvSpPr/>
          <p:nvPr/>
        </p:nvSpPr>
        <p:spPr>
          <a:xfrm>
            <a:off x="4795515" y="622518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D85803AA-3D04-4C89-B818-D2CAF07A1EFD}"/>
              </a:ext>
            </a:extLst>
          </p:cNvPr>
          <p:cNvSpPr/>
          <p:nvPr/>
        </p:nvSpPr>
        <p:spPr>
          <a:xfrm>
            <a:off x="191627" y="5363257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292DF52B-3F18-4040-840D-8D3DCF0F7199}"/>
              </a:ext>
            </a:extLst>
          </p:cNvPr>
          <p:cNvSpPr/>
          <p:nvPr/>
        </p:nvSpPr>
        <p:spPr>
          <a:xfrm>
            <a:off x="189387" y="5575974"/>
            <a:ext cx="2522521" cy="77152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조정위원 정보를 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승인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삭제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184E013-0FBB-4197-A809-226CF58CC685}"/>
              </a:ext>
            </a:extLst>
          </p:cNvPr>
          <p:cNvSpPr txBox="1"/>
          <p:nvPr/>
        </p:nvSpPr>
        <p:spPr>
          <a:xfrm>
            <a:off x="2446220" y="5318252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EBCFFA78-C131-4F6F-BA1C-F2AA9183285E}"/>
              </a:ext>
            </a:extLst>
          </p:cNvPr>
          <p:cNvSpPr/>
          <p:nvPr/>
        </p:nvSpPr>
        <p:spPr>
          <a:xfrm>
            <a:off x="1223458" y="60566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FF76EDCA-0A18-41D5-A11C-B7BB8AEEE2E2}"/>
              </a:ext>
            </a:extLst>
          </p:cNvPr>
          <p:cNvSpPr/>
          <p:nvPr/>
        </p:nvSpPr>
        <p:spPr>
          <a:xfrm>
            <a:off x="1930379" y="605447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id="{06D2EC84-B63D-441C-887C-9FDD3B5C5BAC}"/>
              </a:ext>
            </a:extLst>
          </p:cNvPr>
          <p:cNvSpPr/>
          <p:nvPr/>
        </p:nvSpPr>
        <p:spPr>
          <a:xfrm>
            <a:off x="1228191" y="60383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6B7D3E42-9CC1-451A-B372-F6535E36E0E8}"/>
              </a:ext>
            </a:extLst>
          </p:cNvPr>
          <p:cNvSpPr/>
          <p:nvPr/>
        </p:nvSpPr>
        <p:spPr>
          <a:xfrm>
            <a:off x="1909314" y="603833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cxnSp>
        <p:nvCxnSpPr>
          <p:cNvPr id="89" name="연결선: 꺾임 88">
            <a:extLst>
              <a:ext uri="{FF2B5EF4-FFF2-40B4-BE49-F238E27FC236}">
                <a16:creationId xmlns:a16="http://schemas.microsoft.com/office/drawing/2014/main" id="{168AAAE3-34E0-4561-9D57-E1A9C187925E}"/>
              </a:ext>
            </a:extLst>
          </p:cNvPr>
          <p:cNvCxnSpPr>
            <a:cxnSpLocks/>
            <a:stCxn id="62" idx="0"/>
            <a:endCxn id="82" idx="0"/>
          </p:cNvCxnSpPr>
          <p:nvPr/>
        </p:nvCxnSpPr>
        <p:spPr>
          <a:xfrm rot="16200000" flipH="1" flipV="1">
            <a:off x="3861721" y="2808336"/>
            <a:ext cx="144619" cy="4965221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8ADB5A1F-444D-4241-9D25-8898E1C8AB82}"/>
              </a:ext>
            </a:extLst>
          </p:cNvPr>
          <p:cNvCxnSpPr>
            <a:cxnSpLocks/>
            <a:stCxn id="59" idx="0"/>
            <a:endCxn id="82" idx="0"/>
          </p:cNvCxnSpPr>
          <p:nvPr/>
        </p:nvCxnSpPr>
        <p:spPr>
          <a:xfrm rot="16200000" flipH="1" flipV="1">
            <a:off x="3488255" y="3181802"/>
            <a:ext cx="144619" cy="4218289"/>
          </a:xfrm>
          <a:prstGeom prst="bentConnector3">
            <a:avLst>
              <a:gd name="adj1" fmla="val -158071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35A6CAD0-19BF-4E5C-B332-F236F06061B1}"/>
              </a:ext>
            </a:extLst>
          </p:cNvPr>
          <p:cNvSpPr/>
          <p:nvPr/>
        </p:nvSpPr>
        <p:spPr>
          <a:xfrm>
            <a:off x="4134595" y="5228242"/>
            <a:ext cx="112326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승인 </a:t>
            </a:r>
            <a:r>
              <a:rPr lang="en-US" altLang="ko-KR" sz="900" dirty="0">
                <a:solidFill>
                  <a:sysClr val="windowText" lastClr="000000"/>
                </a:solidFill>
              </a:rPr>
              <a:t>or </a:t>
            </a:r>
            <a:r>
              <a:rPr lang="ko-KR" altLang="en-US" sz="900" dirty="0">
                <a:solidFill>
                  <a:sysClr val="windowText" lastClr="000000"/>
                </a:solidFill>
              </a:rPr>
              <a:t>승인취소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0CCDB519-ADA2-48BA-B883-A2B00BA6DFD6}"/>
              </a:ext>
            </a:extLst>
          </p:cNvPr>
          <p:cNvSpPr/>
          <p:nvPr/>
        </p:nvSpPr>
        <p:spPr>
          <a:xfrm>
            <a:off x="4252301" y="50932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FF51AF10-E9C9-4327-A0A6-2967B3368F0A}"/>
              </a:ext>
            </a:extLst>
          </p:cNvPr>
          <p:cNvCxnSpPr>
            <a:cxnSpLocks/>
            <a:stCxn id="97" idx="0"/>
            <a:endCxn id="82" idx="0"/>
          </p:cNvCxnSpPr>
          <p:nvPr/>
        </p:nvCxnSpPr>
        <p:spPr>
          <a:xfrm rot="16200000" flipH="1" flipV="1">
            <a:off x="3006316" y="3673345"/>
            <a:ext cx="135015" cy="3244808"/>
          </a:xfrm>
          <a:prstGeom prst="bentConnector3">
            <a:avLst>
              <a:gd name="adj1" fmla="val -16931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UI_PA_004_02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7D5AA5E7-1ABA-4174-9462-3D5CEF3FA041}"/>
              </a:ext>
            </a:extLst>
          </p:cNvPr>
          <p:cNvSpPr/>
          <p:nvPr/>
        </p:nvSpPr>
        <p:spPr>
          <a:xfrm>
            <a:off x="1617666" y="347749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1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71E6D82A-D7E0-4B37-B31E-50959270DAC0}"/>
              </a:ext>
            </a:extLst>
          </p:cNvPr>
          <p:cNvSpPr/>
          <p:nvPr/>
        </p:nvSpPr>
        <p:spPr>
          <a:xfrm>
            <a:off x="2372266" y="347999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ysClr val="windowText" lastClr="000000"/>
                </a:solidFill>
              </a:rPr>
              <a:t>2</a:t>
            </a:r>
            <a:r>
              <a:rPr lang="ko-KR" altLang="en-US" sz="800" dirty="0" err="1">
                <a:solidFill>
                  <a:sysClr val="windowText" lastClr="000000"/>
                </a:solidFill>
              </a:rPr>
              <a:t>조정부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2E85F1E-C7DF-4E61-94A0-CC80D56B1B03}"/>
              </a:ext>
            </a:extLst>
          </p:cNvPr>
          <p:cNvSpPr/>
          <p:nvPr/>
        </p:nvSpPr>
        <p:spPr>
          <a:xfrm>
            <a:off x="1623722" y="387395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B728A306-D680-4353-8C10-0D92782952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440" y="3819616"/>
            <a:ext cx="288695" cy="288695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19E0150F-A973-4A0A-A7C1-D7CC2734EB87}"/>
              </a:ext>
            </a:extLst>
          </p:cNvPr>
          <p:cNvSpPr/>
          <p:nvPr/>
        </p:nvSpPr>
        <p:spPr>
          <a:xfrm>
            <a:off x="3187281" y="387395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68" name="그림 67">
            <a:extLst>
              <a:ext uri="{FF2B5EF4-FFF2-40B4-BE49-F238E27FC236}">
                <a16:creationId xmlns:a16="http://schemas.microsoft.com/office/drawing/2014/main" id="{08BC9F29-0957-4A8A-9F5E-BDB173AFA6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999" y="3819616"/>
            <a:ext cx="288695" cy="2886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69C3EA-00AA-4A05-9B4D-19321EF69CC0}"/>
              </a:ext>
            </a:extLst>
          </p:cNvPr>
          <p:cNvSpPr txBox="1"/>
          <p:nvPr/>
        </p:nvSpPr>
        <p:spPr>
          <a:xfrm>
            <a:off x="2887475" y="3779297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~</a:t>
            </a:r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226C43D-4E3A-43FF-A5A4-83F52ADC3C54}"/>
              </a:ext>
            </a:extLst>
          </p:cNvPr>
          <p:cNvSpPr/>
          <p:nvPr/>
        </p:nvSpPr>
        <p:spPr>
          <a:xfrm>
            <a:off x="-2112785" y="1934056"/>
            <a:ext cx="1590260" cy="1407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화면수정</a:t>
            </a:r>
          </a:p>
        </p:txBody>
      </p:sp>
    </p:spTree>
    <p:extLst>
      <p:ext uri="{BB962C8B-B14F-4D97-AF65-F5344CB8AC3E}">
        <p14:creationId xmlns:p14="http://schemas.microsoft.com/office/powerpoint/2010/main" val="2267587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, </a:t>
                      </a:r>
                      <a:r>
                        <a:rPr lang="ko-KR" altLang="en-US" sz="800" b="0" dirty="0"/>
                        <a:t>검색어에 맞는 게시글 목록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/>
                        <a:t> 상세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체크된 </a:t>
                      </a:r>
                      <a:r>
                        <a:rPr lang="ko-KR" altLang="en-US" sz="800" dirty="0"/>
                        <a:t>조정위원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삭제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관리 목록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8A1818-9E23-4C9B-9BBC-C47B4E3C9939}"/>
              </a:ext>
            </a:extLst>
          </p:cNvPr>
          <p:cNvSpPr/>
          <p:nvPr/>
        </p:nvSpPr>
        <p:spPr>
          <a:xfrm>
            <a:off x="4998005" y="160678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BAAF441-4F35-4860-8694-3A915A52BD7D}"/>
              </a:ext>
            </a:extLst>
          </p:cNvPr>
          <p:cNvSpPr/>
          <p:nvPr/>
        </p:nvSpPr>
        <p:spPr>
          <a:xfrm>
            <a:off x="4986100" y="107115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7B6F6C-174D-4321-BC45-02C90ADA9951}"/>
              </a:ext>
            </a:extLst>
          </p:cNvPr>
          <p:cNvSpPr/>
          <p:nvPr/>
        </p:nvSpPr>
        <p:spPr>
          <a:xfrm>
            <a:off x="4986100" y="133469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5D522389-8DEF-4292-B0CC-425B4D27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96035"/>
              </p:ext>
            </p:extLst>
          </p:nvPr>
        </p:nvGraphicFramePr>
        <p:xfrm>
          <a:off x="182469" y="1493785"/>
          <a:ext cx="7200088" cy="390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52">
                  <a:extLst>
                    <a:ext uri="{9D8B030D-6E8A-4147-A177-3AD203B41FA5}">
                      <a16:colId xmlns:a16="http://schemas.microsoft.com/office/drawing/2014/main" val="2355808553"/>
                    </a:ext>
                  </a:extLst>
                </a:gridCol>
                <a:gridCol w="587096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1387681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551199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587412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1606348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</a:tblGrid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진행사건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합의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556954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53146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60493"/>
                  </a:ext>
                </a:extLst>
              </a:tr>
              <a:tr h="2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제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단독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조정부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이조정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김조정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건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771708"/>
                  </a:ext>
                </a:extLst>
              </a:tr>
            </a:tbl>
          </a:graphicData>
        </a:graphic>
      </p:graphicFrame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785885" y="609214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132E8B-F3FD-4594-92F9-3DE624D67684}"/>
              </a:ext>
            </a:extLst>
          </p:cNvPr>
          <p:cNvSpPr txBox="1"/>
          <p:nvPr/>
        </p:nvSpPr>
        <p:spPr>
          <a:xfrm>
            <a:off x="4817985" y="1030959"/>
            <a:ext cx="726165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조정부장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47653E-9679-4AAD-AC0F-1654DFAF7E5A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1FEF59-100E-4950-89F6-E10FCC9A6A36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CA5E91-17AE-4BBF-A005-CDD778E5D591}"/>
              </a:ext>
            </a:extLst>
          </p:cNvPr>
          <p:cNvSpPr txBox="1"/>
          <p:nvPr/>
        </p:nvSpPr>
        <p:spPr>
          <a:xfrm>
            <a:off x="2343575" y="558829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FBDBCDC3-8C17-49C9-B254-83ED50AFFB5C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01077D2-35CD-4EA3-BD38-FBCCE0CD7531}"/>
              </a:ext>
            </a:extLst>
          </p:cNvPr>
          <p:cNvSpPr/>
          <p:nvPr/>
        </p:nvSpPr>
        <p:spPr>
          <a:xfrm>
            <a:off x="6700912" y="611875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46441C0-0C8E-4A09-9B31-9E64020E0735}"/>
              </a:ext>
            </a:extLst>
          </p:cNvPr>
          <p:cNvSpPr/>
          <p:nvPr/>
        </p:nvSpPr>
        <p:spPr>
          <a:xfrm>
            <a:off x="216197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9450A8AB-FD34-4F54-9734-8EE757161368}"/>
              </a:ext>
            </a:extLst>
          </p:cNvPr>
          <p:cNvSpPr/>
          <p:nvPr/>
        </p:nvSpPr>
        <p:spPr>
          <a:xfrm>
            <a:off x="1193716" y="1583795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F461EDA2-7DD6-4788-BE02-EBC424D8AB6F}"/>
              </a:ext>
            </a:extLst>
          </p:cNvPr>
          <p:cNvSpPr/>
          <p:nvPr/>
        </p:nvSpPr>
        <p:spPr>
          <a:xfrm>
            <a:off x="202272" y="1514613"/>
            <a:ext cx="231501" cy="270029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CE8CD152-0E56-4A60-B64C-3706327BAC29}"/>
              </a:ext>
            </a:extLst>
          </p:cNvPr>
          <p:cNvSpPr/>
          <p:nvPr/>
        </p:nvSpPr>
        <p:spPr>
          <a:xfrm>
            <a:off x="1082570" y="143659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8846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336115"/>
              </p:ext>
            </p:extLst>
          </p:nvPr>
        </p:nvGraphicFramePr>
        <p:xfrm>
          <a:off x="7653300" y="4101797"/>
          <a:ext cx="216024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조정부명을 </a:t>
                      </a:r>
                      <a:r>
                        <a:rPr lang="ko-KR" altLang="en-US" sz="800" b="0" dirty="0" err="1"/>
                        <a:t>중복검사한다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조정위원 검색 팝업창으로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en-US" altLang="ko-KR" sz="800" dirty="0"/>
                        <a:t>‘+’ or ‘ –’ </a:t>
                      </a:r>
                      <a:r>
                        <a:rPr lang="ko-KR" altLang="en-US" sz="800" dirty="0"/>
                        <a:t>에</a:t>
                      </a:r>
                      <a:r>
                        <a:rPr lang="en-US" altLang="ko-KR" sz="800" dirty="0"/>
                        <a:t> </a:t>
                      </a:r>
                      <a:r>
                        <a:rPr lang="ko-KR" altLang="en-US" sz="800" dirty="0"/>
                        <a:t>따라 하단 필드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개씩</a:t>
                      </a:r>
                      <a:endParaRPr lang="en-US" altLang="ko-KR" sz="800" dirty="0"/>
                    </a:p>
                    <a:p>
                      <a:pPr marL="228600" indent="-228600"/>
                      <a:r>
                        <a:rPr lang="en-US" altLang="ko-KR" sz="800" dirty="0"/>
                        <a:t>  </a:t>
                      </a:r>
                      <a:r>
                        <a:rPr lang="ko-KR" altLang="en-US" sz="800" dirty="0"/>
                        <a:t>추가생성 </a:t>
                      </a:r>
                      <a:r>
                        <a:rPr lang="en-US" altLang="ko-KR" sz="800" dirty="0"/>
                        <a:t>/ </a:t>
                      </a:r>
                      <a:r>
                        <a:rPr lang="ko-KR" altLang="en-US" sz="800" dirty="0"/>
                        <a:t>삭제 </a:t>
                      </a:r>
                      <a:r>
                        <a:rPr lang="en-US" altLang="ko-KR" sz="800" dirty="0"/>
                        <a:t>(Default: </a:t>
                      </a:r>
                      <a:r>
                        <a:rPr lang="ko-KR" altLang="en-US" sz="800" dirty="0"/>
                        <a:t>각 </a:t>
                      </a:r>
                      <a:r>
                        <a:rPr lang="en-US" altLang="ko-KR" sz="800" dirty="0"/>
                        <a:t>1</a:t>
                      </a:r>
                      <a:r>
                        <a:rPr lang="ko-KR" altLang="en-US" sz="800" dirty="0"/>
                        <a:t>개</a:t>
                      </a:r>
                      <a:r>
                        <a:rPr lang="en-US" altLang="ko-KR" sz="800" dirty="0"/>
                        <a:t>).</a:t>
                      </a:r>
                    </a:p>
                    <a:p>
                      <a:pPr marL="228600" indent="-228600"/>
                      <a:r>
                        <a:rPr lang="ko-KR" altLang="en-US" sz="800" b="0" dirty="0"/>
                        <a:t>단독부의 경우에는 조정위원 배정 </a:t>
                      </a:r>
                      <a:endParaRPr lang="en-US" altLang="ko-KR" sz="800" b="0" dirty="0"/>
                    </a:p>
                    <a:p>
                      <a:pPr marL="228600" indent="-228600"/>
                      <a:r>
                        <a:rPr lang="ko-KR" altLang="en-US" sz="800" b="0" dirty="0"/>
                        <a:t>비활성화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조정위원명을 입력하고 검색해서 조정위원 목록이 보여진다</a:t>
                      </a:r>
                      <a:r>
                        <a:rPr lang="en-US" altLang="ko-KR" sz="80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/>
                        <a:t>조정위원을 선택하고 </a:t>
                      </a:r>
                      <a:r>
                        <a:rPr lang="ko-KR" altLang="en-US" sz="800" b="0" dirty="0"/>
                        <a:t>같은 조정부에서 조정위원 및 조정부장은 중복이 되지 않는다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등록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655225" y="4277657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62078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27" name="직사각형 26">
            <a:extLst>
              <a:ext uri="{FF2B5EF4-FFF2-40B4-BE49-F238E27FC236}">
                <a16:creationId xmlns:a16="http://schemas.microsoft.com/office/drawing/2014/main" id="{6E657AE8-8820-4CBE-B4D7-966D60E7F008}"/>
              </a:ext>
            </a:extLst>
          </p:cNvPr>
          <p:cNvSpPr/>
          <p:nvPr/>
        </p:nvSpPr>
        <p:spPr>
          <a:xfrm>
            <a:off x="1795184" y="1424198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AE603FB-6D06-4286-A5E7-E88C4A8E52D1}"/>
              </a:ext>
            </a:extLst>
          </p:cNvPr>
          <p:cNvSpPr/>
          <p:nvPr/>
        </p:nvSpPr>
        <p:spPr>
          <a:xfrm>
            <a:off x="1795184" y="1687738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CB281F-B306-4079-8CED-A37E802FA884}"/>
              </a:ext>
            </a:extLst>
          </p:cNvPr>
          <p:cNvSpPr txBox="1"/>
          <p:nvPr/>
        </p:nvSpPr>
        <p:spPr>
          <a:xfrm>
            <a:off x="1627069" y="1383999"/>
            <a:ext cx="948547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합의부     ▼</a:t>
            </a:r>
            <a:endParaRPr lang="en-US" altLang="ko-KR" sz="900" dirty="0"/>
          </a:p>
          <a:p>
            <a:r>
              <a:rPr lang="ko-KR" altLang="en-US" sz="900" dirty="0" err="1"/>
              <a:t>단독부</a:t>
            </a:r>
            <a:endParaRPr lang="ko-KR" altLang="en-US" sz="9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5B910ED-5493-48BE-AD49-3E6DB4FE4AA2}"/>
              </a:ext>
            </a:extLst>
          </p:cNvPr>
          <p:cNvSpPr/>
          <p:nvPr/>
        </p:nvSpPr>
        <p:spPr>
          <a:xfrm>
            <a:off x="4817985" y="1433907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B28D9C-A81F-4825-9785-8472F0DE917D}"/>
              </a:ext>
            </a:extLst>
          </p:cNvPr>
          <p:cNvSpPr txBox="1"/>
          <p:nvPr/>
        </p:nvSpPr>
        <p:spPr>
          <a:xfrm>
            <a:off x="6304819" y="1434008"/>
            <a:ext cx="646331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중복검사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9352B9-0964-498F-B3CD-E32E6DD1DDBE}"/>
              </a:ext>
            </a:extLst>
          </p:cNvPr>
          <p:cNvSpPr txBox="1"/>
          <p:nvPr/>
        </p:nvSpPr>
        <p:spPr>
          <a:xfrm>
            <a:off x="3167241" y="1815439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조정위원검색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BE85598-B5E7-4A34-97D1-F1EECF200B88}"/>
              </a:ext>
            </a:extLst>
          </p:cNvPr>
          <p:cNvSpPr/>
          <p:nvPr/>
        </p:nvSpPr>
        <p:spPr>
          <a:xfrm>
            <a:off x="1609654" y="1823380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B74A2E90-819E-4AEC-8267-DF053F0AF210}"/>
              </a:ext>
            </a:extLst>
          </p:cNvPr>
          <p:cNvSpPr/>
          <p:nvPr/>
        </p:nvSpPr>
        <p:spPr>
          <a:xfrm>
            <a:off x="6859900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+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DF09F9B-F910-411C-B6D7-ACEFF539DFB1}"/>
              </a:ext>
            </a:extLst>
          </p:cNvPr>
          <p:cNvSpPr/>
          <p:nvPr/>
        </p:nvSpPr>
        <p:spPr>
          <a:xfrm>
            <a:off x="7154426" y="2866194"/>
            <a:ext cx="276978" cy="20276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-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E09C19F-1D27-4CF8-8D4A-688C10187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43452"/>
              </p:ext>
            </p:extLst>
          </p:nvPr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D7816600-BD9C-41DE-A416-67FB57E935AF}"/>
              </a:ext>
            </a:extLst>
          </p:cNvPr>
          <p:cNvSpPr txBox="1"/>
          <p:nvPr/>
        </p:nvSpPr>
        <p:spPr>
          <a:xfrm>
            <a:off x="3161851" y="3216985"/>
            <a:ext cx="1116977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조정위원 검색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46B01383-F9BF-4A6D-93A2-A9ADC6BAF16F}"/>
              </a:ext>
            </a:extLst>
          </p:cNvPr>
          <p:cNvSpPr/>
          <p:nvPr/>
        </p:nvSpPr>
        <p:spPr>
          <a:xfrm>
            <a:off x="1604264" y="3224926"/>
            <a:ext cx="1433693" cy="2149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189C746-65B7-4DCC-95E4-A735356F860E}"/>
              </a:ext>
            </a:extLst>
          </p:cNvPr>
          <p:cNvSpPr/>
          <p:nvPr/>
        </p:nvSpPr>
        <p:spPr>
          <a:xfrm>
            <a:off x="5765983" y="428090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저장</a:t>
            </a: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A0397DD6-2A26-4EC1-B90C-FC6F921CA2B8}"/>
              </a:ext>
            </a:extLst>
          </p:cNvPr>
          <p:cNvSpPr/>
          <p:nvPr/>
        </p:nvSpPr>
        <p:spPr>
          <a:xfrm>
            <a:off x="6866177" y="14900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AC7D4EA2-626E-4B5B-8FB0-B63F276F2576}"/>
              </a:ext>
            </a:extLst>
          </p:cNvPr>
          <p:cNvSpPr/>
          <p:nvPr/>
        </p:nvSpPr>
        <p:spPr>
          <a:xfrm>
            <a:off x="2575616" y="3618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86EAD789-965B-439C-B3D4-D1834F42E5C4}"/>
              </a:ext>
            </a:extLst>
          </p:cNvPr>
          <p:cNvSpPr/>
          <p:nvPr/>
        </p:nvSpPr>
        <p:spPr>
          <a:xfrm>
            <a:off x="6672406" y="2882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7A788F3F-1B76-4EA6-B94B-66727AF4269C}"/>
              </a:ext>
            </a:extLst>
          </p:cNvPr>
          <p:cNvSpPr/>
          <p:nvPr/>
        </p:nvSpPr>
        <p:spPr>
          <a:xfrm>
            <a:off x="1632320" y="519300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임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CEFBFF67-CF7F-4A00-A631-75E09CC69A41}"/>
              </a:ext>
            </a:extLst>
          </p:cNvPr>
          <p:cNvSpPr/>
          <p:nvPr/>
        </p:nvSpPr>
        <p:spPr>
          <a:xfrm>
            <a:off x="1632948" y="552250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김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E38888B-B763-43CB-9065-A7203240340B}"/>
              </a:ext>
            </a:extLst>
          </p:cNvPr>
          <p:cNvSpPr/>
          <p:nvPr/>
        </p:nvSpPr>
        <p:spPr>
          <a:xfrm>
            <a:off x="551525" y="4041107"/>
            <a:ext cx="2374336" cy="20145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latinLnBrk="1"/>
            <a:r>
              <a:rPr lang="ko-KR" altLang="en-US" sz="700" b="1">
                <a:solidFill>
                  <a:schemeClr val="tx1"/>
                </a:solidFill>
              </a:rPr>
              <a:t>우편번호</a:t>
            </a:r>
            <a:endParaRPr lang="ko-KR" altLang="en-US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76" name="표 75">
            <a:extLst>
              <a:ext uri="{FF2B5EF4-FFF2-40B4-BE49-F238E27FC236}">
                <a16:creationId xmlns:a16="http://schemas.microsoft.com/office/drawing/2014/main" id="{DA780269-77FB-46A5-B5EA-74BDEC47B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947185"/>
              </p:ext>
            </p:extLst>
          </p:nvPr>
        </p:nvGraphicFramePr>
        <p:xfrm>
          <a:off x="602878" y="4716182"/>
          <a:ext cx="2198898" cy="7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722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87588">
                  <a:extLst>
                    <a:ext uri="{9D8B030D-6E8A-4147-A177-3AD203B41FA5}">
                      <a16:colId xmlns:a16="http://schemas.microsoft.com/office/drawing/2014/main" val="2561347694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번호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성명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1" dirty="0">
                          <a:solidFill>
                            <a:schemeClr val="tx1"/>
                          </a:solidFill>
                        </a:rPr>
                        <a:t>선택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김위원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50" b="0" dirty="0" err="1">
                          <a:solidFill>
                            <a:schemeClr val="tx1"/>
                          </a:solidFill>
                        </a:rPr>
                        <a:t>박위원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</a:tbl>
          </a:graphicData>
        </a:graphic>
      </p:graphicFrame>
      <p:sp>
        <p:nvSpPr>
          <p:cNvPr id="77" name="직사각형 76">
            <a:extLst>
              <a:ext uri="{FF2B5EF4-FFF2-40B4-BE49-F238E27FC236}">
                <a16:creationId xmlns:a16="http://schemas.microsoft.com/office/drawing/2014/main" id="{AEC4AC9A-FF1D-4A4B-9F1A-BBC7736AE609}"/>
              </a:ext>
            </a:extLst>
          </p:cNvPr>
          <p:cNvSpPr/>
          <p:nvPr/>
        </p:nvSpPr>
        <p:spPr>
          <a:xfrm>
            <a:off x="1398093" y="5815748"/>
            <a:ext cx="503582" cy="1564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5ED1878-0E0F-4C15-8711-9A4D4D600492}"/>
              </a:ext>
            </a:extLst>
          </p:cNvPr>
          <p:cNvSpPr txBox="1"/>
          <p:nvPr/>
        </p:nvSpPr>
        <p:spPr>
          <a:xfrm>
            <a:off x="461515" y="5481267"/>
            <a:ext cx="2455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/>
              <a:t>&lt;&lt;  &lt;  1  2  3  4  5  6  7  8  9  10  &gt;  &gt;&gt;</a:t>
            </a:r>
            <a:endParaRPr lang="ko-KR" altLang="en-US" sz="900" dirty="0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C2ACF527-B816-40BE-9E7A-12A5B5C75D78}"/>
              </a:ext>
            </a:extLst>
          </p:cNvPr>
          <p:cNvSpPr/>
          <p:nvPr/>
        </p:nvSpPr>
        <p:spPr>
          <a:xfrm>
            <a:off x="1076763" y="4493317"/>
            <a:ext cx="41695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A0CCC6D-0E57-48C7-97B3-9AD23BACB248}"/>
              </a:ext>
            </a:extLst>
          </p:cNvPr>
          <p:cNvSpPr txBox="1"/>
          <p:nvPr/>
        </p:nvSpPr>
        <p:spPr>
          <a:xfrm>
            <a:off x="620739" y="4329301"/>
            <a:ext cx="1388489" cy="2000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bg1">
                    <a:lumMod val="65000"/>
                  </a:schemeClr>
                </a:solidFill>
              </a:rPr>
              <a:t>이름을 입력하세요</a:t>
            </a:r>
            <a:r>
              <a:rPr lang="en-US" altLang="ko-KR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512C5EC-646A-46B8-806E-1FBD98720520}"/>
              </a:ext>
            </a:extLst>
          </p:cNvPr>
          <p:cNvSpPr txBox="1"/>
          <p:nvPr/>
        </p:nvSpPr>
        <p:spPr>
          <a:xfrm>
            <a:off x="2060899" y="4329301"/>
            <a:ext cx="364202" cy="20005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700" dirty="0"/>
              <a:t>검색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7198704-A16F-4CE6-A8D7-24D8CE45E22D}"/>
              </a:ext>
            </a:extLst>
          </p:cNvPr>
          <p:cNvSpPr txBox="1"/>
          <p:nvPr/>
        </p:nvSpPr>
        <p:spPr>
          <a:xfrm>
            <a:off x="596489" y="4087784"/>
            <a:ext cx="1090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b="1" dirty="0"/>
              <a:t>조정위원 검색</a:t>
            </a: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B06CBFB6-66D3-469E-AC02-D301B5A6E227}"/>
              </a:ext>
            </a:extLst>
          </p:cNvPr>
          <p:cNvSpPr/>
          <p:nvPr/>
        </p:nvSpPr>
        <p:spPr>
          <a:xfrm>
            <a:off x="2329234" y="44006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91C269A9-9DEC-4FFB-9D15-B3E124A5E137}"/>
              </a:ext>
            </a:extLst>
          </p:cNvPr>
          <p:cNvSpPr/>
          <p:nvPr/>
        </p:nvSpPr>
        <p:spPr>
          <a:xfrm>
            <a:off x="2241577" y="4989575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BC4FD351-AE25-4B81-A3AD-C6BA8088C820}"/>
              </a:ext>
            </a:extLst>
          </p:cNvPr>
          <p:cNvSpPr/>
          <p:nvPr/>
        </p:nvSpPr>
        <p:spPr>
          <a:xfrm>
            <a:off x="2241577" y="5224481"/>
            <a:ext cx="343462" cy="1403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</a:p>
        </p:txBody>
      </p: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DEA5A72E-9978-4D6C-B4E6-80EF73A3D1CB}"/>
              </a:ext>
            </a:extLst>
          </p:cNvPr>
          <p:cNvCxnSpPr>
            <a:cxnSpLocks/>
            <a:stCxn id="61" idx="2"/>
            <a:endCxn id="75" idx="3"/>
          </p:cNvCxnSpPr>
          <p:nvPr/>
        </p:nvCxnSpPr>
        <p:spPr>
          <a:xfrm rot="5400000">
            <a:off x="2522816" y="3850863"/>
            <a:ext cx="1600570" cy="79447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51A75576-A9F4-4542-9F12-997E89C40AD7}"/>
              </a:ext>
            </a:extLst>
          </p:cNvPr>
          <p:cNvSpPr/>
          <p:nvPr/>
        </p:nvSpPr>
        <p:spPr>
          <a:xfrm>
            <a:off x="4193855" y="324742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2A95468B-3978-4564-95E5-090572A18371}"/>
              </a:ext>
            </a:extLst>
          </p:cNvPr>
          <p:cNvSpPr/>
          <p:nvPr/>
        </p:nvSpPr>
        <p:spPr>
          <a:xfrm>
            <a:off x="2505103" y="498000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배정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444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 등록</a:t>
            </a:r>
          </a:p>
        </p:txBody>
      </p:sp>
    </p:spTree>
    <p:extLst>
      <p:ext uri="{BB962C8B-B14F-4D97-AF65-F5344CB8AC3E}">
        <p14:creationId xmlns:p14="http://schemas.microsoft.com/office/powerpoint/2010/main" val="35678294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57572"/>
              </p:ext>
            </p:extLst>
          </p:nvPr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정보를 수정하는 화면으로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조정부</a:t>
                      </a:r>
                      <a:r>
                        <a:rPr lang="ko-KR" altLang="en-US" sz="800" b="0" dirty="0"/>
                        <a:t> 사용을 비활성화 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ko-KR" altLang="en-US" sz="800" b="0" dirty="0"/>
                        <a:t>목록화면으로 이동한다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/>
              <a:t>조정부</a:t>
            </a:r>
            <a:r>
              <a:rPr lang="ko-KR" altLang="en-US" sz="900" dirty="0"/>
              <a:t>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조정부</a:t>
            </a:r>
            <a:r>
              <a:rPr lang="ko-KR" altLang="en-US" dirty="0"/>
              <a:t>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조정부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관리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C8BF37DF-9D96-4781-9298-A587480E812C}"/>
              </a:ext>
            </a:extLst>
          </p:cNvPr>
          <p:cNvSpPr/>
          <p:nvPr/>
        </p:nvSpPr>
        <p:spPr>
          <a:xfrm>
            <a:off x="6655225" y="4818641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541B9D-CA49-4AD0-8904-A7CD22C02927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UI_PA_005_03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B61F5B0B-8DFB-4888-88F4-C805349B3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814642"/>
              </p:ext>
            </p:extLst>
          </p:nvPr>
        </p:nvGraphicFramePr>
        <p:xfrm>
          <a:off x="185674" y="1362538"/>
          <a:ext cx="728760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조정부유형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합의부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조정부명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김부장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010-1234-5678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Hondgildong@naver.com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E09C19F-1D27-4CF8-8D4A-688C1018707E}"/>
              </a:ext>
            </a:extLst>
          </p:cNvPr>
          <p:cNvGraphicFramePr>
            <a:graphicFrameLocks noGrp="1"/>
          </p:cNvGraphicFramePr>
          <p:nvPr/>
        </p:nvGraphicFramePr>
        <p:xfrm>
          <a:off x="180284" y="3152515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010-1234-5655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aaag@naver.com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5126F1BE-A62B-445E-B4B2-72FE88F05A5F}"/>
              </a:ext>
            </a:extLst>
          </p:cNvPr>
          <p:cNvSpPr txBox="1"/>
          <p:nvPr/>
        </p:nvSpPr>
        <p:spPr>
          <a:xfrm>
            <a:off x="46475" y="2779533"/>
            <a:ext cx="12538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조정위원 정보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B43BEE4-D0B8-48CB-A829-9B69DCAFE979}"/>
              </a:ext>
            </a:extLst>
          </p:cNvPr>
          <p:cNvSpPr txBox="1"/>
          <p:nvPr/>
        </p:nvSpPr>
        <p:spPr>
          <a:xfrm>
            <a:off x="92460" y="1004097"/>
            <a:ext cx="11128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err="1"/>
              <a:t>조정부</a:t>
            </a:r>
            <a:r>
              <a:rPr lang="ko-KR" altLang="en-US" sz="1100" b="1" dirty="0"/>
              <a:t> 정보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C18F6F4-9B6C-4682-B267-CEEB961CFD16}"/>
              </a:ext>
            </a:extLst>
          </p:cNvPr>
          <p:cNvSpPr/>
          <p:nvPr/>
        </p:nvSpPr>
        <p:spPr>
          <a:xfrm>
            <a:off x="5792097" y="4824032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비활성화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A0083213-8026-4C28-B205-AE85471310E6}"/>
              </a:ext>
            </a:extLst>
          </p:cNvPr>
          <p:cNvSpPr/>
          <p:nvPr/>
        </p:nvSpPr>
        <p:spPr>
          <a:xfrm>
            <a:off x="4902518" y="4826015"/>
            <a:ext cx="781083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수정</a:t>
            </a:r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AABFF7C6-850C-40BE-8D7A-96525086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86937"/>
              </p:ext>
            </p:extLst>
          </p:nvPr>
        </p:nvGraphicFramePr>
        <p:xfrm>
          <a:off x="190469" y="3926601"/>
          <a:ext cx="728760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080080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 배정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연락처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010-1234-5335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bb@naver.com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968455"/>
                  </a:ext>
                </a:extLst>
              </a:tr>
            </a:tbl>
          </a:graphicData>
        </a:graphic>
      </p:graphicFrame>
      <p:sp>
        <p:nvSpPr>
          <p:cNvPr id="51" name="타원 50">
            <a:extLst>
              <a:ext uri="{FF2B5EF4-FFF2-40B4-BE49-F238E27FC236}">
                <a16:creationId xmlns:a16="http://schemas.microsoft.com/office/drawing/2014/main" id="{FF1F21BD-FF39-4197-B570-3C8FF582AAA6}"/>
              </a:ext>
            </a:extLst>
          </p:cNvPr>
          <p:cNvSpPr/>
          <p:nvPr/>
        </p:nvSpPr>
        <p:spPr>
          <a:xfrm>
            <a:off x="5545371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B859AF13-B6A2-4F9D-9644-5154463671DE}"/>
              </a:ext>
            </a:extLst>
          </p:cNvPr>
          <p:cNvSpPr/>
          <p:nvPr/>
        </p:nvSpPr>
        <p:spPr>
          <a:xfrm>
            <a:off x="6461756" y="492977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F96ED61-FDBD-46E5-8969-96918507D507}"/>
              </a:ext>
            </a:extLst>
          </p:cNvPr>
          <p:cNvSpPr/>
          <p:nvPr/>
        </p:nvSpPr>
        <p:spPr>
          <a:xfrm>
            <a:off x="7343142" y="49375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654006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 구분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조정번호 </a:t>
                      </a:r>
                      <a:r>
                        <a:rPr lang="ko-KR" altLang="en-US" sz="800" b="0" dirty="0" err="1"/>
                        <a:t>조정부</a:t>
                      </a:r>
                      <a:r>
                        <a:rPr lang="en-US" altLang="ko-KR" sz="800" b="0" dirty="0"/>
                        <a:t>), </a:t>
                      </a:r>
                      <a:r>
                        <a:rPr lang="ko-KR" altLang="en-US" sz="800" b="0" dirty="0"/>
                        <a:t>검색어에 맞는 송달정보 조회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해당 항목을 기준으로 오름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내림 </a:t>
                      </a:r>
                      <a:r>
                        <a:rPr lang="ko-KR" altLang="en-US" sz="800" b="0" dirty="0" err="1"/>
                        <a:t>차순정렬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송달정보 수정 페이지로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송달완료일 표시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미완료시 공란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송달정보 등록 페이지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조회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검색 구분</a:t>
            </a:r>
            <a:r>
              <a:rPr lang="en-US" altLang="ko-KR" sz="900" dirty="0"/>
              <a:t>, </a:t>
            </a:r>
            <a:r>
              <a:rPr lang="ko-KR" altLang="en-US" sz="900" dirty="0"/>
              <a:t>검색어를 통한 기일통지서 검색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상태별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 </a:t>
            </a:r>
            <a:r>
              <a:rPr lang="ko-KR" altLang="en-US" sz="900" dirty="0" err="1"/>
              <a:t>서류별</a:t>
            </a:r>
            <a:r>
              <a:rPr lang="ko-KR" altLang="en-US" sz="900" dirty="0"/>
              <a:t> 구분 적용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항목의 정렬 버튼을 통해 목록 정렬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등기번호를 클릭하여 해당 조정사건 송달정보 수정페이지로 전환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종결 사건의 경우 조회 불가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목록조회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DDF63C8-E9F8-4AE6-9422-9F556620B596}"/>
              </a:ext>
            </a:extLst>
          </p:cNvPr>
          <p:cNvSpPr txBox="1"/>
          <p:nvPr/>
        </p:nvSpPr>
        <p:spPr>
          <a:xfrm>
            <a:off x="2219531" y="5505628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D46664-F1BD-4C63-8644-FC67D2E53508}"/>
              </a:ext>
            </a:extLst>
          </p:cNvPr>
          <p:cNvSpPr txBox="1"/>
          <p:nvPr/>
        </p:nvSpPr>
        <p:spPr>
          <a:xfrm>
            <a:off x="5628075" y="1059867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14B4343-11C1-4A28-805F-67595A0FB2EE}"/>
              </a:ext>
            </a:extLst>
          </p:cNvPr>
          <p:cNvSpPr txBox="1"/>
          <p:nvPr/>
        </p:nvSpPr>
        <p:spPr>
          <a:xfrm>
            <a:off x="7080326" y="1059867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FED11C77-622D-40E5-B585-A1810A587938}"/>
              </a:ext>
            </a:extLst>
          </p:cNvPr>
          <p:cNvSpPr/>
          <p:nvPr/>
        </p:nvSpPr>
        <p:spPr>
          <a:xfrm>
            <a:off x="7015516" y="10199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AA50A23-63F9-46EE-B35A-9A0226D1F36E}"/>
              </a:ext>
            </a:extLst>
          </p:cNvPr>
          <p:cNvSpPr txBox="1"/>
          <p:nvPr/>
        </p:nvSpPr>
        <p:spPr>
          <a:xfrm>
            <a:off x="4817985" y="1030959"/>
            <a:ext cx="72616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▼</a:t>
            </a:r>
            <a:endParaRPr lang="en-US" altLang="ko-KR" sz="900" dirty="0"/>
          </a:p>
          <a:p>
            <a:r>
              <a:rPr lang="ko-KR" altLang="en-US" sz="900" dirty="0"/>
              <a:t>조정번호</a:t>
            </a:r>
            <a:endParaRPr lang="en-US" altLang="ko-KR" sz="900" dirty="0"/>
          </a:p>
          <a:p>
            <a:r>
              <a:rPr lang="ko-KR" altLang="en-US" sz="900" dirty="0" err="1"/>
              <a:t>조정부</a:t>
            </a:r>
            <a:endParaRPr lang="ko-KR" altLang="en-US" sz="900" dirty="0"/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A141C8E6-8AE2-456A-8215-767EFFE03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95867"/>
              </p:ext>
            </p:extLst>
          </p:nvPr>
        </p:nvGraphicFramePr>
        <p:xfrm>
          <a:off x="182463" y="2978950"/>
          <a:ext cx="7335822" cy="1797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37458498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62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당사자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등기번호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서류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발송일</a:t>
                      </a:r>
                      <a:endParaRPr lang="en-US" altLang="ko-KR" sz="9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송달일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004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장두식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1234567890123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1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003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김재숙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1234567890124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기일조서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002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권상준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1234567890125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취하종결통보서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1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2020-03-03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001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피신청인 대리인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최영준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u="sng" dirty="0">
                          <a:solidFill>
                            <a:srgbClr val="0070C0"/>
                          </a:solidFill>
                        </a:rPr>
                        <a:t>1234567890126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none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조정조서</a:t>
                      </a:r>
                      <a:endParaRPr lang="ko-KR" altLang="en-US" sz="800" b="0" u="sng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2020-05-30</a:t>
                      </a:r>
                      <a:endParaRPr lang="ko-KR" altLang="en-US" sz="800" b="0" u="non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id="{1923674B-517B-4504-AD05-A8F87E1EA002}"/>
              </a:ext>
            </a:extLst>
          </p:cNvPr>
          <p:cNvSpPr/>
          <p:nvPr/>
        </p:nvSpPr>
        <p:spPr>
          <a:xfrm>
            <a:off x="1549398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>
            <a:extLst>
              <a:ext uri="{FF2B5EF4-FFF2-40B4-BE49-F238E27FC236}">
                <a16:creationId xmlns:a16="http://schemas.microsoft.com/office/drawing/2014/main" id="{0C59428C-9911-4EEA-B176-F872CD8C1195}"/>
              </a:ext>
            </a:extLst>
          </p:cNvPr>
          <p:cNvSpPr/>
          <p:nvPr/>
        </p:nvSpPr>
        <p:spPr>
          <a:xfrm>
            <a:off x="81254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이등변 삼각형 32">
            <a:extLst>
              <a:ext uri="{FF2B5EF4-FFF2-40B4-BE49-F238E27FC236}">
                <a16:creationId xmlns:a16="http://schemas.microsoft.com/office/drawing/2014/main" id="{D58316CE-2DE7-4711-AE85-AD128ED384A8}"/>
              </a:ext>
            </a:extLst>
          </p:cNvPr>
          <p:cNvSpPr/>
          <p:nvPr/>
        </p:nvSpPr>
        <p:spPr>
          <a:xfrm>
            <a:off x="6393160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C2A260B-2DEC-47CA-9D45-D09403CF5D31}"/>
              </a:ext>
            </a:extLst>
          </p:cNvPr>
          <p:cNvSpPr/>
          <p:nvPr/>
        </p:nvSpPr>
        <p:spPr>
          <a:xfrm>
            <a:off x="767535" y="297895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834A8F31-1C68-4DC8-ABE0-8BE7E5AB034A}"/>
              </a:ext>
            </a:extLst>
          </p:cNvPr>
          <p:cNvSpPr/>
          <p:nvPr/>
        </p:nvSpPr>
        <p:spPr>
          <a:xfrm>
            <a:off x="4648039" y="344076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3C07A86-2A7F-4EA9-B427-C731A78EEB60}"/>
              </a:ext>
            </a:extLst>
          </p:cNvPr>
          <p:cNvSpPr/>
          <p:nvPr/>
        </p:nvSpPr>
        <p:spPr>
          <a:xfrm>
            <a:off x="7303334" y="354570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8CDD4CE-5110-4A3F-89DD-316C00F5C470}"/>
              </a:ext>
            </a:extLst>
          </p:cNvPr>
          <p:cNvSpPr/>
          <p:nvPr/>
        </p:nvSpPr>
        <p:spPr>
          <a:xfrm>
            <a:off x="6820905" y="5043862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2B7A8709-5422-4314-ACAC-4943E1EC5DE6}"/>
              </a:ext>
            </a:extLst>
          </p:cNvPr>
          <p:cNvSpPr/>
          <p:nvPr/>
        </p:nvSpPr>
        <p:spPr>
          <a:xfrm>
            <a:off x="6801423" y="499699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725A97-C625-4028-B546-385D07320CA1}"/>
              </a:ext>
            </a:extLst>
          </p:cNvPr>
          <p:cNvSpPr txBox="1"/>
          <p:nvPr/>
        </p:nvSpPr>
        <p:spPr>
          <a:xfrm>
            <a:off x="3425873" y="1041684"/>
            <a:ext cx="135015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              ▼</a:t>
            </a:r>
            <a:endParaRPr lang="en-US" altLang="ko-KR" sz="900" dirty="0"/>
          </a:p>
          <a:p>
            <a:r>
              <a:rPr lang="ko-KR" altLang="en-US" sz="900" dirty="0"/>
              <a:t>기일통지서</a:t>
            </a:r>
            <a:endParaRPr lang="en-US" altLang="ko-KR" sz="900" dirty="0"/>
          </a:p>
          <a:p>
            <a:r>
              <a:rPr lang="ko-KR" altLang="en-US" sz="900" dirty="0"/>
              <a:t>기일조서</a:t>
            </a:r>
            <a:endParaRPr lang="en-US" altLang="ko-KR" sz="900" dirty="0"/>
          </a:p>
          <a:p>
            <a:r>
              <a:rPr lang="ko-KR" altLang="en-US" sz="900" dirty="0"/>
              <a:t>조정권고안</a:t>
            </a:r>
            <a:endParaRPr lang="en-US" altLang="ko-KR" sz="900" dirty="0"/>
          </a:p>
          <a:p>
            <a:r>
              <a:rPr lang="ko-KR" altLang="en-US" sz="900" dirty="0"/>
              <a:t>조정조서</a:t>
            </a:r>
            <a:endParaRPr lang="en-US" altLang="ko-KR" sz="900" dirty="0"/>
          </a:p>
          <a:p>
            <a:r>
              <a:rPr lang="ko-KR" altLang="en-US" sz="900" dirty="0"/>
              <a:t>취하종결통보서</a:t>
            </a:r>
            <a:endParaRPr lang="en-US" altLang="ko-KR" sz="900" dirty="0"/>
          </a:p>
          <a:p>
            <a:r>
              <a:rPr lang="ko-KR" altLang="en-US" sz="900" dirty="0"/>
              <a:t>직권조정결정서</a:t>
            </a:r>
            <a:endParaRPr lang="en-US" altLang="ko-KR" sz="900" dirty="0"/>
          </a:p>
          <a:p>
            <a:r>
              <a:rPr lang="ko-KR" altLang="en-US" sz="900" dirty="0"/>
              <a:t>불성립종결통보서</a:t>
            </a:r>
            <a:endParaRPr lang="en-US" altLang="ko-KR" sz="900" dirty="0"/>
          </a:p>
        </p:txBody>
      </p:sp>
      <p:sp>
        <p:nvSpPr>
          <p:cNvPr id="41" name="이등변 삼각형 40">
            <a:extLst>
              <a:ext uri="{FF2B5EF4-FFF2-40B4-BE49-F238E27FC236}">
                <a16:creationId xmlns:a16="http://schemas.microsoft.com/office/drawing/2014/main" id="{2F94EA02-FCC4-40C8-BF94-2AC63DCB7C02}"/>
              </a:ext>
            </a:extLst>
          </p:cNvPr>
          <p:cNvSpPr/>
          <p:nvPr/>
        </p:nvSpPr>
        <p:spPr>
          <a:xfrm>
            <a:off x="7247541" y="3175748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2DA36B-0F4B-456E-8C79-4476DB1719DF}"/>
              </a:ext>
            </a:extLst>
          </p:cNvPr>
          <p:cNvSpPr txBox="1"/>
          <p:nvPr/>
        </p:nvSpPr>
        <p:spPr>
          <a:xfrm>
            <a:off x="2477725" y="1041684"/>
            <a:ext cx="875025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전체      ▼</a:t>
            </a:r>
            <a:endParaRPr lang="en-US" altLang="ko-KR" sz="900" dirty="0"/>
          </a:p>
          <a:p>
            <a:r>
              <a:rPr lang="ko-KR" altLang="en-US" sz="900" dirty="0"/>
              <a:t>송달 완료</a:t>
            </a:r>
            <a:endParaRPr lang="en-US" altLang="ko-KR" sz="900" dirty="0"/>
          </a:p>
          <a:p>
            <a:r>
              <a:rPr lang="ko-KR" altLang="en-US" sz="900" dirty="0"/>
              <a:t>송달 미완료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04232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6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사건번호 입력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서류만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사건에 해당되는 당사자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피신청인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대리인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만 리스트업 되고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리스트 중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등록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등록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취소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등록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등록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입력사항</a:t>
            </a:r>
            <a:endParaRPr lang="en-US" altLang="ko-KR" sz="900" dirty="0"/>
          </a:p>
          <a:p>
            <a:r>
              <a:rPr lang="en-US" altLang="ko-KR" sz="900" dirty="0"/>
              <a:t>   1) </a:t>
            </a:r>
            <a:r>
              <a:rPr lang="ko-KR" altLang="en-US" sz="900" dirty="0"/>
              <a:t>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2)</a:t>
            </a:r>
            <a:r>
              <a:rPr lang="ko-KR" altLang="en-US" sz="900" dirty="0"/>
              <a:t> 송달서류</a:t>
            </a:r>
            <a:endParaRPr lang="en-US" altLang="ko-KR" sz="900" dirty="0"/>
          </a:p>
          <a:p>
            <a:r>
              <a:rPr lang="en-US" altLang="ko-KR" sz="900" dirty="0"/>
              <a:t>   3) </a:t>
            </a:r>
            <a:r>
              <a:rPr lang="ko-KR" altLang="en-US" sz="900" dirty="0"/>
              <a:t>당사자</a:t>
            </a:r>
            <a:endParaRPr lang="en-US" altLang="ko-KR" sz="900" dirty="0"/>
          </a:p>
          <a:p>
            <a:r>
              <a:rPr lang="en-US" altLang="ko-KR" sz="900" dirty="0"/>
              <a:t>   4) </a:t>
            </a:r>
            <a:r>
              <a:rPr lang="ko-KR" altLang="en-US" sz="900" dirty="0"/>
              <a:t>송달일</a:t>
            </a:r>
            <a:endParaRPr lang="en-US" altLang="ko-KR" sz="900" dirty="0"/>
          </a:p>
          <a:p>
            <a:r>
              <a:rPr lang="en-US" altLang="ko-KR" sz="900" dirty="0"/>
              <a:t>   5) </a:t>
            </a:r>
            <a:r>
              <a:rPr lang="ko-KR" altLang="en-US" sz="900" dirty="0"/>
              <a:t>송달완료일</a:t>
            </a:r>
            <a:r>
              <a:rPr lang="en-US" altLang="ko-KR" sz="900" dirty="0"/>
              <a:t>(</a:t>
            </a:r>
            <a:r>
              <a:rPr lang="ko-KR" altLang="en-US" sz="900" dirty="0"/>
              <a:t>미완료시 공란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   6) </a:t>
            </a:r>
            <a:r>
              <a:rPr lang="ko-KR" altLang="en-US" sz="900" dirty="0"/>
              <a:t>등기번호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입력된 사건</a:t>
            </a:r>
            <a:r>
              <a:rPr lang="en-US" altLang="ko-KR" sz="900" dirty="0"/>
              <a:t>(</a:t>
            </a:r>
            <a:r>
              <a:rPr lang="ko-KR" altLang="en-US" sz="900" dirty="0"/>
              <a:t>조정번호</a:t>
            </a:r>
            <a:r>
              <a:rPr lang="en-US" altLang="ko-KR" sz="900" dirty="0"/>
              <a:t>)</a:t>
            </a:r>
            <a:r>
              <a:rPr lang="ko-KR" altLang="en-US" sz="900" dirty="0"/>
              <a:t>으로 기타</a:t>
            </a:r>
            <a:r>
              <a:rPr lang="en-US" altLang="ko-KR" sz="900" dirty="0"/>
              <a:t>(</a:t>
            </a:r>
            <a:r>
              <a:rPr lang="ko-KR" altLang="en-US" sz="900" dirty="0"/>
              <a:t>회색</a:t>
            </a:r>
            <a:r>
              <a:rPr lang="en-US" altLang="ko-KR" sz="900" dirty="0"/>
              <a:t>)</a:t>
            </a:r>
            <a:r>
              <a:rPr lang="ko-KR" altLang="en-US" sz="900" dirty="0"/>
              <a:t> 입력란 자동 조회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송달서류와 당사자는 사건에 연동하여 정보 자동 조회 리스트 업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일자는 캘린더 이용 입력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등기번호 입력</a:t>
            </a:r>
            <a:endParaRPr lang="en-US" altLang="ko-KR" sz="900" dirty="0"/>
          </a:p>
          <a:p>
            <a:r>
              <a:rPr lang="en-US" altLang="ko-KR" sz="900" dirty="0">
                <a:solidFill>
                  <a:srgbClr val="FF0000"/>
                </a:solidFill>
              </a:rPr>
              <a:t> - </a:t>
            </a:r>
            <a:r>
              <a:rPr lang="ko-KR" altLang="en-US" sz="900" dirty="0">
                <a:solidFill>
                  <a:srgbClr val="FF0000"/>
                </a:solidFill>
              </a:rPr>
              <a:t>서류당 당사자 수만큼 송달정보 생성되므로 유의할 것</a:t>
            </a:r>
            <a:r>
              <a:rPr lang="en-US" altLang="ko-KR" sz="900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등록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383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8341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등록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2020</a:t>
            </a:r>
            <a:r>
              <a:rPr lang="ko-KR" altLang="en-US" sz="900" b="0" dirty="0">
                <a:solidFill>
                  <a:srgbClr val="FF0000"/>
                </a:solidFill>
              </a:rPr>
              <a:t>조정</a:t>
            </a:r>
            <a:r>
              <a:rPr lang="en-US" altLang="ko-KR" sz="900" b="0" dirty="0">
                <a:solidFill>
                  <a:srgbClr val="FF0000"/>
                </a:solidFill>
              </a:rPr>
              <a:t>001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3371511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4056819"/>
            <a:ext cx="288695" cy="288695"/>
          </a:xfrm>
          <a:prstGeom prst="rect">
            <a:avLst/>
          </a:prstGeom>
        </p:spPr>
      </p:pic>
      <p:sp>
        <p:nvSpPr>
          <p:cNvPr id="47" name="타원 46">
            <a:extLst>
              <a:ext uri="{FF2B5EF4-FFF2-40B4-BE49-F238E27FC236}">
                <a16:creationId xmlns:a16="http://schemas.microsoft.com/office/drawing/2014/main" id="{5DEF4582-CE09-48F1-9818-9183CAAE279E}"/>
              </a:ext>
            </a:extLst>
          </p:cNvPr>
          <p:cNvSpPr/>
          <p:nvPr/>
        </p:nvSpPr>
        <p:spPr>
          <a:xfrm>
            <a:off x="2552609" y="212625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40140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등록을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9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등록하시겠습니까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7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8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3178A70-2DA3-45E7-A13A-B1DCA54E105E}"/>
              </a:ext>
            </a:extLst>
          </p:cNvPr>
          <p:cNvSpPr txBox="1"/>
          <p:nvPr/>
        </p:nvSpPr>
        <p:spPr>
          <a:xfrm>
            <a:off x="1599724" y="3562104"/>
            <a:ext cx="917126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홍 길 동    ▼</a:t>
            </a:r>
            <a:endParaRPr lang="en-US" altLang="ko-KR" sz="900" dirty="0"/>
          </a:p>
          <a:p>
            <a:r>
              <a:rPr lang="ko-KR" altLang="en-US" sz="900" dirty="0"/>
              <a:t>최 영 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C47C1-81C0-49A2-98BA-980713E8F7FF}"/>
              </a:ext>
            </a:extLst>
          </p:cNvPr>
          <p:cNvSpPr txBox="1"/>
          <p:nvPr/>
        </p:nvSpPr>
        <p:spPr>
          <a:xfrm>
            <a:off x="2516849" y="3338990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 받을 당사자를 선택해 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5C6FF63-CC1E-4AFD-B77A-BF342DF3ABFD}"/>
              </a:ext>
            </a:extLst>
          </p:cNvPr>
          <p:cNvSpPr/>
          <p:nvPr/>
        </p:nvSpPr>
        <p:spPr>
          <a:xfrm>
            <a:off x="4821191" y="4111157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6CD4A3B-6897-47EF-98EC-F17EB32C7AF4}"/>
              </a:ext>
            </a:extLst>
          </p:cNvPr>
          <p:cNvSpPr/>
          <p:nvPr/>
        </p:nvSpPr>
        <p:spPr>
          <a:xfrm>
            <a:off x="6089055" y="4111157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4056819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8C98458E-71F2-4C82-B2B2-EF3B4E361422}"/>
              </a:ext>
            </a:extLst>
          </p:cNvPr>
          <p:cNvSpPr/>
          <p:nvPr/>
        </p:nvSpPr>
        <p:spPr>
          <a:xfrm>
            <a:off x="1616846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bg1">
                    <a:lumMod val="50000"/>
                  </a:schemeClr>
                </a:solidFill>
              </a:rPr>
              <a:t>서류를 선택해 주세요</a:t>
            </a:r>
            <a:r>
              <a:rPr lang="en-US" altLang="ko-KR" sz="900" b="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ko-KR" altLang="en-US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629376F-2765-44BD-BB01-1873E936847A}"/>
              </a:ext>
            </a:extLst>
          </p:cNvPr>
          <p:cNvSpPr txBox="1"/>
          <p:nvPr/>
        </p:nvSpPr>
        <p:spPr>
          <a:xfrm>
            <a:off x="1622630" y="2708920"/>
            <a:ext cx="135015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           ▼</a:t>
            </a:r>
            <a:endParaRPr lang="en-US" altLang="ko-KR" sz="900" dirty="0"/>
          </a:p>
          <a:p>
            <a:r>
              <a:rPr lang="ko-KR" altLang="en-US" sz="900" dirty="0"/>
              <a:t>조정조서조정권고안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7D49ACB-D334-4078-95CF-42A7FC68FEDC}"/>
              </a:ext>
            </a:extLst>
          </p:cNvPr>
          <p:cNvSpPr txBox="1"/>
          <p:nvPr/>
        </p:nvSpPr>
        <p:spPr>
          <a:xfrm>
            <a:off x="2957314" y="2492498"/>
            <a:ext cx="2756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송달할 서류를 선택해 주세요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FE43467-7266-449A-B3E9-6FA4AAE7A79D}"/>
              </a:ext>
            </a:extLst>
          </p:cNvPr>
          <p:cNvSpPr/>
          <p:nvPr/>
        </p:nvSpPr>
        <p:spPr>
          <a:xfrm>
            <a:off x="1594470" y="4465477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7346A417-0945-429E-BA9A-C3795879AC9E}"/>
              </a:ext>
            </a:extLst>
          </p:cNvPr>
          <p:cNvSpPr/>
          <p:nvPr/>
        </p:nvSpPr>
        <p:spPr>
          <a:xfrm>
            <a:off x="2837765" y="2463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686CE77E-A83A-41BB-ABE6-B47DD3DDCFD7}"/>
              </a:ext>
            </a:extLst>
          </p:cNvPr>
          <p:cNvSpPr/>
          <p:nvPr/>
        </p:nvSpPr>
        <p:spPr>
          <a:xfrm>
            <a:off x="2383391" y="329364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E026C4B8-6A4C-4370-8390-B601DC0431E5}"/>
              </a:ext>
            </a:extLst>
          </p:cNvPr>
          <p:cNvSpPr/>
          <p:nvPr/>
        </p:nvSpPr>
        <p:spPr>
          <a:xfrm>
            <a:off x="5758822" y="402413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E51CD96-BB71-486D-882C-5C2EA11618A5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27272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캘린더를 통해 기일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송달정보 수정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알림창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표시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취소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</a:t>
                      </a: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표시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/>
                        <a:t>-&gt;</a:t>
                      </a:r>
                      <a:r>
                        <a:rPr lang="ko-KR" altLang="en-US" sz="800" b="0" dirty="0" err="1"/>
                        <a:t>뒤로가기시</a:t>
                      </a:r>
                      <a:r>
                        <a:rPr lang="ko-KR" altLang="en-US" sz="800" b="0" dirty="0"/>
                        <a:t> 동일 프로세스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등록 처리 후 송달정보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/>
                        <a:t>알림창</a:t>
                      </a:r>
                      <a:r>
                        <a:rPr lang="ko-KR" altLang="en-US" sz="800" b="0" dirty="0"/>
                        <a:t> 종료</a:t>
                      </a:r>
                      <a:r>
                        <a:rPr lang="en-US" altLang="ko-KR" sz="800" b="0" dirty="0"/>
                        <a:t>(</a:t>
                      </a:r>
                      <a:r>
                        <a:rPr lang="ko-KR" altLang="en-US" sz="800" b="0" dirty="0"/>
                        <a:t>수정 계속</a:t>
                      </a:r>
                      <a:r>
                        <a:rPr lang="en-US" altLang="ko-KR" sz="800" b="0" dirty="0"/>
                        <a:t>)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수정 취소 후 송달정보 목록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3599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송달정보 수정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송달정보 수정</a:t>
            </a:r>
            <a:endParaRPr lang="en-US" altLang="ko-KR" sz="900" dirty="0"/>
          </a:p>
          <a:p>
            <a:r>
              <a:rPr lang="en-US" altLang="ko-KR" sz="900" dirty="0"/>
              <a:t>- </a:t>
            </a:r>
            <a:r>
              <a:rPr lang="ko-KR" altLang="en-US" sz="900" dirty="0"/>
              <a:t>우체국 자동연동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송달정보 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진행 관리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송달 조회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52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39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송달서류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당  사  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853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  달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송달완료일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등기번호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수정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9E66944-16C2-4CD9-845D-6D33A093D4E2}"/>
              </a:ext>
            </a:extLst>
          </p:cNvPr>
          <p:cNvSpPr/>
          <p:nvPr/>
        </p:nvSpPr>
        <p:spPr>
          <a:xfrm>
            <a:off x="608819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888940"/>
            <a:ext cx="922378" cy="1800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87812FA-EB7E-4D83-8F11-7A0A2B25CBB2}"/>
              </a:ext>
            </a:extLst>
          </p:cNvPr>
          <p:cNvSpPr/>
          <p:nvPr/>
        </p:nvSpPr>
        <p:spPr>
          <a:xfrm>
            <a:off x="2868216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C0AEAA-02D7-43E7-806C-541A19E1E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070" y="3201724"/>
            <a:ext cx="288695" cy="288695"/>
          </a:xfrm>
          <a:prstGeom prst="rect">
            <a:avLst/>
          </a:prstGeom>
        </p:spPr>
      </p:pic>
      <p:sp>
        <p:nvSpPr>
          <p:cNvPr id="48" name="타원 47">
            <a:extLst>
              <a:ext uri="{FF2B5EF4-FFF2-40B4-BE49-F238E27FC236}">
                <a16:creationId xmlns:a16="http://schemas.microsoft.com/office/drawing/2014/main" id="{9A9B52C1-63AD-4804-95A6-D11C693332D4}"/>
              </a:ext>
            </a:extLst>
          </p:cNvPr>
          <p:cNvSpPr/>
          <p:nvPr/>
        </p:nvSpPr>
        <p:spPr>
          <a:xfrm>
            <a:off x="2548251" y="31589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CE355-3502-4030-8F87-73F2201A83CB}"/>
              </a:ext>
            </a:extLst>
          </p:cNvPr>
          <p:cNvSpPr/>
          <p:nvPr/>
        </p:nvSpPr>
        <p:spPr>
          <a:xfrm>
            <a:off x="3148457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F86395D-4309-40BA-BB60-1D7062EA8FF1}"/>
              </a:ext>
            </a:extLst>
          </p:cNvPr>
          <p:cNvSpPr/>
          <p:nvPr/>
        </p:nvSpPr>
        <p:spPr>
          <a:xfrm>
            <a:off x="3146217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내용의 수정을 </a:t>
            </a:r>
            <a:r>
              <a:rPr lang="ko-KR" altLang="en-US" sz="1000" dirty="0" err="1">
                <a:solidFill>
                  <a:schemeClr val="tx1"/>
                </a:solidFill>
              </a:rPr>
              <a:t>취소하시겠습니까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49911-145F-4F94-8C81-3D09AA7D5F8E}"/>
              </a:ext>
            </a:extLst>
          </p:cNvPr>
          <p:cNvSpPr txBox="1"/>
          <p:nvPr/>
        </p:nvSpPr>
        <p:spPr>
          <a:xfrm>
            <a:off x="5403050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FE92D700-9340-46BA-86F1-B421FFA22427}"/>
              </a:ext>
            </a:extLst>
          </p:cNvPr>
          <p:cNvCxnSpPr>
            <a:stCxn id="14" idx="2"/>
            <a:endCxn id="50" idx="3"/>
          </p:cNvCxnSpPr>
          <p:nvPr/>
        </p:nvCxnSpPr>
        <p:spPr>
          <a:xfrm rot="5400000">
            <a:off x="6368766" y="5429273"/>
            <a:ext cx="81728" cy="148178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09F8D17F-3BBB-4659-90A4-3810BA16DF58}"/>
              </a:ext>
            </a:extLst>
          </p:cNvPr>
          <p:cNvSpPr/>
          <p:nvPr/>
        </p:nvSpPr>
        <p:spPr>
          <a:xfrm>
            <a:off x="4180288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E29C680-00B3-4A60-8B16-1AD877E47ADA}"/>
              </a:ext>
            </a:extLst>
          </p:cNvPr>
          <p:cNvSpPr/>
          <p:nvPr/>
        </p:nvSpPr>
        <p:spPr>
          <a:xfrm>
            <a:off x="4887209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6303896A-6D93-4291-AEFE-06AC07EFB150}"/>
              </a:ext>
            </a:extLst>
          </p:cNvPr>
          <p:cNvSpPr/>
          <p:nvPr/>
        </p:nvSpPr>
        <p:spPr>
          <a:xfrm>
            <a:off x="4185021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6</a:t>
            </a:r>
            <a:endParaRPr lang="ko-KR" altLang="en-US" sz="1000" b="1" dirty="0"/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D4E8CB15-C5CE-43E9-B6C8-A9A746762548}"/>
              </a:ext>
            </a:extLst>
          </p:cNvPr>
          <p:cNvSpPr/>
          <p:nvPr/>
        </p:nvSpPr>
        <p:spPr>
          <a:xfrm>
            <a:off x="4866144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2C65F52-6F6C-4896-AC5B-46231F86A419}"/>
              </a:ext>
            </a:extLst>
          </p:cNvPr>
          <p:cNvSpPr/>
          <p:nvPr/>
        </p:nvSpPr>
        <p:spPr>
          <a:xfrm>
            <a:off x="262256" y="5679250"/>
            <a:ext cx="2519586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4AEDB78-7006-430A-9F6A-16D29B24E6A2}"/>
              </a:ext>
            </a:extLst>
          </p:cNvPr>
          <p:cNvSpPr/>
          <p:nvPr/>
        </p:nvSpPr>
        <p:spPr>
          <a:xfrm>
            <a:off x="260016" y="5893582"/>
            <a:ext cx="2522521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작성된 내용을 </a:t>
            </a:r>
            <a:r>
              <a:rPr lang="ko-KR" altLang="en-US" sz="1000" dirty="0" err="1">
                <a:solidFill>
                  <a:schemeClr val="tx1"/>
                </a:solidFill>
              </a:rPr>
              <a:t>수정하시겠습니까</a:t>
            </a:r>
            <a:r>
              <a:rPr lang="en-US" altLang="ko-KR" sz="1000" dirty="0">
                <a:solidFill>
                  <a:schemeClr val="tx1"/>
                </a:solidFill>
              </a:rPr>
              <a:t>?</a:t>
            </a: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205473-6E58-40E2-9665-95AEE2BA8A1C}"/>
              </a:ext>
            </a:extLst>
          </p:cNvPr>
          <p:cNvSpPr txBox="1"/>
          <p:nvPr/>
        </p:nvSpPr>
        <p:spPr>
          <a:xfrm>
            <a:off x="2516849" y="5634245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57F0B81-2A03-4980-9F01-8B9BCD1BF473}"/>
              </a:ext>
            </a:extLst>
          </p:cNvPr>
          <p:cNvSpPr/>
          <p:nvPr/>
        </p:nvSpPr>
        <p:spPr>
          <a:xfrm>
            <a:off x="1294087" y="623766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예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B38806E-CB7F-4AD0-B6EC-5830E0D31E88}"/>
              </a:ext>
            </a:extLst>
          </p:cNvPr>
          <p:cNvSpPr/>
          <p:nvPr/>
        </p:nvSpPr>
        <p:spPr>
          <a:xfrm>
            <a:off x="2001008" y="6235450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ysClr val="windowText" lastClr="000000"/>
                </a:solidFill>
              </a:rPr>
              <a:t>아니오</a:t>
            </a:r>
            <a:endParaRPr lang="ko-KR" altLang="en-US" sz="800" dirty="0">
              <a:solidFill>
                <a:sysClr val="windowText" lastClr="000000"/>
              </a:solidFill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FDD942B6-C6A1-4032-BF2B-F25FB6540D81}"/>
              </a:ext>
            </a:extLst>
          </p:cNvPr>
          <p:cNvSpPr/>
          <p:nvPr/>
        </p:nvSpPr>
        <p:spPr>
          <a:xfrm>
            <a:off x="1298820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E46BBD8-911B-491E-BCD5-5497E5C7408B}"/>
              </a:ext>
            </a:extLst>
          </p:cNvPr>
          <p:cNvSpPr/>
          <p:nvPr/>
        </p:nvSpPr>
        <p:spPr>
          <a:xfrm>
            <a:off x="1979943" y="62193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cxnSp>
        <p:nvCxnSpPr>
          <p:cNvPr id="7" name="연결선: 꺾임 6">
            <a:extLst>
              <a:ext uri="{FF2B5EF4-FFF2-40B4-BE49-F238E27FC236}">
                <a16:creationId xmlns:a16="http://schemas.microsoft.com/office/drawing/2014/main" id="{4C517C18-97DD-4D07-92C1-C429460FCD1E}"/>
              </a:ext>
            </a:extLst>
          </p:cNvPr>
          <p:cNvCxnSpPr>
            <a:cxnSpLocks/>
            <a:stCxn id="21" idx="0"/>
            <a:endCxn id="57" idx="0"/>
          </p:cNvCxnSpPr>
          <p:nvPr/>
        </p:nvCxnSpPr>
        <p:spPr>
          <a:xfrm rot="16200000" flipV="1">
            <a:off x="3871458" y="3329842"/>
            <a:ext cx="225025" cy="4923841"/>
          </a:xfrm>
          <a:prstGeom prst="bentConnector3">
            <a:avLst>
              <a:gd name="adj1" fmla="val 2015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25C6FF63-CC1E-4AFD-B77A-BF342DF3ABFD}"/>
              </a:ext>
            </a:extLst>
          </p:cNvPr>
          <p:cNvSpPr/>
          <p:nvPr/>
        </p:nvSpPr>
        <p:spPr>
          <a:xfrm>
            <a:off x="4821191" y="3256062"/>
            <a:ext cx="922378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6CD4A3B-6897-47EF-98EC-F17EB32C7AF4}"/>
              </a:ext>
            </a:extLst>
          </p:cNvPr>
          <p:cNvSpPr/>
          <p:nvPr/>
        </p:nvSpPr>
        <p:spPr>
          <a:xfrm>
            <a:off x="6089055" y="3256062"/>
            <a:ext cx="599619" cy="18002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11 : 00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DBF03BD6-61DB-4C7E-ADDC-0070D1AE61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909" y="3201724"/>
            <a:ext cx="288695" cy="288695"/>
          </a:xfrm>
          <a:prstGeom prst="rect">
            <a:avLst/>
          </a:prstGeom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8C98458E-71F2-4C82-B2B2-EF3B4E361422}"/>
              </a:ext>
            </a:extLst>
          </p:cNvPr>
          <p:cNvSpPr/>
          <p:nvPr/>
        </p:nvSpPr>
        <p:spPr>
          <a:xfrm>
            <a:off x="1600068" y="2528900"/>
            <a:ext cx="1355934" cy="17840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기일통지서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FFE43467-7266-449A-B3E9-6FA4AAE7A79D}"/>
              </a:ext>
            </a:extLst>
          </p:cNvPr>
          <p:cNvSpPr/>
          <p:nvPr/>
        </p:nvSpPr>
        <p:spPr>
          <a:xfrm>
            <a:off x="1594470" y="3610382"/>
            <a:ext cx="1468319" cy="2112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rgbClr val="FF0000"/>
                </a:solidFill>
              </a:rPr>
              <a:t>1234567890123</a:t>
            </a:r>
            <a:endParaRPr lang="ko-KR" altLang="en-US" sz="900" b="0" dirty="0">
              <a:solidFill>
                <a:srgbClr val="FF0000"/>
              </a:solidFill>
            </a:endParaRPr>
          </a:p>
        </p:txBody>
      </p:sp>
      <p:sp>
        <p:nvSpPr>
          <p:cNvPr id="90" name="타원 89">
            <a:extLst>
              <a:ext uri="{FF2B5EF4-FFF2-40B4-BE49-F238E27FC236}">
                <a16:creationId xmlns:a16="http://schemas.microsoft.com/office/drawing/2014/main" id="{E026C4B8-6A4C-4370-8390-B601DC0431E5}"/>
              </a:ext>
            </a:extLst>
          </p:cNvPr>
          <p:cNvSpPr/>
          <p:nvPr/>
        </p:nvSpPr>
        <p:spPr>
          <a:xfrm>
            <a:off x="5758822" y="316904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CACC7C6-E1A4-4B56-BDE9-08F0474C9A2E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UI_PA_006_03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98454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878291"/>
              </p:ext>
            </p:extLst>
          </p:nvPr>
        </p:nvGraphicFramePr>
        <p:xfrm>
          <a:off x="7653300" y="4101797"/>
          <a:ext cx="216024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결재구분에 내용에 따라 항목들이 보여진다</a:t>
                      </a:r>
                      <a:r>
                        <a:rPr lang="en-US" altLang="ko-KR" sz="800" b="0" dirty="0"/>
                        <a:t>. </a:t>
                      </a:r>
                      <a:r>
                        <a:rPr lang="ko-KR" altLang="en-US" sz="800" b="0" dirty="0"/>
                        <a:t>결재대기 체크를 하면 결재처리가 필요한 목록이 조회된다</a:t>
                      </a:r>
                      <a:r>
                        <a:rPr lang="en-US" altLang="ko-KR" sz="800" b="0" dirty="0"/>
                        <a:t>.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결재요청일에 기간을 검색한다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상태일 경우에는 목록에 결재대기가 표시된다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결재 상세 화면으로 이동한다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내부결재 목록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내부결재 목록 조회</a:t>
            </a:r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전제 내부결재 목록을 조회할 수 있으며 결재 대기상태를 선택하여 결재가 필요한 목록을 조회하며 상세화면으로 이동하여 결재를 진행할 수 있도록 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내부결재 목록 조회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E100F1AC-5BF1-43DF-B952-6F6AA07CD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88901"/>
              </p:ext>
            </p:extLst>
          </p:nvPr>
        </p:nvGraphicFramePr>
        <p:xfrm>
          <a:off x="362490" y="2569204"/>
          <a:ext cx="7086219" cy="267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928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959317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656294">
                  <a:extLst>
                    <a:ext uri="{9D8B030D-6E8A-4147-A177-3AD203B41FA5}">
                      <a16:colId xmlns:a16="http://schemas.microsoft.com/office/drawing/2014/main" val="3189395940"/>
                    </a:ext>
                  </a:extLst>
                </a:gridCol>
                <a:gridCol w="886492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1168058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결재진행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결재완료일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접수결재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위원장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부서장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054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경정허가결재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담당자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052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050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종결결재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결재완료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049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2021-05-30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2021-06-30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5CB89D2-7232-44F9-9619-DBDC4531E505}"/>
              </a:ext>
            </a:extLst>
          </p:cNvPr>
          <p:cNvSpPr txBox="1"/>
          <p:nvPr/>
        </p:nvSpPr>
        <p:spPr>
          <a:xfrm>
            <a:off x="2498845" y="5750115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E47B384-BEFC-4289-A458-0DC2623E342F}"/>
              </a:ext>
            </a:extLst>
          </p:cNvPr>
          <p:cNvCxnSpPr>
            <a:cxnSpLocks/>
          </p:cNvCxnSpPr>
          <p:nvPr/>
        </p:nvCxnSpPr>
        <p:spPr>
          <a:xfrm>
            <a:off x="5449966" y="2885095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2E8B84-C8ED-4CEE-A871-1B9630DA01FB}"/>
              </a:ext>
            </a:extLst>
          </p:cNvPr>
          <p:cNvSpPr txBox="1"/>
          <p:nvPr/>
        </p:nvSpPr>
        <p:spPr>
          <a:xfrm>
            <a:off x="5448055" y="5337390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EE1A83D-AA3D-4F84-AE31-5BA3C107C0FE}"/>
              </a:ext>
            </a:extLst>
          </p:cNvPr>
          <p:cNvSpPr/>
          <p:nvPr/>
        </p:nvSpPr>
        <p:spPr>
          <a:xfrm>
            <a:off x="3834830" y="306899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5940A99-2C8C-433E-BCBD-43F1A26E77ED}"/>
              </a:ext>
            </a:extLst>
          </p:cNvPr>
          <p:cNvSpPr/>
          <p:nvPr/>
        </p:nvSpPr>
        <p:spPr>
          <a:xfrm>
            <a:off x="304199" y="1358952"/>
            <a:ext cx="7262342" cy="72753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spc="-100" dirty="0">
              <a:ln>
                <a:solidFill>
                  <a:srgbClr val="1C2A3E">
                    <a:alpha val="16000"/>
                  </a:srgb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4" name="표 63">
            <a:extLst>
              <a:ext uri="{FF2B5EF4-FFF2-40B4-BE49-F238E27FC236}">
                <a16:creationId xmlns:a16="http://schemas.microsoft.com/office/drawing/2014/main" id="{15EF0AFD-14C9-40DB-9206-D0BD5C73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569850"/>
              </p:ext>
            </p:extLst>
          </p:nvPr>
        </p:nvGraphicFramePr>
        <p:xfrm>
          <a:off x="367542" y="1425416"/>
          <a:ext cx="6867429" cy="556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3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0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62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84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전체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결재대기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결재진행</a:t>
                      </a:r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■ 결재완료</a:t>
                      </a:r>
                      <a:endParaRPr lang="ko-KR" altLang="en-US" sz="9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r>
                        <a:rPr lang="ko-KR" altLang="en-US" sz="900" b="1" kern="1200" spc="-10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결재요청일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○  </a:t>
                      </a: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개월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-100" normalizeH="0" baseline="0" noProof="0" dirty="0">
                          <a:ln>
                            <a:solidFill>
                              <a:srgbClr val="1C2A3E">
                                <a:alpha val="16000"/>
                              </a:srgb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~</a:t>
                      </a:r>
                      <a:endParaRPr kumimoji="0" lang="ko-KR" altLang="en-US" sz="900" b="0" i="0" u="none" strike="noStrike" kern="1200" cap="none" spc="-100" normalizeH="0" baseline="0" noProof="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kern="1200" spc="-100" dirty="0">
                        <a:ln>
                          <a:solidFill>
                            <a:srgbClr val="1C2A3E">
                              <a:alpha val="1600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6" name="그룹 65">
            <a:extLst>
              <a:ext uri="{FF2B5EF4-FFF2-40B4-BE49-F238E27FC236}">
                <a16:creationId xmlns:a16="http://schemas.microsoft.com/office/drawing/2014/main" id="{39FA6724-F9DB-43AC-B7E7-44487FB77111}"/>
              </a:ext>
            </a:extLst>
          </p:cNvPr>
          <p:cNvGrpSpPr/>
          <p:nvPr/>
        </p:nvGrpSpPr>
        <p:grpSpPr>
          <a:xfrm>
            <a:off x="5869789" y="1745590"/>
            <a:ext cx="899710" cy="252000"/>
            <a:chOff x="4181122" y="2706142"/>
            <a:chExt cx="899710" cy="2520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4A0C8205-6652-43FA-9A5E-3CFCF29FAF68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2018-06-01  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Calendar">
              <a:extLst>
                <a:ext uri="{FF2B5EF4-FFF2-40B4-BE49-F238E27FC236}">
                  <a16:creationId xmlns:a16="http://schemas.microsoft.com/office/drawing/2014/main" id="{2262D63F-169F-47E3-BDD8-EF41EB0251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EC89AB9-74C0-4CF5-93EF-7123261F647B}"/>
              </a:ext>
            </a:extLst>
          </p:cNvPr>
          <p:cNvGrpSpPr/>
          <p:nvPr/>
        </p:nvGrpSpPr>
        <p:grpSpPr>
          <a:xfrm>
            <a:off x="4777863" y="1745590"/>
            <a:ext cx="899710" cy="252000"/>
            <a:chOff x="4181122" y="2706142"/>
            <a:chExt cx="899710" cy="25200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3A45D5F4-0C05-4E66-B0AC-868DB93FC05C}"/>
                </a:ext>
              </a:extLst>
            </p:cNvPr>
            <p:cNvSpPr/>
            <p:nvPr/>
          </p:nvSpPr>
          <p:spPr>
            <a:xfrm>
              <a:off x="4181122" y="2706142"/>
              <a:ext cx="899710" cy="252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108000" rtlCol="0" anchor="ctr"/>
            <a:lstStyle/>
            <a:p>
              <a:pPr algn="r"/>
              <a:r>
                <a:rPr lang="en-US" altLang="ko-KR" sz="900" spc="-100" dirty="0">
                  <a:ln>
                    <a:solidFill>
                      <a:srgbClr val="1C2A3E">
                        <a:alpha val="16000"/>
                      </a:srgbClr>
                    </a:solidFill>
                  </a:ln>
                  <a:solidFill>
                    <a:schemeClr val="tx1"/>
                  </a:solidFill>
                  <a:latin typeface="+mn-ea"/>
                </a:rPr>
                <a:t>2018-02-01</a:t>
              </a:r>
              <a:endParaRPr lang="ko-KR" altLang="en-US" sz="900" spc="-100" dirty="0">
                <a:ln>
                  <a:solidFill>
                    <a:srgbClr val="1C2A3E">
                      <a:alpha val="16000"/>
                    </a:srgbClr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2" name="Calendar">
              <a:extLst>
                <a:ext uri="{FF2B5EF4-FFF2-40B4-BE49-F238E27FC236}">
                  <a16:creationId xmlns:a16="http://schemas.microsoft.com/office/drawing/2014/main" id="{521A36C3-9D80-46A6-BC3A-577622B535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25636" y="2751180"/>
              <a:ext cx="161925" cy="161925"/>
            </a:xfrm>
            <a:custGeom>
              <a:avLst/>
              <a:gdLst>
                <a:gd name="T0" fmla="*/ 120 w 667"/>
                <a:gd name="T1" fmla="*/ 27 h 667"/>
                <a:gd name="T2" fmla="*/ 8 w 667"/>
                <a:gd name="T3" fmla="*/ 61 h 667"/>
                <a:gd name="T4" fmla="*/ 8 w 667"/>
                <a:gd name="T5" fmla="*/ 659 h 667"/>
                <a:gd name="T6" fmla="*/ 659 w 667"/>
                <a:gd name="T7" fmla="*/ 659 h 667"/>
                <a:gd name="T8" fmla="*/ 659 w 667"/>
                <a:gd name="T9" fmla="*/ 61 h 667"/>
                <a:gd name="T10" fmla="*/ 547 w 667"/>
                <a:gd name="T11" fmla="*/ 27 h 667"/>
                <a:gd name="T12" fmla="*/ 493 w 667"/>
                <a:gd name="T13" fmla="*/ 0 h 667"/>
                <a:gd name="T14" fmla="*/ 467 w 667"/>
                <a:gd name="T15" fmla="*/ 54 h 667"/>
                <a:gd name="T16" fmla="*/ 192 w 667"/>
                <a:gd name="T17" fmla="*/ 8 h 667"/>
                <a:gd name="T18" fmla="*/ 147 w 667"/>
                <a:gd name="T19" fmla="*/ 27 h 667"/>
                <a:gd name="T20" fmla="*/ 147 w 667"/>
                <a:gd name="T21" fmla="*/ 107 h 667"/>
                <a:gd name="T22" fmla="*/ 520 w 667"/>
                <a:gd name="T23" fmla="*/ 27 h 667"/>
                <a:gd name="T24" fmla="*/ 493 w 667"/>
                <a:gd name="T25" fmla="*/ 27 h 667"/>
                <a:gd name="T26" fmla="*/ 120 w 667"/>
                <a:gd name="T27" fmla="*/ 107 h 667"/>
                <a:gd name="T28" fmla="*/ 173 w 667"/>
                <a:gd name="T29" fmla="*/ 134 h 667"/>
                <a:gd name="T30" fmla="*/ 200 w 667"/>
                <a:gd name="T31" fmla="*/ 80 h 667"/>
                <a:gd name="T32" fmla="*/ 474 w 667"/>
                <a:gd name="T33" fmla="*/ 126 h 667"/>
                <a:gd name="T34" fmla="*/ 539 w 667"/>
                <a:gd name="T35" fmla="*/ 126 h 667"/>
                <a:gd name="T36" fmla="*/ 640 w 667"/>
                <a:gd name="T37" fmla="*/ 80 h 667"/>
                <a:gd name="T38" fmla="*/ 27 w 667"/>
                <a:gd name="T39" fmla="*/ 80 h 667"/>
                <a:gd name="T40" fmla="*/ 640 w 667"/>
                <a:gd name="T41" fmla="*/ 640 h 667"/>
                <a:gd name="T42" fmla="*/ 93 w 667"/>
                <a:gd name="T43" fmla="*/ 280 h 667"/>
                <a:gd name="T44" fmla="*/ 93 w 667"/>
                <a:gd name="T45" fmla="*/ 587 h 667"/>
                <a:gd name="T46" fmla="*/ 587 w 667"/>
                <a:gd name="T47" fmla="*/ 574 h 667"/>
                <a:gd name="T48" fmla="*/ 93 w 667"/>
                <a:gd name="T49" fmla="*/ 280 h 667"/>
                <a:gd name="T50" fmla="*/ 200 w 667"/>
                <a:gd name="T51" fmla="*/ 374 h 667"/>
                <a:gd name="T52" fmla="*/ 227 w 667"/>
                <a:gd name="T53" fmla="*/ 307 h 667"/>
                <a:gd name="T54" fmla="*/ 227 w 667"/>
                <a:gd name="T55" fmla="*/ 374 h 667"/>
                <a:gd name="T56" fmla="*/ 440 w 667"/>
                <a:gd name="T57" fmla="*/ 307 h 667"/>
                <a:gd name="T58" fmla="*/ 347 w 667"/>
                <a:gd name="T59" fmla="*/ 307 h 667"/>
                <a:gd name="T60" fmla="*/ 560 w 667"/>
                <a:gd name="T61" fmla="*/ 374 h 667"/>
                <a:gd name="T62" fmla="*/ 107 w 667"/>
                <a:gd name="T63" fmla="*/ 400 h 667"/>
                <a:gd name="T64" fmla="*/ 107 w 667"/>
                <a:gd name="T65" fmla="*/ 467 h 667"/>
                <a:gd name="T66" fmla="*/ 320 w 667"/>
                <a:gd name="T67" fmla="*/ 400 h 667"/>
                <a:gd name="T68" fmla="*/ 227 w 667"/>
                <a:gd name="T69" fmla="*/ 400 h 667"/>
                <a:gd name="T70" fmla="*/ 440 w 667"/>
                <a:gd name="T71" fmla="*/ 467 h 667"/>
                <a:gd name="T72" fmla="*/ 467 w 667"/>
                <a:gd name="T73" fmla="*/ 400 h 667"/>
                <a:gd name="T74" fmla="*/ 467 w 667"/>
                <a:gd name="T75" fmla="*/ 467 h 667"/>
                <a:gd name="T76" fmla="*/ 200 w 667"/>
                <a:gd name="T77" fmla="*/ 494 h 667"/>
                <a:gd name="T78" fmla="*/ 107 w 667"/>
                <a:gd name="T79" fmla="*/ 494 h 667"/>
                <a:gd name="T80" fmla="*/ 320 w 667"/>
                <a:gd name="T81" fmla="*/ 560 h 667"/>
                <a:gd name="T82" fmla="*/ 347 w 667"/>
                <a:gd name="T83" fmla="*/ 494 h 667"/>
                <a:gd name="T84" fmla="*/ 400 w 667"/>
                <a:gd name="T85" fmla="*/ 560 h 667"/>
                <a:gd name="T86" fmla="*/ 467 w 667"/>
                <a:gd name="T87" fmla="*/ 494 h 667"/>
                <a:gd name="T88" fmla="*/ 467 w 667"/>
                <a:gd name="T89" fmla="*/ 56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7" h="667">
                  <a:moveTo>
                    <a:pt x="147" y="0"/>
                  </a:moveTo>
                  <a:cubicBezTo>
                    <a:pt x="140" y="0"/>
                    <a:pt x="133" y="3"/>
                    <a:pt x="128" y="8"/>
                  </a:cubicBezTo>
                  <a:cubicBezTo>
                    <a:pt x="123" y="13"/>
                    <a:pt x="120" y="20"/>
                    <a:pt x="120" y="27"/>
                  </a:cubicBezTo>
                  <a:lnTo>
                    <a:pt x="120" y="54"/>
                  </a:lnTo>
                  <a:lnTo>
                    <a:pt x="27" y="54"/>
                  </a:lnTo>
                  <a:cubicBezTo>
                    <a:pt x="20" y="54"/>
                    <a:pt x="13" y="56"/>
                    <a:pt x="8" y="61"/>
                  </a:cubicBezTo>
                  <a:cubicBezTo>
                    <a:pt x="3" y="66"/>
                    <a:pt x="0" y="73"/>
                    <a:pt x="0" y="80"/>
                  </a:cubicBezTo>
                  <a:lnTo>
                    <a:pt x="0" y="640"/>
                  </a:lnTo>
                  <a:cubicBezTo>
                    <a:pt x="0" y="647"/>
                    <a:pt x="3" y="654"/>
                    <a:pt x="8" y="659"/>
                  </a:cubicBezTo>
                  <a:cubicBezTo>
                    <a:pt x="13" y="664"/>
                    <a:pt x="20" y="667"/>
                    <a:pt x="27" y="667"/>
                  </a:cubicBezTo>
                  <a:lnTo>
                    <a:pt x="640" y="667"/>
                  </a:lnTo>
                  <a:cubicBezTo>
                    <a:pt x="647" y="667"/>
                    <a:pt x="654" y="664"/>
                    <a:pt x="659" y="659"/>
                  </a:cubicBezTo>
                  <a:cubicBezTo>
                    <a:pt x="664" y="654"/>
                    <a:pt x="667" y="647"/>
                    <a:pt x="667" y="640"/>
                  </a:cubicBezTo>
                  <a:lnTo>
                    <a:pt x="667" y="80"/>
                  </a:lnTo>
                  <a:cubicBezTo>
                    <a:pt x="667" y="73"/>
                    <a:pt x="664" y="66"/>
                    <a:pt x="659" y="61"/>
                  </a:cubicBezTo>
                  <a:cubicBezTo>
                    <a:pt x="654" y="56"/>
                    <a:pt x="647" y="54"/>
                    <a:pt x="640" y="54"/>
                  </a:cubicBezTo>
                  <a:lnTo>
                    <a:pt x="547" y="54"/>
                  </a:lnTo>
                  <a:lnTo>
                    <a:pt x="547" y="27"/>
                  </a:lnTo>
                  <a:cubicBezTo>
                    <a:pt x="547" y="20"/>
                    <a:pt x="544" y="13"/>
                    <a:pt x="539" y="8"/>
                  </a:cubicBezTo>
                  <a:cubicBezTo>
                    <a:pt x="534" y="3"/>
                    <a:pt x="527" y="0"/>
                    <a:pt x="520" y="0"/>
                  </a:cubicBezTo>
                  <a:lnTo>
                    <a:pt x="493" y="0"/>
                  </a:lnTo>
                  <a:cubicBezTo>
                    <a:pt x="486" y="0"/>
                    <a:pt x="479" y="3"/>
                    <a:pt x="474" y="8"/>
                  </a:cubicBezTo>
                  <a:cubicBezTo>
                    <a:pt x="469" y="13"/>
                    <a:pt x="467" y="20"/>
                    <a:pt x="467" y="27"/>
                  </a:cubicBezTo>
                  <a:lnTo>
                    <a:pt x="467" y="54"/>
                  </a:lnTo>
                  <a:lnTo>
                    <a:pt x="200" y="54"/>
                  </a:lnTo>
                  <a:lnTo>
                    <a:pt x="200" y="27"/>
                  </a:lnTo>
                  <a:cubicBezTo>
                    <a:pt x="200" y="20"/>
                    <a:pt x="197" y="13"/>
                    <a:pt x="192" y="8"/>
                  </a:cubicBezTo>
                  <a:cubicBezTo>
                    <a:pt x="187" y="3"/>
                    <a:pt x="180" y="0"/>
                    <a:pt x="173" y="0"/>
                  </a:cubicBezTo>
                  <a:lnTo>
                    <a:pt x="147" y="0"/>
                  </a:lnTo>
                  <a:close/>
                  <a:moveTo>
                    <a:pt x="147" y="27"/>
                  </a:moveTo>
                  <a:lnTo>
                    <a:pt x="173" y="27"/>
                  </a:lnTo>
                  <a:lnTo>
                    <a:pt x="173" y="107"/>
                  </a:lnTo>
                  <a:lnTo>
                    <a:pt x="147" y="107"/>
                  </a:lnTo>
                  <a:lnTo>
                    <a:pt x="147" y="27"/>
                  </a:lnTo>
                  <a:close/>
                  <a:moveTo>
                    <a:pt x="493" y="27"/>
                  </a:moveTo>
                  <a:lnTo>
                    <a:pt x="520" y="27"/>
                  </a:lnTo>
                  <a:lnTo>
                    <a:pt x="520" y="107"/>
                  </a:lnTo>
                  <a:lnTo>
                    <a:pt x="493" y="107"/>
                  </a:lnTo>
                  <a:lnTo>
                    <a:pt x="493" y="27"/>
                  </a:lnTo>
                  <a:close/>
                  <a:moveTo>
                    <a:pt x="27" y="80"/>
                  </a:moveTo>
                  <a:lnTo>
                    <a:pt x="120" y="80"/>
                  </a:lnTo>
                  <a:lnTo>
                    <a:pt x="120" y="107"/>
                  </a:lnTo>
                  <a:cubicBezTo>
                    <a:pt x="120" y="114"/>
                    <a:pt x="123" y="121"/>
                    <a:pt x="128" y="126"/>
                  </a:cubicBezTo>
                  <a:cubicBezTo>
                    <a:pt x="133" y="131"/>
                    <a:pt x="140" y="134"/>
                    <a:pt x="147" y="134"/>
                  </a:cubicBezTo>
                  <a:lnTo>
                    <a:pt x="173" y="134"/>
                  </a:lnTo>
                  <a:cubicBezTo>
                    <a:pt x="180" y="134"/>
                    <a:pt x="187" y="131"/>
                    <a:pt x="192" y="126"/>
                  </a:cubicBezTo>
                  <a:cubicBezTo>
                    <a:pt x="197" y="121"/>
                    <a:pt x="200" y="114"/>
                    <a:pt x="200" y="107"/>
                  </a:cubicBezTo>
                  <a:lnTo>
                    <a:pt x="200" y="80"/>
                  </a:lnTo>
                  <a:lnTo>
                    <a:pt x="467" y="80"/>
                  </a:lnTo>
                  <a:lnTo>
                    <a:pt x="467" y="107"/>
                  </a:lnTo>
                  <a:cubicBezTo>
                    <a:pt x="467" y="114"/>
                    <a:pt x="469" y="121"/>
                    <a:pt x="474" y="126"/>
                  </a:cubicBezTo>
                  <a:cubicBezTo>
                    <a:pt x="479" y="131"/>
                    <a:pt x="486" y="134"/>
                    <a:pt x="493" y="134"/>
                  </a:cubicBezTo>
                  <a:lnTo>
                    <a:pt x="520" y="134"/>
                  </a:lnTo>
                  <a:cubicBezTo>
                    <a:pt x="527" y="134"/>
                    <a:pt x="534" y="131"/>
                    <a:pt x="539" y="126"/>
                  </a:cubicBezTo>
                  <a:cubicBezTo>
                    <a:pt x="544" y="121"/>
                    <a:pt x="547" y="114"/>
                    <a:pt x="547" y="107"/>
                  </a:cubicBezTo>
                  <a:lnTo>
                    <a:pt x="547" y="80"/>
                  </a:lnTo>
                  <a:lnTo>
                    <a:pt x="640" y="80"/>
                  </a:lnTo>
                  <a:lnTo>
                    <a:pt x="640" y="187"/>
                  </a:lnTo>
                  <a:lnTo>
                    <a:pt x="27" y="187"/>
                  </a:lnTo>
                  <a:lnTo>
                    <a:pt x="27" y="80"/>
                  </a:lnTo>
                  <a:close/>
                  <a:moveTo>
                    <a:pt x="27" y="214"/>
                  </a:moveTo>
                  <a:lnTo>
                    <a:pt x="640" y="214"/>
                  </a:lnTo>
                  <a:lnTo>
                    <a:pt x="640" y="640"/>
                  </a:lnTo>
                  <a:lnTo>
                    <a:pt x="27" y="640"/>
                  </a:lnTo>
                  <a:lnTo>
                    <a:pt x="27" y="214"/>
                  </a:lnTo>
                  <a:close/>
                  <a:moveTo>
                    <a:pt x="93" y="280"/>
                  </a:moveTo>
                  <a:cubicBezTo>
                    <a:pt x="86" y="280"/>
                    <a:pt x="80" y="286"/>
                    <a:pt x="80" y="294"/>
                  </a:cubicBezTo>
                  <a:lnTo>
                    <a:pt x="80" y="574"/>
                  </a:lnTo>
                  <a:cubicBezTo>
                    <a:pt x="80" y="581"/>
                    <a:pt x="86" y="587"/>
                    <a:pt x="93" y="587"/>
                  </a:cubicBezTo>
                  <a:lnTo>
                    <a:pt x="400" y="587"/>
                  </a:lnTo>
                  <a:lnTo>
                    <a:pt x="573" y="587"/>
                  </a:lnTo>
                  <a:cubicBezTo>
                    <a:pt x="581" y="587"/>
                    <a:pt x="587" y="581"/>
                    <a:pt x="587" y="574"/>
                  </a:cubicBezTo>
                  <a:lnTo>
                    <a:pt x="587" y="294"/>
                  </a:lnTo>
                  <a:cubicBezTo>
                    <a:pt x="587" y="286"/>
                    <a:pt x="581" y="280"/>
                    <a:pt x="573" y="280"/>
                  </a:cubicBezTo>
                  <a:lnTo>
                    <a:pt x="93" y="280"/>
                  </a:lnTo>
                  <a:close/>
                  <a:moveTo>
                    <a:pt x="107" y="307"/>
                  </a:moveTo>
                  <a:lnTo>
                    <a:pt x="200" y="307"/>
                  </a:lnTo>
                  <a:lnTo>
                    <a:pt x="200" y="374"/>
                  </a:lnTo>
                  <a:lnTo>
                    <a:pt x="107" y="374"/>
                  </a:lnTo>
                  <a:lnTo>
                    <a:pt x="107" y="307"/>
                  </a:lnTo>
                  <a:close/>
                  <a:moveTo>
                    <a:pt x="227" y="307"/>
                  </a:moveTo>
                  <a:lnTo>
                    <a:pt x="320" y="307"/>
                  </a:lnTo>
                  <a:lnTo>
                    <a:pt x="320" y="374"/>
                  </a:lnTo>
                  <a:lnTo>
                    <a:pt x="227" y="374"/>
                  </a:lnTo>
                  <a:lnTo>
                    <a:pt x="227" y="307"/>
                  </a:lnTo>
                  <a:close/>
                  <a:moveTo>
                    <a:pt x="347" y="307"/>
                  </a:moveTo>
                  <a:lnTo>
                    <a:pt x="440" y="307"/>
                  </a:lnTo>
                  <a:lnTo>
                    <a:pt x="440" y="374"/>
                  </a:lnTo>
                  <a:lnTo>
                    <a:pt x="347" y="374"/>
                  </a:lnTo>
                  <a:lnTo>
                    <a:pt x="347" y="307"/>
                  </a:lnTo>
                  <a:close/>
                  <a:moveTo>
                    <a:pt x="467" y="307"/>
                  </a:moveTo>
                  <a:lnTo>
                    <a:pt x="560" y="307"/>
                  </a:lnTo>
                  <a:lnTo>
                    <a:pt x="560" y="374"/>
                  </a:lnTo>
                  <a:lnTo>
                    <a:pt x="467" y="374"/>
                  </a:lnTo>
                  <a:lnTo>
                    <a:pt x="467" y="307"/>
                  </a:lnTo>
                  <a:close/>
                  <a:moveTo>
                    <a:pt x="107" y="400"/>
                  </a:moveTo>
                  <a:lnTo>
                    <a:pt x="200" y="400"/>
                  </a:lnTo>
                  <a:lnTo>
                    <a:pt x="200" y="467"/>
                  </a:lnTo>
                  <a:lnTo>
                    <a:pt x="107" y="467"/>
                  </a:lnTo>
                  <a:lnTo>
                    <a:pt x="107" y="400"/>
                  </a:lnTo>
                  <a:close/>
                  <a:moveTo>
                    <a:pt x="227" y="400"/>
                  </a:moveTo>
                  <a:lnTo>
                    <a:pt x="320" y="400"/>
                  </a:lnTo>
                  <a:lnTo>
                    <a:pt x="320" y="467"/>
                  </a:lnTo>
                  <a:lnTo>
                    <a:pt x="227" y="467"/>
                  </a:lnTo>
                  <a:lnTo>
                    <a:pt x="227" y="400"/>
                  </a:lnTo>
                  <a:close/>
                  <a:moveTo>
                    <a:pt x="347" y="400"/>
                  </a:moveTo>
                  <a:lnTo>
                    <a:pt x="440" y="400"/>
                  </a:lnTo>
                  <a:lnTo>
                    <a:pt x="440" y="467"/>
                  </a:lnTo>
                  <a:lnTo>
                    <a:pt x="347" y="467"/>
                  </a:lnTo>
                  <a:lnTo>
                    <a:pt x="347" y="400"/>
                  </a:lnTo>
                  <a:close/>
                  <a:moveTo>
                    <a:pt x="467" y="400"/>
                  </a:moveTo>
                  <a:lnTo>
                    <a:pt x="560" y="400"/>
                  </a:lnTo>
                  <a:lnTo>
                    <a:pt x="560" y="467"/>
                  </a:lnTo>
                  <a:lnTo>
                    <a:pt x="467" y="467"/>
                  </a:lnTo>
                  <a:lnTo>
                    <a:pt x="467" y="400"/>
                  </a:lnTo>
                  <a:close/>
                  <a:moveTo>
                    <a:pt x="107" y="494"/>
                  </a:moveTo>
                  <a:lnTo>
                    <a:pt x="200" y="494"/>
                  </a:lnTo>
                  <a:lnTo>
                    <a:pt x="200" y="560"/>
                  </a:lnTo>
                  <a:lnTo>
                    <a:pt x="107" y="560"/>
                  </a:lnTo>
                  <a:lnTo>
                    <a:pt x="107" y="494"/>
                  </a:lnTo>
                  <a:close/>
                  <a:moveTo>
                    <a:pt x="227" y="494"/>
                  </a:moveTo>
                  <a:lnTo>
                    <a:pt x="320" y="494"/>
                  </a:lnTo>
                  <a:lnTo>
                    <a:pt x="320" y="560"/>
                  </a:lnTo>
                  <a:lnTo>
                    <a:pt x="227" y="560"/>
                  </a:lnTo>
                  <a:lnTo>
                    <a:pt x="227" y="494"/>
                  </a:lnTo>
                  <a:close/>
                  <a:moveTo>
                    <a:pt x="347" y="494"/>
                  </a:moveTo>
                  <a:lnTo>
                    <a:pt x="440" y="494"/>
                  </a:lnTo>
                  <a:lnTo>
                    <a:pt x="440" y="560"/>
                  </a:lnTo>
                  <a:lnTo>
                    <a:pt x="400" y="560"/>
                  </a:lnTo>
                  <a:lnTo>
                    <a:pt x="347" y="560"/>
                  </a:lnTo>
                  <a:lnTo>
                    <a:pt x="347" y="494"/>
                  </a:lnTo>
                  <a:close/>
                  <a:moveTo>
                    <a:pt x="467" y="494"/>
                  </a:moveTo>
                  <a:lnTo>
                    <a:pt x="560" y="494"/>
                  </a:lnTo>
                  <a:lnTo>
                    <a:pt x="560" y="560"/>
                  </a:lnTo>
                  <a:lnTo>
                    <a:pt x="467" y="560"/>
                  </a:lnTo>
                  <a:lnTo>
                    <a:pt x="467" y="494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36000" tIns="45720" rIns="3600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4DD403A-E789-4E5C-9490-21606507F799}"/>
              </a:ext>
            </a:extLst>
          </p:cNvPr>
          <p:cNvSpPr txBox="1"/>
          <p:nvPr/>
        </p:nvSpPr>
        <p:spPr>
          <a:xfrm>
            <a:off x="6927173" y="1777234"/>
            <a:ext cx="43628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4D3173FB-E5A8-40EF-98C4-357409A1C896}"/>
              </a:ext>
            </a:extLst>
          </p:cNvPr>
          <p:cNvSpPr/>
          <p:nvPr/>
        </p:nvSpPr>
        <p:spPr>
          <a:xfrm>
            <a:off x="1750115" y="2992173"/>
            <a:ext cx="70717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결재대기</a:t>
            </a:r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715CD0F8-D221-418F-8651-FFC23B4D5581}"/>
              </a:ext>
            </a:extLst>
          </p:cNvPr>
          <p:cNvSpPr/>
          <p:nvPr/>
        </p:nvSpPr>
        <p:spPr>
          <a:xfrm>
            <a:off x="959043" y="14815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19C3B04F-1C7B-484F-8C81-EAD8B8405BA0}"/>
              </a:ext>
            </a:extLst>
          </p:cNvPr>
          <p:cNvSpPr/>
          <p:nvPr/>
        </p:nvSpPr>
        <p:spPr>
          <a:xfrm>
            <a:off x="7279485" y="191261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73BC20DA-AC14-4F62-96D0-2FEB80901205}"/>
              </a:ext>
            </a:extLst>
          </p:cNvPr>
          <p:cNvSpPr/>
          <p:nvPr/>
        </p:nvSpPr>
        <p:spPr>
          <a:xfrm>
            <a:off x="2402299" y="306835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3695246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67810"/>
              </p:ext>
            </p:extLst>
          </p:nvPr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접수결재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234616"/>
              </p:ext>
            </p:extLst>
          </p:nvPr>
        </p:nvGraphicFramePr>
        <p:xfrm>
          <a:off x="185674" y="1866151"/>
          <a:ext cx="7287605" cy="170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64914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2021-07-15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접수결재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91536"/>
              </p:ext>
            </p:extLst>
          </p:nvPr>
        </p:nvGraphicFramePr>
        <p:xfrm>
          <a:off x="194098" y="4144473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6E9F2005-11F6-4D46-8662-530ECD5271CC}"/>
              </a:ext>
            </a:extLst>
          </p:cNvPr>
          <p:cNvSpPr txBox="1"/>
          <p:nvPr/>
        </p:nvSpPr>
        <p:spPr>
          <a:xfrm>
            <a:off x="180674" y="3834045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8B7967-84C2-449F-AB43-8FBFEC12E1BE}"/>
              </a:ext>
            </a:extLst>
          </p:cNvPr>
          <p:cNvSpPr/>
          <p:nvPr/>
        </p:nvSpPr>
        <p:spPr>
          <a:xfrm>
            <a:off x="756152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D52CE33-9F0C-42E2-901D-26C7DA5B4BEB}"/>
              </a:ext>
            </a:extLst>
          </p:cNvPr>
          <p:cNvSpPr/>
          <p:nvPr/>
        </p:nvSpPr>
        <p:spPr>
          <a:xfrm>
            <a:off x="2484348" y="4661996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F30A1EBB-963F-41CF-99D0-C30A7690A326}"/>
              </a:ext>
            </a:extLst>
          </p:cNvPr>
          <p:cNvSpPr/>
          <p:nvPr/>
        </p:nvSpPr>
        <p:spPr>
          <a:xfrm>
            <a:off x="4212544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04AF608C-C4BD-4835-93FB-A5E21423E965}"/>
              </a:ext>
            </a:extLst>
          </p:cNvPr>
          <p:cNvSpPr/>
          <p:nvPr/>
        </p:nvSpPr>
        <p:spPr>
          <a:xfrm>
            <a:off x="5940739" y="4661996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위원장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5253400-6A61-436E-A1DE-83812C16CBB0}"/>
              </a:ext>
            </a:extLst>
          </p:cNvPr>
          <p:cNvSpPr txBox="1"/>
          <p:nvPr/>
        </p:nvSpPr>
        <p:spPr>
          <a:xfrm>
            <a:off x="1846460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4C11F1A-BFBD-405B-9E90-88F420366455}"/>
              </a:ext>
            </a:extLst>
          </p:cNvPr>
          <p:cNvSpPr txBox="1"/>
          <p:nvPr/>
        </p:nvSpPr>
        <p:spPr>
          <a:xfrm>
            <a:off x="3574656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92E98F-075B-4DDE-BDD2-2BF65765822C}"/>
              </a:ext>
            </a:extLst>
          </p:cNvPr>
          <p:cNvSpPr txBox="1"/>
          <p:nvPr/>
        </p:nvSpPr>
        <p:spPr>
          <a:xfrm>
            <a:off x="5302852" y="4741308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2679F99-A204-4219-B326-A5650A1FEEAC}"/>
              </a:ext>
            </a:extLst>
          </p:cNvPr>
          <p:cNvSpPr/>
          <p:nvPr/>
        </p:nvSpPr>
        <p:spPr>
          <a:xfrm>
            <a:off x="1297977" y="4877878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A16A1186-35B5-43E0-A27B-D5C813759C54}"/>
              </a:ext>
            </a:extLst>
          </p:cNvPr>
          <p:cNvSpPr/>
          <p:nvPr/>
        </p:nvSpPr>
        <p:spPr>
          <a:xfrm>
            <a:off x="6754830" y="5776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D380B7D7-5F17-4A61-B888-0F7C1D10E803}"/>
              </a:ext>
            </a:extLst>
          </p:cNvPr>
          <p:cNvSpPr/>
          <p:nvPr/>
        </p:nvSpPr>
        <p:spPr>
          <a:xfrm>
            <a:off x="6050199" y="577476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E8ED026E-3826-4E95-A767-473231196733}"/>
              </a:ext>
            </a:extLst>
          </p:cNvPr>
          <p:cNvSpPr/>
          <p:nvPr/>
        </p:nvSpPr>
        <p:spPr>
          <a:xfrm>
            <a:off x="1745568" y="511960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39C34FB8-3577-403D-AB47-747ABA9AE10D}"/>
              </a:ext>
            </a:extLst>
          </p:cNvPr>
          <p:cNvSpPr/>
          <p:nvPr/>
        </p:nvSpPr>
        <p:spPr>
          <a:xfrm>
            <a:off x="6533857" y="5899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5594DBC6-9235-4DED-8999-4C65467EE578}"/>
              </a:ext>
            </a:extLst>
          </p:cNvPr>
          <p:cNvSpPr/>
          <p:nvPr/>
        </p:nvSpPr>
        <p:spPr>
          <a:xfrm>
            <a:off x="3367067" y="5082923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13FD2397-C10E-4D54-B158-44C88AF2DF59}"/>
              </a:ext>
            </a:extLst>
          </p:cNvPr>
          <p:cNvSpPr/>
          <p:nvPr/>
        </p:nvSpPr>
        <p:spPr>
          <a:xfrm>
            <a:off x="1026470" y="385877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3EC80DAE-B1F9-47F4-B110-9F6A7D39AC34}"/>
              </a:ext>
            </a:extLst>
          </p:cNvPr>
          <p:cNvSpPr/>
          <p:nvPr/>
        </p:nvSpPr>
        <p:spPr>
          <a:xfrm>
            <a:off x="7289515" y="590432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3255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9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결재종류에 따라 결재선을 표시해주고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진행상태를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승인이 완료된 결재를 표시한다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결재대기 상태를 보여준다</a:t>
                      </a:r>
                      <a:r>
                        <a:rPr lang="en-US" altLang="ko-KR" sz="800" b="0" dirty="0"/>
                        <a:t>.</a:t>
                      </a: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결재자일 때 결재 버튼을 노출시킨다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조정결재 목록 화면으로 이동한다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조정결재 상세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조정결재 상세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조정결재가 필요한 상세정보를 조회하고 해당 결재선이 되면 결재 버튼을 활성화 시킨다</a:t>
            </a:r>
            <a:r>
              <a:rPr lang="en-US" altLang="ko-KR" sz="9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조정결재 상세 조회</a:t>
            </a:r>
            <a:r>
              <a:rPr lang="en-US" altLang="ko-KR" dirty="0"/>
              <a:t>-</a:t>
            </a:r>
            <a:r>
              <a:rPr lang="ko-KR" altLang="en-US" dirty="0"/>
              <a:t>종결결재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결재관리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C91E5E8-944B-48A1-952A-93CD867D1239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UI_PA_007_03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5" name="표 94">
            <a:extLst>
              <a:ext uri="{FF2B5EF4-FFF2-40B4-BE49-F238E27FC236}">
                <a16:creationId xmlns:a16="http://schemas.microsoft.com/office/drawing/2014/main" id="{D811E677-F353-4E2B-BC9A-029045D2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531650"/>
              </p:ext>
            </p:extLst>
          </p:nvPr>
        </p:nvGraphicFramePr>
        <p:xfrm>
          <a:off x="185674" y="1866151"/>
          <a:ext cx="7287605" cy="20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처리일자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이조사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69742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조정결과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성립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2021. 9. 6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</a:tbl>
          </a:graphicData>
        </a:graphic>
      </p:graphicFrame>
      <p:graphicFrame>
        <p:nvGraphicFramePr>
          <p:cNvPr id="104" name="표 103">
            <a:extLst>
              <a:ext uri="{FF2B5EF4-FFF2-40B4-BE49-F238E27FC236}">
                <a16:creationId xmlns:a16="http://schemas.microsoft.com/office/drawing/2014/main" id="{F9E15BF1-E078-435C-8833-AB61D4888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75571"/>
              </p:ext>
            </p:extLst>
          </p:nvPr>
        </p:nvGraphicFramePr>
        <p:xfrm>
          <a:off x="185674" y="1077940"/>
          <a:ext cx="728760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7605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054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2021-06-05    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진행현황  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|  </a:t>
                      </a:r>
                      <a:r>
                        <a:rPr kumimoji="0" lang="ko-KR" altLang="en-US" sz="900" b="1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종결</a:t>
                      </a:r>
                      <a:r>
                        <a:rPr kumimoji="0" lang="ko-KR" altLang="en-US" sz="900" kern="0" dirty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결재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</a:tbl>
          </a:graphicData>
        </a:graphic>
      </p:graphicFrame>
      <p:graphicFrame>
        <p:nvGraphicFramePr>
          <p:cNvPr id="105" name="표 104">
            <a:extLst>
              <a:ext uri="{FF2B5EF4-FFF2-40B4-BE49-F238E27FC236}">
                <a16:creationId xmlns:a16="http://schemas.microsoft.com/office/drawing/2014/main" id="{B5A0CF31-D1E8-40C9-8454-16869479C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13784"/>
              </p:ext>
            </p:extLst>
          </p:nvPr>
        </p:nvGraphicFramePr>
        <p:xfrm>
          <a:off x="194098" y="4559546"/>
          <a:ext cx="7287605" cy="133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20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결재요청일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2021-05-30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결재대기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조정부장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10144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</a:tbl>
          </a:graphicData>
        </a:graphic>
      </p:graphicFrame>
      <p:sp>
        <p:nvSpPr>
          <p:cNvPr id="107" name="TextBox 106">
            <a:extLst>
              <a:ext uri="{FF2B5EF4-FFF2-40B4-BE49-F238E27FC236}">
                <a16:creationId xmlns:a16="http://schemas.microsoft.com/office/drawing/2014/main" id="{6E9F2005-11F6-4D46-8662-530ECD5271CC}"/>
              </a:ext>
            </a:extLst>
          </p:cNvPr>
          <p:cNvSpPr txBox="1"/>
          <p:nvPr/>
        </p:nvSpPr>
        <p:spPr>
          <a:xfrm>
            <a:off x="180674" y="4249118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결재진행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AE1185-ECCA-4C3E-83DD-0618AF76C9D9}"/>
              </a:ext>
            </a:extLst>
          </p:cNvPr>
          <p:cNvSpPr txBox="1"/>
          <p:nvPr/>
        </p:nvSpPr>
        <p:spPr>
          <a:xfrm>
            <a:off x="182470" y="1567185"/>
            <a:ext cx="971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/>
              <a:t>사건 정보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8B7967-84C2-449F-AB43-8FBFEC12E1BE}"/>
              </a:ext>
            </a:extLst>
          </p:cNvPr>
          <p:cNvSpPr/>
          <p:nvPr/>
        </p:nvSpPr>
        <p:spPr>
          <a:xfrm>
            <a:off x="756152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담당자</a:t>
            </a:r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FD52CE33-9F0C-42E2-901D-26C7DA5B4BEB}"/>
              </a:ext>
            </a:extLst>
          </p:cNvPr>
          <p:cNvSpPr/>
          <p:nvPr/>
        </p:nvSpPr>
        <p:spPr>
          <a:xfrm>
            <a:off x="2484348" y="5077069"/>
            <a:ext cx="992481" cy="5279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조정부장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F30A1EBB-963F-41CF-99D0-C30A7690A326}"/>
              </a:ext>
            </a:extLst>
          </p:cNvPr>
          <p:cNvSpPr/>
          <p:nvPr/>
        </p:nvSpPr>
        <p:spPr>
          <a:xfrm>
            <a:off x="4212544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팀장</a:t>
            </a:r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04AF608C-C4BD-4835-93FB-A5E21423E965}"/>
              </a:ext>
            </a:extLst>
          </p:cNvPr>
          <p:cNvSpPr/>
          <p:nvPr/>
        </p:nvSpPr>
        <p:spPr>
          <a:xfrm>
            <a:off x="5940739" y="5077069"/>
            <a:ext cx="992481" cy="5279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부서장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5253400-6A61-436E-A1DE-83812C16CBB0}"/>
              </a:ext>
            </a:extLst>
          </p:cNvPr>
          <p:cNvSpPr txBox="1"/>
          <p:nvPr/>
        </p:nvSpPr>
        <p:spPr>
          <a:xfrm>
            <a:off x="1846460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4C11F1A-BFBD-405B-9E90-88F420366455}"/>
              </a:ext>
            </a:extLst>
          </p:cNvPr>
          <p:cNvSpPr txBox="1"/>
          <p:nvPr/>
        </p:nvSpPr>
        <p:spPr>
          <a:xfrm>
            <a:off x="3574656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92E98F-075B-4DDE-BDD2-2BF65765822C}"/>
              </a:ext>
            </a:extLst>
          </p:cNvPr>
          <p:cNvSpPr txBox="1"/>
          <p:nvPr/>
        </p:nvSpPr>
        <p:spPr>
          <a:xfrm>
            <a:off x="5302852" y="5156381"/>
            <a:ext cx="540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&gt;&gt;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2679F99-A204-4219-B326-A5650A1FEEAC}"/>
              </a:ext>
            </a:extLst>
          </p:cNvPr>
          <p:cNvSpPr/>
          <p:nvPr/>
        </p:nvSpPr>
        <p:spPr>
          <a:xfrm>
            <a:off x="1297977" y="5292951"/>
            <a:ext cx="529029" cy="49874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solidFill>
                  <a:srgbClr val="0070C0"/>
                </a:solidFill>
              </a:rPr>
              <a:t>승인</a:t>
            </a: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A16A1186-35B5-43E0-A27B-D5C813759C54}"/>
              </a:ext>
            </a:extLst>
          </p:cNvPr>
          <p:cNvSpPr/>
          <p:nvPr/>
        </p:nvSpPr>
        <p:spPr>
          <a:xfrm>
            <a:off x="6754830" y="619170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D380B7D7-5F17-4A61-B888-0F7C1D10E803}"/>
              </a:ext>
            </a:extLst>
          </p:cNvPr>
          <p:cNvSpPr/>
          <p:nvPr/>
        </p:nvSpPr>
        <p:spPr>
          <a:xfrm>
            <a:off x="6050199" y="6189841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결재</a:t>
            </a:r>
          </a:p>
        </p:txBody>
      </p:sp>
      <p:sp>
        <p:nvSpPr>
          <p:cNvPr id="121" name="타원 120">
            <a:extLst>
              <a:ext uri="{FF2B5EF4-FFF2-40B4-BE49-F238E27FC236}">
                <a16:creationId xmlns:a16="http://schemas.microsoft.com/office/drawing/2014/main" id="{E8ED026E-3826-4E95-A767-473231196733}"/>
              </a:ext>
            </a:extLst>
          </p:cNvPr>
          <p:cNvSpPr/>
          <p:nvPr/>
        </p:nvSpPr>
        <p:spPr>
          <a:xfrm>
            <a:off x="1745568" y="553467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22" name="타원 121">
            <a:extLst>
              <a:ext uri="{FF2B5EF4-FFF2-40B4-BE49-F238E27FC236}">
                <a16:creationId xmlns:a16="http://schemas.microsoft.com/office/drawing/2014/main" id="{187F8E32-F4A1-4D8F-9719-23E308608ACE}"/>
              </a:ext>
            </a:extLst>
          </p:cNvPr>
          <p:cNvSpPr/>
          <p:nvPr/>
        </p:nvSpPr>
        <p:spPr>
          <a:xfrm>
            <a:off x="1111443" y="16339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39C34FB8-3577-403D-AB47-747ABA9AE10D}"/>
              </a:ext>
            </a:extLst>
          </p:cNvPr>
          <p:cNvSpPr/>
          <p:nvPr/>
        </p:nvSpPr>
        <p:spPr>
          <a:xfrm>
            <a:off x="6533857" y="631489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5594DBC6-9235-4DED-8999-4C65467EE578}"/>
              </a:ext>
            </a:extLst>
          </p:cNvPr>
          <p:cNvSpPr/>
          <p:nvPr/>
        </p:nvSpPr>
        <p:spPr>
          <a:xfrm>
            <a:off x="3367067" y="549799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13FD2397-C10E-4D54-B158-44C88AF2DF59}"/>
              </a:ext>
            </a:extLst>
          </p:cNvPr>
          <p:cNvSpPr/>
          <p:nvPr/>
        </p:nvSpPr>
        <p:spPr>
          <a:xfrm>
            <a:off x="1026470" y="427384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126" name="타원 125">
            <a:extLst>
              <a:ext uri="{FF2B5EF4-FFF2-40B4-BE49-F238E27FC236}">
                <a16:creationId xmlns:a16="http://schemas.microsoft.com/office/drawing/2014/main" id="{3EC80DAE-B1F9-47F4-B110-9F6A7D39AC34}"/>
              </a:ext>
            </a:extLst>
          </p:cNvPr>
          <p:cNvSpPr/>
          <p:nvPr/>
        </p:nvSpPr>
        <p:spPr>
          <a:xfrm>
            <a:off x="7289515" y="631939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006378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5641CF-CEEB-4E60-92AA-51A82C7A1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00D182-0E45-4451-AC01-D47C2071488A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sp>
        <p:nvSpPr>
          <p:cNvPr id="3" name="제목 5">
            <a:extLst>
              <a:ext uri="{FF2B5EF4-FFF2-40B4-BE49-F238E27FC236}">
                <a16:creationId xmlns:a16="http://schemas.microsoft.com/office/drawing/2014/main" id="{C2CB8D56-C97B-4B26-91F9-A9C288A12B77}"/>
              </a:ext>
            </a:extLst>
          </p:cNvPr>
          <p:cNvSpPr txBox="1">
            <a:spLocks/>
          </p:cNvSpPr>
          <p:nvPr/>
        </p:nvSpPr>
        <p:spPr>
          <a:xfrm>
            <a:off x="0" y="1751013"/>
            <a:ext cx="9906000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b="1" dirty="0">
                <a:latin typeface="+mn-ea"/>
              </a:rPr>
              <a:t>조정 종결 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3019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217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검색조건 선택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검색선택에 따라서 입력 항목 변경</a:t>
                      </a:r>
                      <a:endParaRPr lang="en-US" altLang="ko-KR" sz="800" b="0" dirty="0"/>
                    </a:p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접수기간 검색 시 캘린더 제공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조정번호</a:t>
                      </a:r>
                      <a:r>
                        <a:rPr lang="en-US" altLang="ko-KR" sz="800" b="0" dirty="0"/>
                        <a:t>/</a:t>
                      </a:r>
                      <a:r>
                        <a:rPr lang="ko-KR" altLang="en-US" sz="800" b="0" dirty="0"/>
                        <a:t>신청내용 </a:t>
                      </a:r>
                      <a:r>
                        <a:rPr lang="ko-KR" altLang="en-US" sz="800" b="0" dirty="0" err="1"/>
                        <a:t>클릭시</a:t>
                      </a:r>
                      <a:r>
                        <a:rPr lang="ko-KR" altLang="en-US" sz="800" b="0" dirty="0"/>
                        <a:t> 상세페이지로이동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 종결 목록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내부결재 완료된 조정신청의 목록</a:t>
            </a:r>
            <a:endParaRPr lang="en-US" altLang="ko-KR" sz="900" dirty="0"/>
          </a:p>
          <a:p>
            <a:r>
              <a:rPr lang="ko-KR" altLang="en-US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목록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9FFCA5-9891-42D2-AC7A-31B5C9F07099}"/>
              </a:ext>
            </a:extLst>
          </p:cNvPr>
          <p:cNvSpPr/>
          <p:nvPr/>
        </p:nvSpPr>
        <p:spPr>
          <a:xfrm>
            <a:off x="4012609" y="1131241"/>
            <a:ext cx="630070" cy="106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AA77531-6E2B-46F0-903E-5D9D332E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09497"/>
              </p:ext>
            </p:extLst>
          </p:nvPr>
        </p:nvGraphicFramePr>
        <p:xfrm>
          <a:off x="182469" y="2026412"/>
          <a:ext cx="7290807" cy="275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239">
                  <a:extLst>
                    <a:ext uri="{9D8B030D-6E8A-4147-A177-3AD203B41FA5}">
                      <a16:colId xmlns:a16="http://schemas.microsoft.com/office/drawing/2014/main" val="1855089429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472255485"/>
                    </a:ext>
                  </a:extLst>
                </a:gridCol>
                <a:gridCol w="777686">
                  <a:extLst>
                    <a:ext uri="{9D8B030D-6E8A-4147-A177-3AD203B41FA5}">
                      <a16:colId xmlns:a16="http://schemas.microsoft.com/office/drawing/2014/main" val="3263947165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559397036"/>
                    </a:ext>
                  </a:extLst>
                </a:gridCol>
                <a:gridCol w="729081">
                  <a:extLst>
                    <a:ext uri="{9D8B030D-6E8A-4147-A177-3AD203B41FA5}">
                      <a16:colId xmlns:a16="http://schemas.microsoft.com/office/drawing/2014/main" val="2972088996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1726368856"/>
                    </a:ext>
                  </a:extLst>
                </a:gridCol>
                <a:gridCol w="583264">
                  <a:extLst>
                    <a:ext uri="{9D8B030D-6E8A-4147-A177-3AD203B41FA5}">
                      <a16:colId xmlns:a16="http://schemas.microsoft.com/office/drawing/2014/main" val="2223434215"/>
                    </a:ext>
                  </a:extLst>
                </a:gridCol>
                <a:gridCol w="680475">
                  <a:extLst>
                    <a:ext uri="{9D8B030D-6E8A-4147-A177-3AD203B41FA5}">
                      <a16:colId xmlns:a16="http://schemas.microsoft.com/office/drawing/2014/main" val="4007526916"/>
                    </a:ext>
                  </a:extLst>
                </a:gridCol>
                <a:gridCol w="826291">
                  <a:extLst>
                    <a:ext uri="{9D8B030D-6E8A-4147-A177-3AD203B41FA5}">
                      <a16:colId xmlns:a16="http://schemas.microsoft.com/office/drawing/2014/main" val="3279022698"/>
                    </a:ext>
                  </a:extLst>
                </a:gridCol>
                <a:gridCol w="1020713">
                  <a:extLst>
                    <a:ext uri="{9D8B030D-6E8A-4147-A177-3AD203B41FA5}">
                      <a16:colId xmlns:a16="http://schemas.microsoft.com/office/drawing/2014/main" val="3379381481"/>
                    </a:ext>
                  </a:extLst>
                </a:gridCol>
              </a:tblGrid>
              <a:tr h="335312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접수일자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조정번호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조사관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종결일자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종결상태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056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이대리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고길동</a:t>
                      </a:r>
                      <a:endParaRPr lang="en-US" altLang="ko-KR" sz="900" b="0" dirty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외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  <a:tr h="2898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07-26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055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50465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07-21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054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8446"/>
                  </a:ext>
                </a:extLst>
              </a:tr>
              <a:tr h="461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07-11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052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고길동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6547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06-25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050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이마리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음악저작물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불성립종결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3656"/>
                  </a:ext>
                </a:extLst>
              </a:tr>
              <a:tr h="397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2021-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06-24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조정</a:t>
                      </a:r>
                      <a:r>
                        <a:rPr lang="en-US" altLang="ko-KR" sz="900" b="0" u="sng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049</a:t>
                      </a:r>
                      <a:endParaRPr lang="ko-KR" altLang="en-US" sz="900" b="0" u="sng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홍길동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김마리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u="sng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어문저작물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조정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장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2021-08-03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조정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329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3544164-9B6E-414E-BF08-654E984F1B51}"/>
              </a:ext>
            </a:extLst>
          </p:cNvPr>
          <p:cNvSpPr txBox="1"/>
          <p:nvPr/>
        </p:nvSpPr>
        <p:spPr>
          <a:xfrm>
            <a:off x="4209568" y="1091042"/>
            <a:ext cx="968457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조정번호  ▼</a:t>
            </a:r>
            <a:endParaRPr lang="en-US" altLang="ko-KR" sz="900" dirty="0"/>
          </a:p>
          <a:p>
            <a:r>
              <a:rPr lang="ko-KR" altLang="en-US" sz="900" dirty="0"/>
              <a:t>조정조사관</a:t>
            </a:r>
            <a:br>
              <a:rPr lang="en-US" altLang="ko-KR" sz="900" dirty="0"/>
            </a:br>
            <a:r>
              <a:rPr lang="ko-KR" altLang="en-US" sz="900" dirty="0" err="1"/>
              <a:t>조정부</a:t>
            </a:r>
            <a:endParaRPr lang="en-US" altLang="ko-KR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88DF92-D855-4434-BBE2-D254B807750E}"/>
              </a:ext>
            </a:extLst>
          </p:cNvPr>
          <p:cNvSpPr txBox="1"/>
          <p:nvPr/>
        </p:nvSpPr>
        <p:spPr>
          <a:xfrm>
            <a:off x="5255462" y="1179372"/>
            <a:ext cx="1388489" cy="23083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</a:rPr>
              <a:t>검색어를 입력하세요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ko-KR" alt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B4586-8AC5-4F11-B158-3BF83E2C284E}"/>
              </a:ext>
            </a:extLst>
          </p:cNvPr>
          <p:cNvSpPr txBox="1"/>
          <p:nvPr/>
        </p:nvSpPr>
        <p:spPr>
          <a:xfrm>
            <a:off x="6707713" y="1179372"/>
            <a:ext cx="415499" cy="2308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/>
              <a:t>검색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CFBEB6-B215-4B41-9E3B-3B4878F86694}"/>
              </a:ext>
            </a:extLst>
          </p:cNvPr>
          <p:cNvSpPr txBox="1"/>
          <p:nvPr/>
        </p:nvSpPr>
        <p:spPr>
          <a:xfrm>
            <a:off x="2318825" y="5207323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331B1F1-9372-40AD-86BF-C3FEA8156EB3}"/>
              </a:ext>
            </a:extLst>
          </p:cNvPr>
          <p:cNvSpPr/>
          <p:nvPr/>
        </p:nvSpPr>
        <p:spPr>
          <a:xfrm>
            <a:off x="6583712" y="119811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35C5B5D-0B04-480E-93DC-84A6A9C578D7}"/>
              </a:ext>
            </a:extLst>
          </p:cNvPr>
          <p:cNvSpPr/>
          <p:nvPr/>
        </p:nvSpPr>
        <p:spPr>
          <a:xfrm>
            <a:off x="1172580" y="243889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04A1CBCD-99D4-47E7-8D73-8BF8AF116375}"/>
              </a:ext>
            </a:extLst>
          </p:cNvPr>
          <p:cNvCxnSpPr>
            <a:cxnSpLocks/>
          </p:cNvCxnSpPr>
          <p:nvPr/>
        </p:nvCxnSpPr>
        <p:spPr>
          <a:xfrm>
            <a:off x="5041431" y="2342303"/>
            <a:ext cx="0" cy="26493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C1B35D-C6A8-4DF2-90E6-844885537FD2}"/>
              </a:ext>
            </a:extLst>
          </p:cNvPr>
          <p:cNvSpPr txBox="1"/>
          <p:nvPr/>
        </p:nvSpPr>
        <p:spPr>
          <a:xfrm>
            <a:off x="5039520" y="479459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AB7FBC-6677-47E3-9187-41E1CA016406}"/>
              </a:ext>
            </a:extLst>
          </p:cNvPr>
          <p:cNvSpPr txBox="1"/>
          <p:nvPr/>
        </p:nvSpPr>
        <p:spPr>
          <a:xfrm>
            <a:off x="4953000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E774A8-04C6-4048-A0FC-55CBC766AF06}"/>
              </a:ext>
            </a:extLst>
          </p:cNvPr>
          <p:cNvSpPr txBox="1"/>
          <p:nvPr/>
        </p:nvSpPr>
        <p:spPr>
          <a:xfrm>
            <a:off x="6300476" y="1735324"/>
            <a:ext cx="916217" cy="16350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4393434-0EDE-429F-94E4-A9EE559523B8}"/>
              </a:ext>
            </a:extLst>
          </p:cNvPr>
          <p:cNvSpPr/>
          <p:nvPr/>
        </p:nvSpPr>
        <p:spPr>
          <a:xfrm>
            <a:off x="591003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53A35-81AB-4734-8021-26A5A34A7DC3}"/>
              </a:ext>
            </a:extLst>
          </p:cNvPr>
          <p:cNvSpPr/>
          <p:nvPr/>
        </p:nvSpPr>
        <p:spPr>
          <a:xfrm>
            <a:off x="591003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6016A38-87D3-477D-AD37-CFCB78C2C95E}"/>
              </a:ext>
            </a:extLst>
          </p:cNvPr>
          <p:cNvSpPr/>
          <p:nvPr/>
        </p:nvSpPr>
        <p:spPr>
          <a:xfrm>
            <a:off x="7275529" y="1790091"/>
            <a:ext cx="199383" cy="1087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9553922-B0FA-464C-87F2-5EB144A4A612}"/>
              </a:ext>
            </a:extLst>
          </p:cNvPr>
          <p:cNvSpPr/>
          <p:nvPr/>
        </p:nvSpPr>
        <p:spPr>
          <a:xfrm>
            <a:off x="7275529" y="1735721"/>
            <a:ext cx="199383" cy="5437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9C59D-6055-4DE3-81FF-D6E9E937EC8B}"/>
              </a:ext>
            </a:extLst>
          </p:cNvPr>
          <p:cNvSpPr txBox="1"/>
          <p:nvPr/>
        </p:nvSpPr>
        <p:spPr>
          <a:xfrm>
            <a:off x="6035376" y="1637219"/>
            <a:ext cx="307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~</a:t>
            </a:r>
            <a:endParaRPr lang="ko-KR" altLang="en-US" dirty="0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17245AB-5905-437E-8171-0A2B71C8BE79}"/>
              </a:ext>
            </a:extLst>
          </p:cNvPr>
          <p:cNvSpPr/>
          <p:nvPr/>
        </p:nvSpPr>
        <p:spPr>
          <a:xfrm>
            <a:off x="4998814" y="104266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BC2D2-8D11-4577-868B-8EF19F6D2504}"/>
              </a:ext>
            </a:extLst>
          </p:cNvPr>
          <p:cNvSpPr txBox="1"/>
          <p:nvPr/>
        </p:nvSpPr>
        <p:spPr>
          <a:xfrm>
            <a:off x="4261808" y="1708041"/>
            <a:ext cx="916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종결일자 </a:t>
            </a:r>
            <a:r>
              <a:rPr lang="en-US" altLang="ko-KR" sz="900" dirty="0"/>
              <a:t>:</a:t>
            </a:r>
            <a:endParaRPr lang="ko-KR" altLang="en-US" sz="900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D9B00D4-B9C6-4CE8-9F95-D066373B2240}"/>
              </a:ext>
            </a:extLst>
          </p:cNvPr>
          <p:cNvSpPr/>
          <p:nvPr/>
        </p:nvSpPr>
        <p:spPr>
          <a:xfrm>
            <a:off x="3630926" y="242114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2761205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97352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4101797"/>
          <a:ext cx="2160240" cy="1947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사건 일반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슬라이드 번호 개체 틀 1">
            <a:extLst>
              <a:ext uri="{FF2B5EF4-FFF2-40B4-BE49-F238E27FC236}">
                <a16:creationId xmlns:a16="http://schemas.microsoft.com/office/drawing/2014/main" id="{3B55747A-4E43-456B-99EA-CD9FB2E643BB}"/>
              </a:ext>
            </a:extLst>
          </p:cNvPr>
          <p:cNvSpPr txBox="1">
            <a:spLocks/>
          </p:cNvSpPr>
          <p:nvPr/>
        </p:nvSpPr>
        <p:spPr>
          <a:xfrm>
            <a:off x="3800872" y="6597352"/>
            <a:ext cx="2311400" cy="24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00D182-0E45-4451-AC01-D47C2071488A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93979-149F-4A11-A27C-161D67C44D05}"/>
              </a:ext>
            </a:extLst>
          </p:cNvPr>
          <p:cNvSpPr txBox="1"/>
          <p:nvPr/>
        </p:nvSpPr>
        <p:spPr>
          <a:xfrm>
            <a:off x="92460" y="1072666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사건 일반</a:t>
            </a:r>
            <a:endParaRPr lang="ko-KR" altLang="en-US" sz="1500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A053899-3DC7-4DCE-ADE9-3AD6886AA6BE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3382F8EE-2929-40AA-83A1-9A893450A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873691"/>
              </p:ext>
            </p:extLst>
          </p:nvPr>
        </p:nvGraphicFramePr>
        <p:xfrm>
          <a:off x="343901" y="1573022"/>
          <a:ext cx="7287605" cy="2388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1" dirty="0">
                          <a:solidFill>
                            <a:schemeClr val="tx1"/>
                          </a:solidFill>
                        </a:rPr>
                        <a:t>001(online)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/>
                        <a:t>이 대 리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대리인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-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/>
                        <a:t>신청일</a:t>
                      </a: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2021. 3. 6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2021. 6. 5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027058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신청금액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/>
                        <a:t>5,000,000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종결상태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직권조정</a:t>
                      </a:r>
                      <a:endParaRPr lang="ko-KR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90562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이조정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박조정</a:t>
                      </a:r>
                      <a:endParaRPr lang="ko-KR" altLang="en-US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41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김조사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59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113964"/>
          <a:ext cx="2160240" cy="325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380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서류 상세 화면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48983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조정 종결 정보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조정 종결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759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접수 내부결제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effectLst/>
                        </a:rPr>
                        <a:t>조정부지정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 답변서 등록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답변서</a:t>
                      </a:r>
                      <a:r>
                        <a:rPr lang="en-US" altLang="ko-KR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_01.pdf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기일통지서 작성 완료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none" strike="noStrike" dirty="0">
                          <a:effectLst/>
                        </a:rPr>
                        <a:t>기일통지서 결재 완료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기일통지서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2021.08.30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 완료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직권조정결정서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285267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22479F1F-76D5-4DED-BC6D-5F67D1D7F022}"/>
              </a:ext>
            </a:extLst>
          </p:cNvPr>
          <p:cNvSpPr/>
          <p:nvPr/>
        </p:nvSpPr>
        <p:spPr>
          <a:xfrm>
            <a:off x="6078125" y="3344027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51C9608-E6D9-4B81-B2A8-8DAA5C7E1341}"/>
              </a:ext>
            </a:extLst>
          </p:cNvPr>
          <p:cNvSpPr/>
          <p:nvPr/>
        </p:nvSpPr>
        <p:spPr>
          <a:xfrm>
            <a:off x="158248" y="6309320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0984255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654025"/>
          <a:ext cx="2160240" cy="206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각 신청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종결사건 서류 재발급 상세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단권화 할 기록물 선택창 생성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화면으로 이동</a:t>
                      </a:r>
                      <a:endParaRPr lang="en-US" altLang="ko-KR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선택한 기록물들 단권화 처리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/>
              <a:t>조정 종결 상세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조정관리 상세 페이지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신청 정보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단권화의 경우 종결 사건의 경우에만 버튼 有</a:t>
            </a:r>
            <a:endParaRPr lang="en-US" altLang="ko-KR" sz="900" dirty="0"/>
          </a:p>
          <a:p>
            <a:r>
              <a:rPr lang="en-US" altLang="ko-KR" sz="900" dirty="0"/>
              <a:t> - </a:t>
            </a:r>
            <a:r>
              <a:rPr lang="ko-KR" altLang="en-US" sz="900" dirty="0"/>
              <a:t>단권화 시 선택 기록물 리스트는 해당 사건의 기록물들 표시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 종결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B535CB-B185-42BB-8B3B-E1A8402EE3E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D2772C-06B9-4227-ACE6-2FB66700630B}"/>
              </a:ext>
            </a:extLst>
          </p:cNvPr>
          <p:cNvSpPr txBox="1"/>
          <p:nvPr/>
        </p:nvSpPr>
        <p:spPr>
          <a:xfrm>
            <a:off x="92460" y="1080610"/>
            <a:ext cx="37084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□ 신청 정보</a:t>
            </a:r>
            <a:endParaRPr lang="ko-KR" altLang="en-US" sz="1500" dirty="0"/>
          </a:p>
        </p:txBody>
      </p:sp>
      <p:graphicFrame>
        <p:nvGraphicFramePr>
          <p:cNvPr id="63" name="표 62">
            <a:extLst>
              <a:ext uri="{FF2B5EF4-FFF2-40B4-BE49-F238E27FC236}">
                <a16:creationId xmlns:a16="http://schemas.microsoft.com/office/drawing/2014/main" id="{57591458-A5C7-410F-AB67-F10E076EB648}"/>
              </a:ext>
            </a:extLst>
          </p:cNvPr>
          <p:cNvGraphicFramePr>
            <a:graphicFrameLocks noGrp="1"/>
          </p:cNvGraphicFramePr>
          <p:nvPr/>
        </p:nvGraphicFramePr>
        <p:xfrm>
          <a:off x="175890" y="1378906"/>
          <a:ext cx="7202180" cy="254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2021. 7. 15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sng" strike="noStrike" dirty="0">
                          <a:effectLst/>
                        </a:rPr>
                        <a:t>경정신청서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기일변경신청서 등록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2021. 7. 18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조정대리신청서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148771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2021. 7. 19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sng" strike="noStrike" dirty="0">
                          <a:effectLst/>
                        </a:rPr>
                        <a:t>이의신청서 등록</a:t>
                      </a:r>
                      <a:endParaRPr lang="ko-KR" alt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112010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2021. 7. 29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 err="1">
                          <a:effectLst/>
                        </a:rPr>
                        <a:t>권고안수락서</a:t>
                      </a:r>
                      <a:r>
                        <a:rPr lang="ko-KR" altLang="en-US" sz="900" u="sng" strike="noStrike" dirty="0">
                          <a:effectLst/>
                        </a:rPr>
                        <a:t>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50412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2021. 7. 30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u="sng" strike="noStrike" dirty="0">
                          <a:effectLst/>
                        </a:rPr>
                        <a:t>취하신청서 등록</a:t>
                      </a:r>
                      <a:endParaRPr lang="ko-KR" altLang="en-US" sz="900" b="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69553"/>
                  </a:ext>
                </a:extLst>
              </a:tr>
              <a:tr h="307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2021. 9. 15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종결사건 서류 재발급 요청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364916"/>
                  </a:ext>
                </a:extLst>
              </a:tr>
            </a:tbl>
          </a:graphicData>
        </a:graphic>
      </p:graphicFrame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0D78F075-544E-48E1-844C-E13767CDD891}"/>
              </a:ext>
            </a:extLst>
          </p:cNvPr>
          <p:cNvSpPr/>
          <p:nvPr/>
        </p:nvSpPr>
        <p:spPr>
          <a:xfrm>
            <a:off x="992560" y="1538790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F10B849-74FE-4359-8BF4-C7E826133320}"/>
              </a:ext>
            </a:extLst>
          </p:cNvPr>
          <p:cNvSpPr/>
          <p:nvPr/>
        </p:nvSpPr>
        <p:spPr>
          <a:xfrm>
            <a:off x="665147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DA3EA225-72D0-4F67-BA4B-1AE63837CE48}"/>
              </a:ext>
            </a:extLst>
          </p:cNvPr>
          <p:cNvSpPr/>
          <p:nvPr/>
        </p:nvSpPr>
        <p:spPr>
          <a:xfrm>
            <a:off x="1397605" y="1799341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38A01D55-33BF-4313-A2D3-3AD92EAAD0DA}"/>
              </a:ext>
            </a:extLst>
          </p:cNvPr>
          <p:cNvSpPr/>
          <p:nvPr/>
        </p:nvSpPr>
        <p:spPr>
          <a:xfrm>
            <a:off x="5873819" y="4237916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5D023E2-93FE-4C9F-9955-3335DACB7A59}"/>
              </a:ext>
            </a:extLst>
          </p:cNvPr>
          <p:cNvSpPr/>
          <p:nvPr/>
        </p:nvSpPr>
        <p:spPr>
          <a:xfrm>
            <a:off x="1397605" y="356905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ED025C3A-2D60-4EB2-AE93-25291E18B445}"/>
              </a:ext>
            </a:extLst>
          </p:cNvPr>
          <p:cNvSpPr/>
          <p:nvPr/>
        </p:nvSpPr>
        <p:spPr>
          <a:xfrm>
            <a:off x="5873819" y="4309173"/>
            <a:ext cx="722496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C071B58-35CD-43D0-9B82-ACACC26FC5E1}"/>
              </a:ext>
            </a:extLst>
          </p:cNvPr>
          <p:cNvSpPr/>
          <p:nvPr/>
        </p:nvSpPr>
        <p:spPr>
          <a:xfrm>
            <a:off x="6651004" y="4249164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DFF4906-059B-4369-9ED8-92F915CFA53C}"/>
              </a:ext>
            </a:extLst>
          </p:cNvPr>
          <p:cNvSpPr/>
          <p:nvPr/>
        </p:nvSpPr>
        <p:spPr>
          <a:xfrm>
            <a:off x="2658340" y="4085713"/>
            <a:ext cx="2383129" cy="21335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900" b="1" dirty="0">
                <a:solidFill>
                  <a:schemeClr val="tx1"/>
                </a:solidFill>
              </a:rPr>
              <a:t>종결 조정사건의 기록물을 단권화 합니다</a:t>
            </a:r>
            <a:r>
              <a:rPr lang="en-US" altLang="ko-KR" sz="9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700" b="1" dirty="0">
                <a:solidFill>
                  <a:schemeClr val="tx1"/>
                </a:solidFill>
              </a:rPr>
              <a:t>단권화 할 기록물을 선택해주세요</a:t>
            </a:r>
            <a:r>
              <a:rPr lang="en-US" altLang="ko-KR" sz="700" b="1" dirty="0">
                <a:solidFill>
                  <a:schemeClr val="tx1"/>
                </a:solidFill>
              </a:rPr>
              <a:t>.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r>
              <a:rPr lang="en-US" altLang="ko-KR" sz="700" b="1" dirty="0">
                <a:solidFill>
                  <a:schemeClr val="tx1"/>
                </a:solidFill>
              </a:rPr>
              <a:t> </a:t>
            </a: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  <a:p>
            <a:pPr latinLnBrk="1"/>
            <a:endParaRPr lang="en-US" altLang="ko-KR" sz="700" b="1" dirty="0">
              <a:solidFill>
                <a:schemeClr val="tx1"/>
              </a:solidFill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1EB4B2A9-CFD2-4F46-8E73-0EAAF049B6B7}"/>
              </a:ext>
            </a:extLst>
          </p:cNvPr>
          <p:cNvGraphicFramePr>
            <a:graphicFrameLocks noGrp="1"/>
          </p:cNvGraphicFramePr>
          <p:nvPr/>
        </p:nvGraphicFramePr>
        <p:xfrm>
          <a:off x="2727140" y="4779150"/>
          <a:ext cx="2198898" cy="66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449">
                  <a:extLst>
                    <a:ext uri="{9D8B030D-6E8A-4147-A177-3AD203B41FA5}">
                      <a16:colId xmlns:a16="http://schemas.microsoft.com/office/drawing/2014/main" val="3284363172"/>
                    </a:ext>
                  </a:extLst>
                </a:gridCol>
                <a:gridCol w="1099449">
                  <a:extLst>
                    <a:ext uri="{9D8B030D-6E8A-4147-A177-3AD203B41FA5}">
                      <a16:colId xmlns:a16="http://schemas.microsoft.com/office/drawing/2014/main" val="4052822866"/>
                    </a:ext>
                  </a:extLst>
                </a:gridCol>
              </a:tblGrid>
              <a:tr h="234000"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7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7091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조정신청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기일변경신청서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기일조서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latinLnBrk="1"/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기일변경통지서</a:t>
                      </a:r>
                      <a:endParaRPr lang="en-US" altLang="ko-KR" sz="75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□</a:t>
                      </a:r>
                      <a:r>
                        <a:rPr lang="ko-KR" altLang="en-US" sz="75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직권조정결정서</a:t>
                      </a:r>
                      <a:endParaRPr lang="ko-KR" altLang="en-US" sz="7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48182"/>
                  </a:ext>
                </a:extLst>
              </a:tr>
            </a:tbl>
          </a:graphicData>
        </a:graphic>
      </p:graphicFrame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1F28D7CA-22C8-4FE2-9A47-485B4BD214CA}"/>
              </a:ext>
            </a:extLst>
          </p:cNvPr>
          <p:cNvSpPr/>
          <p:nvPr/>
        </p:nvSpPr>
        <p:spPr>
          <a:xfrm>
            <a:off x="3152800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단권화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D6B8470-8510-4E52-89A7-33516AEF3BF7}"/>
              </a:ext>
            </a:extLst>
          </p:cNvPr>
          <p:cNvSpPr/>
          <p:nvPr/>
        </p:nvSpPr>
        <p:spPr>
          <a:xfrm>
            <a:off x="3891734" y="590848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취소</a:t>
            </a:r>
          </a:p>
        </p:txBody>
      </p:sp>
      <p:cxnSp>
        <p:nvCxnSpPr>
          <p:cNvPr id="4" name="연결선: 꺾임 3">
            <a:extLst>
              <a:ext uri="{FF2B5EF4-FFF2-40B4-BE49-F238E27FC236}">
                <a16:creationId xmlns:a16="http://schemas.microsoft.com/office/drawing/2014/main" id="{A42A3C5A-962B-4F5C-A8A2-9DF206DBA218}"/>
              </a:ext>
            </a:extLst>
          </p:cNvPr>
          <p:cNvCxnSpPr>
            <a:stCxn id="16" idx="2"/>
            <a:endCxn id="27" idx="3"/>
          </p:cNvCxnSpPr>
          <p:nvPr/>
        </p:nvCxnSpPr>
        <p:spPr>
          <a:xfrm rot="5400000">
            <a:off x="5328181" y="4245626"/>
            <a:ext cx="620174" cy="119359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타원 30">
            <a:extLst>
              <a:ext uri="{FF2B5EF4-FFF2-40B4-BE49-F238E27FC236}">
                <a16:creationId xmlns:a16="http://schemas.microsoft.com/office/drawing/2014/main" id="{8059926D-7E8A-4BD1-853E-6A91923EE85C}"/>
              </a:ext>
            </a:extLst>
          </p:cNvPr>
          <p:cNvSpPr/>
          <p:nvPr/>
        </p:nvSpPr>
        <p:spPr>
          <a:xfrm>
            <a:off x="3152800" y="582082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5</a:t>
            </a:r>
            <a:endParaRPr lang="ko-KR" altLang="en-US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B9A8AC-29C9-49EE-BFD9-85DDB1E3A14F}"/>
              </a:ext>
            </a:extLst>
          </p:cNvPr>
          <p:cNvSpPr txBox="1"/>
          <p:nvPr/>
        </p:nvSpPr>
        <p:spPr>
          <a:xfrm>
            <a:off x="508277" y="5262535"/>
            <a:ext cx="1969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FF0000"/>
                </a:solidFill>
              </a:rPr>
              <a:t>해당 사건의 기록물 리스트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BBCD2DD-FEA5-4C46-B816-C36632AAB22A}"/>
              </a:ext>
            </a:extLst>
          </p:cNvPr>
          <p:cNvCxnSpPr/>
          <p:nvPr/>
        </p:nvCxnSpPr>
        <p:spPr>
          <a:xfrm flipV="1">
            <a:off x="2207695" y="5229200"/>
            <a:ext cx="585065" cy="1350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790EF61-970B-4513-8B53-6D0C6BC963A1}"/>
              </a:ext>
            </a:extLst>
          </p:cNvPr>
          <p:cNvSpPr/>
          <p:nvPr/>
        </p:nvSpPr>
        <p:spPr>
          <a:xfrm>
            <a:off x="5604542" y="5364215"/>
            <a:ext cx="1823733" cy="2127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D41D00C-8624-40D0-8FFF-D9CF45391320}"/>
              </a:ext>
            </a:extLst>
          </p:cNvPr>
          <p:cNvSpPr/>
          <p:nvPr/>
        </p:nvSpPr>
        <p:spPr>
          <a:xfrm>
            <a:off x="5602303" y="5578547"/>
            <a:ext cx="1825972" cy="6348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단권화가 완료되었습니다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1DDF94D7-6E2D-4689-885B-B55A51E4462C}"/>
              </a:ext>
            </a:extLst>
          </p:cNvPr>
          <p:cNvSpPr/>
          <p:nvPr/>
        </p:nvSpPr>
        <p:spPr>
          <a:xfrm>
            <a:off x="6636373" y="5922628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확인</a:t>
            </a:r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6DA64FD3-2E3C-452E-AFC2-06A13DD92A4B}"/>
              </a:ext>
            </a:extLst>
          </p:cNvPr>
          <p:cNvCxnSpPr>
            <a:stCxn id="29" idx="2"/>
            <a:endCxn id="36" idx="1"/>
          </p:cNvCxnSpPr>
          <p:nvPr/>
        </p:nvCxnSpPr>
        <p:spPr>
          <a:xfrm rot="5400000" flipH="1" flipV="1">
            <a:off x="4421102" y="4950450"/>
            <a:ext cx="235657" cy="2126743"/>
          </a:xfrm>
          <a:prstGeom prst="bentConnector4">
            <a:avLst>
              <a:gd name="adj1" fmla="val -97005"/>
              <a:gd name="adj2" fmla="val 796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56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31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609020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609866" y="3924055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UI_PA_008_03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1921645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79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기일변경통지서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기일변경통지서 상세</a:t>
            </a:r>
            <a:endParaRPr lang="en-US" altLang="ko-KR" sz="900" dirty="0"/>
          </a:p>
          <a:p>
            <a:endParaRPr lang="en-US" altLang="ko-KR" sz="9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기일변경통지서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153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변경기일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79450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AE7B16E6-6031-495D-ADCD-66DE288F59AD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B9BCDB-69FE-4FF9-A201-DEEBB5B46FBD}"/>
              </a:ext>
            </a:extLst>
          </p:cNvPr>
          <p:cNvSpPr/>
          <p:nvPr/>
        </p:nvSpPr>
        <p:spPr>
          <a:xfrm>
            <a:off x="1600352" y="1448780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제 </a:t>
            </a:r>
            <a:r>
              <a:rPr lang="en-US" altLang="ko-KR" sz="900" b="0" dirty="0">
                <a:solidFill>
                  <a:schemeClr val="tx1"/>
                </a:solidFill>
              </a:rPr>
              <a:t>1 </a:t>
            </a:r>
            <a:r>
              <a:rPr lang="ko-KR" altLang="en-US" sz="900" b="0" dirty="0" err="1">
                <a:solidFill>
                  <a:schemeClr val="tx1"/>
                </a:solidFill>
              </a:rPr>
              <a:t>조정부</a:t>
            </a:r>
            <a:endParaRPr lang="ko-KR" altLang="en-US" sz="9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6307A32-D0F5-47D7-AF69-B2ACC08517ED}"/>
              </a:ext>
            </a:extLst>
          </p:cNvPr>
          <p:cNvSpPr/>
          <p:nvPr/>
        </p:nvSpPr>
        <p:spPr>
          <a:xfrm>
            <a:off x="1599724" y="1812587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3</a:t>
            </a:r>
            <a:r>
              <a:rPr lang="ko-KR" altLang="en-US" sz="900" b="0" dirty="0">
                <a:solidFill>
                  <a:schemeClr val="tx1"/>
                </a:solidFill>
              </a:rPr>
              <a:t>차</a:t>
            </a:r>
            <a:endParaRPr lang="ko-KR" altLang="en-US" sz="9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C5F4F21-2353-4C1B-8159-EAE78EB9D559}"/>
              </a:ext>
            </a:extLst>
          </p:cNvPr>
          <p:cNvSpPr/>
          <p:nvPr/>
        </p:nvSpPr>
        <p:spPr>
          <a:xfrm>
            <a:off x="1599724" y="2176394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</a:t>
            </a:r>
            <a:r>
              <a:rPr lang="ko-KR" altLang="en-US" sz="900" b="0" dirty="0">
                <a:solidFill>
                  <a:schemeClr val="tx1"/>
                </a:solidFill>
              </a:rPr>
              <a:t>조정</a:t>
            </a:r>
            <a:r>
              <a:rPr lang="en-US" altLang="ko-KR" sz="900" b="0" dirty="0">
                <a:solidFill>
                  <a:schemeClr val="tx1"/>
                </a:solidFill>
              </a:rPr>
              <a:t>001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BA69E05-6864-4C10-A42C-16F8F16B8AF5}"/>
              </a:ext>
            </a:extLst>
          </p:cNvPr>
          <p:cNvSpPr/>
          <p:nvPr/>
        </p:nvSpPr>
        <p:spPr>
          <a:xfrm>
            <a:off x="4866144" y="2162271"/>
            <a:ext cx="1795890" cy="1941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b="0" dirty="0">
                <a:solidFill>
                  <a:schemeClr val="tx1"/>
                </a:solidFill>
              </a:rPr>
              <a:t>음악저작물</a:t>
            </a:r>
            <a:endParaRPr lang="ko-KR" altLang="en-US" sz="9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E42101-46F4-481B-8F8A-8787359DEA76}"/>
              </a:ext>
            </a:extLst>
          </p:cNvPr>
          <p:cNvSpPr/>
          <p:nvPr/>
        </p:nvSpPr>
        <p:spPr>
          <a:xfrm>
            <a:off x="1599724" y="2561421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홍 길 동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96A7537-20B7-4043-A329-BC5F977B915B}"/>
              </a:ext>
            </a:extLst>
          </p:cNvPr>
          <p:cNvSpPr/>
          <p:nvPr/>
        </p:nvSpPr>
        <p:spPr>
          <a:xfrm>
            <a:off x="1599724" y="2910619"/>
            <a:ext cx="922378" cy="1800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최 영 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A1F85A-7538-4234-8AC7-89327A693465}"/>
              </a:ext>
            </a:extLst>
          </p:cNvPr>
          <p:cNvSpPr/>
          <p:nvPr/>
        </p:nvSpPr>
        <p:spPr>
          <a:xfrm>
            <a:off x="1600352" y="328420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94E8B7-E1AF-4126-AA66-B7B936D38A8E}"/>
              </a:ext>
            </a:extLst>
          </p:cNvPr>
          <p:cNvSpPr/>
          <p:nvPr/>
        </p:nvSpPr>
        <p:spPr>
          <a:xfrm>
            <a:off x="1599724" y="3959569"/>
            <a:ext cx="1778101" cy="1670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31035D-F334-4C71-BEE9-00A1BD4A3589}"/>
              </a:ext>
            </a:extLst>
          </p:cNvPr>
          <p:cNvSpPr/>
          <p:nvPr/>
        </p:nvSpPr>
        <p:spPr>
          <a:xfrm>
            <a:off x="1609866" y="4274604"/>
            <a:ext cx="2660128" cy="14450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chemeClr val="tx1"/>
                </a:solidFill>
              </a:rPr>
              <a:t>서울시 용산구 </a:t>
            </a:r>
            <a:r>
              <a:rPr lang="ko-KR" altLang="en-US" sz="900" dirty="0" err="1">
                <a:solidFill>
                  <a:schemeClr val="tx1"/>
                </a:solidFill>
              </a:rPr>
              <a:t>후암로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en-US" altLang="ko-KR" sz="900" dirty="0">
                <a:solidFill>
                  <a:schemeClr val="tx1"/>
                </a:solidFill>
              </a:rPr>
              <a:t>107(</a:t>
            </a:r>
            <a:r>
              <a:rPr lang="ko-KR" altLang="en-US" sz="900" dirty="0">
                <a:solidFill>
                  <a:schemeClr val="tx1"/>
                </a:solidFill>
              </a:rPr>
              <a:t>동자동</a:t>
            </a:r>
            <a:r>
              <a:rPr lang="en-US" altLang="ko-KR" sz="900" dirty="0">
                <a:solidFill>
                  <a:schemeClr val="tx1"/>
                </a:solidFill>
              </a:rPr>
              <a:t>) </a:t>
            </a:r>
            <a:r>
              <a:rPr lang="ko-KR" altLang="en-US" sz="900" dirty="0">
                <a:solidFill>
                  <a:schemeClr val="tx1"/>
                </a:solidFill>
              </a:rPr>
              <a:t>게이트웨이</a:t>
            </a:r>
            <a:r>
              <a:rPr lang="en-US" altLang="ko-KR" sz="90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UI_PA_008_04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5C328024-3009-45A0-8BBE-26E801A6ED0C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B0EA1EF1-CB78-4DC9-BD6A-AA9D47B3774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6BE44E6-9BEA-4011-859F-C77BC0C6A0EF}"/>
              </a:ext>
            </a:extLst>
          </p:cNvPr>
          <p:cNvSpPr/>
          <p:nvPr/>
        </p:nvSpPr>
        <p:spPr>
          <a:xfrm>
            <a:off x="1599724" y="3621888"/>
            <a:ext cx="1192408" cy="17687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635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4345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0099824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차       수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sng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900" b="0" u="sng" dirty="0">
                          <a:solidFill>
                            <a:schemeClr val="tx1"/>
                          </a:solidFill>
                        </a:rPr>
                        <a:t>차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694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대 리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O(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출석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1" dirty="0"/>
                        <a:t>공개여부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비 공 개</a:t>
                      </a:r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2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장      소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고지된 다음기일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조서내용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618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63" name="직사각형 62">
            <a:extLst>
              <a:ext uri="{FF2B5EF4-FFF2-40B4-BE49-F238E27FC236}">
                <a16:creationId xmlns:a16="http://schemas.microsoft.com/office/drawing/2014/main" id="{9014BA4B-7251-40B2-8C22-A43DDCEA0E3B}"/>
              </a:ext>
            </a:extLst>
          </p:cNvPr>
          <p:cNvSpPr/>
          <p:nvPr/>
        </p:nvSpPr>
        <p:spPr>
          <a:xfrm>
            <a:off x="1577625" y="4239090"/>
            <a:ext cx="5831607" cy="3683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장 </a:t>
            </a:r>
            <a:r>
              <a:rPr lang="en-US" altLang="ko-KR" sz="900" b="0" dirty="0">
                <a:solidFill>
                  <a:schemeClr val="tx1"/>
                </a:solidFill>
              </a:rPr>
              <a:t>O </a:t>
            </a:r>
            <a:r>
              <a:rPr lang="en-US" altLang="ko-KR" sz="900" b="0" dirty="0" err="1">
                <a:solidFill>
                  <a:schemeClr val="tx1"/>
                </a:solidFill>
              </a:rPr>
              <a:t>O</a:t>
            </a:r>
            <a:r>
              <a:rPr lang="ko-KR" altLang="en-US" sz="900" b="0" dirty="0">
                <a:solidFill>
                  <a:schemeClr val="tx1"/>
                </a:solidFill>
              </a:rPr>
              <a:t>을 피신청인의 대리인으로 </a:t>
            </a:r>
            <a:r>
              <a:rPr lang="ko-KR" altLang="en-US" sz="900" b="0" dirty="0" err="1">
                <a:solidFill>
                  <a:schemeClr val="tx1"/>
                </a:solidFill>
              </a:rPr>
              <a:t>하가하고</a:t>
            </a:r>
            <a:r>
              <a:rPr lang="en-US" altLang="ko-KR" sz="900" b="0" dirty="0">
                <a:solidFill>
                  <a:schemeClr val="tx1"/>
                </a:solidFill>
              </a:rPr>
              <a:t>, </a:t>
            </a:r>
            <a:r>
              <a:rPr lang="ko-KR" altLang="en-US" sz="900" b="0" dirty="0">
                <a:solidFill>
                  <a:schemeClr val="tx1"/>
                </a:solidFill>
              </a:rPr>
              <a:t>신청인과 피신청인의 대리인의 출석을 확인함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</a:p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조정부장 </a:t>
            </a:r>
            <a:r>
              <a:rPr lang="en-US" altLang="ko-KR" sz="900" b="0" dirty="0">
                <a:solidFill>
                  <a:schemeClr val="tx1"/>
                </a:solidFill>
              </a:rPr>
              <a:t>: </a:t>
            </a:r>
            <a:r>
              <a:rPr lang="ko-KR" altLang="en-US" sz="900" b="0" dirty="0">
                <a:solidFill>
                  <a:schemeClr val="tx1"/>
                </a:solidFill>
              </a:rPr>
              <a:t>조정 진행 결과 조정부가 직권조정결정을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519010"/>
          <a:ext cx="2160240" cy="2434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현재 차수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클릭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or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마우스 오버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(hover)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툴팁형태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화면 출력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이전 차수들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-&gt;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차수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클릭시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해당 기일조서 상세로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기일조서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기일조서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기일조서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8DD8C71-606B-4AC3-98F8-E3DD19406ED0}"/>
              </a:ext>
            </a:extLst>
          </p:cNvPr>
          <p:cNvSpPr/>
          <p:nvPr/>
        </p:nvSpPr>
        <p:spPr>
          <a:xfrm>
            <a:off x="1847655" y="171881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2892FE6-1B90-4ADA-997A-5A13516D4172}"/>
              </a:ext>
            </a:extLst>
          </p:cNvPr>
          <p:cNvSpPr/>
          <p:nvPr/>
        </p:nvSpPr>
        <p:spPr>
          <a:xfrm>
            <a:off x="2952928" y="124141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2C2BB9-3DCB-44F2-BD34-C8A4D757DADB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UI_PA_008_05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A2A928C8-51FA-404F-84B8-9BA7CCD25DF4}"/>
              </a:ext>
            </a:extLst>
          </p:cNvPr>
          <p:cNvSpPr/>
          <p:nvPr/>
        </p:nvSpPr>
        <p:spPr>
          <a:xfrm>
            <a:off x="1600352" y="326956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9993B3F-9CB3-40E9-8780-6045CE60D46D}"/>
              </a:ext>
            </a:extLst>
          </p:cNvPr>
          <p:cNvSpPr/>
          <p:nvPr/>
        </p:nvSpPr>
        <p:spPr>
          <a:xfrm>
            <a:off x="4840712" y="3284652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0" dirty="0">
                <a:solidFill>
                  <a:schemeClr val="tx1"/>
                </a:solidFill>
              </a:rPr>
              <a:t>공개제한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785A4DE-F24E-4D15-B5D1-62D37DB2FC51}"/>
              </a:ext>
            </a:extLst>
          </p:cNvPr>
          <p:cNvSpPr/>
          <p:nvPr/>
        </p:nvSpPr>
        <p:spPr>
          <a:xfrm>
            <a:off x="1594132" y="3606392"/>
            <a:ext cx="1778101" cy="16709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dirty="0">
                <a:solidFill>
                  <a:schemeClr val="tx1"/>
                </a:solidFill>
              </a:rPr>
              <a:t>한국저작권위원회 분쟁조정실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4065995-3E0A-4C00-B9B8-F9EC4A34162D}"/>
              </a:ext>
            </a:extLst>
          </p:cNvPr>
          <p:cNvSpPr/>
          <p:nvPr/>
        </p:nvSpPr>
        <p:spPr>
          <a:xfrm>
            <a:off x="1577625" y="3959222"/>
            <a:ext cx="1181490" cy="19511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7. 30. 11:00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158CCB91-5C8A-42C2-A7F1-B5909161B1E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515C5D95-2440-4F90-8E54-CBE58B3F4EB3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E3539156-3055-4BDE-B2C2-2A1E5838335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A70CEC54-C816-4C1E-BC4B-059444C26654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6841033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81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취하종결통보서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취하종결통보서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취하종결통보서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취하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UI_PA_008_06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6B874C39-E329-48EF-8533-B4B7646FA78E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135DA5A-9B7F-44F2-936B-49E3977C7ABD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89F1C1F-8E78-4BEA-B230-C64B35BB4E1C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84CA2E2F-149B-4E7A-8531-C0CA374797B1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9860194B-F398-473E-AFCD-93EF489E70B7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374281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82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7259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불성립종결통보서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불성립종결통보서 상세</a:t>
            </a:r>
            <a:endParaRPr lang="en-US" altLang="ko-KR" sz="900" dirty="0"/>
          </a:p>
          <a:p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불성립종결통보서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395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5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366287870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4668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신청내용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66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제       목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불성립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종결 통보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08766"/>
                  </a:ext>
                </a:extLst>
              </a:tr>
              <a:tr h="40395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   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청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40395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10822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40395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A821A42-7E1D-442A-992A-B814E00366F4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UI_PA_008_07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A1D184-FCBB-4B4B-A852-3F6D12243F69}"/>
              </a:ext>
            </a:extLst>
          </p:cNvPr>
          <p:cNvSpPr/>
          <p:nvPr/>
        </p:nvSpPr>
        <p:spPr>
          <a:xfrm>
            <a:off x="1618020" y="3924055"/>
            <a:ext cx="5630235" cy="85509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b="0" dirty="0">
                <a:solidFill>
                  <a:schemeClr val="tx1"/>
                </a:solidFill>
              </a:rPr>
              <a:t>본 조정부는 </a:t>
            </a:r>
            <a:r>
              <a:rPr lang="en-US" altLang="ko-KR" sz="800" b="0" dirty="0">
                <a:solidFill>
                  <a:schemeClr val="tx1"/>
                </a:solidFill>
              </a:rPr>
              <a:t>[2020</a:t>
            </a:r>
            <a:r>
              <a:rPr lang="ko-KR" altLang="en-US" sz="800" b="0" dirty="0">
                <a:solidFill>
                  <a:schemeClr val="tx1"/>
                </a:solidFill>
              </a:rPr>
              <a:t>조정</a:t>
            </a:r>
            <a:r>
              <a:rPr lang="en-US" altLang="ko-KR" sz="800" b="0" dirty="0">
                <a:solidFill>
                  <a:schemeClr val="tx1"/>
                </a:solidFill>
              </a:rPr>
              <a:t>001 </a:t>
            </a:r>
            <a:r>
              <a:rPr lang="ko-KR" altLang="en-US" sz="800" b="0" dirty="0">
                <a:solidFill>
                  <a:schemeClr val="tx1"/>
                </a:solidFill>
              </a:rPr>
              <a:t>음악저작물</a:t>
            </a:r>
            <a:r>
              <a:rPr lang="en-US" altLang="ko-KR" sz="800" b="0" dirty="0">
                <a:solidFill>
                  <a:schemeClr val="tx1"/>
                </a:solidFill>
              </a:rPr>
              <a:t>] </a:t>
            </a:r>
            <a:r>
              <a:rPr lang="ko-KR" altLang="en-US" sz="800" b="0" dirty="0">
                <a:solidFill>
                  <a:schemeClr val="tx1"/>
                </a:solidFill>
              </a:rPr>
              <a:t>건에 있어 양 당사자 </a:t>
            </a:r>
            <a:r>
              <a:rPr lang="en-US" altLang="ko-KR" sz="800" b="0" dirty="0">
                <a:solidFill>
                  <a:schemeClr val="tx1"/>
                </a:solidFill>
              </a:rPr>
              <a:t>…</a:t>
            </a:r>
            <a:endParaRPr lang="ko-KR" altLang="en-US" sz="800" b="0" dirty="0">
              <a:solidFill>
                <a:schemeClr val="tx1"/>
              </a:solidFill>
            </a:endParaRPr>
          </a:p>
          <a:p>
            <a:endParaRPr lang="ko-KR" altLang="en-US" sz="800" dirty="0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A10AB3B5-A6F3-42C1-8617-7B2F05C44C92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969B382E-B516-4EE9-AC5B-70E3DD6C6E12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8D8F3B8E-D3C7-4DE5-B56E-3FBBC7CE1BCB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4F7B08E-5EE4-4502-8EE8-AFD23D60E370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E56D4F6A-A547-4CF3-B152-6057928A54AD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0031828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83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A02B59E1-08D3-4555-96A0-D7F2DF14B24E}"/>
              </a:ext>
            </a:extLst>
          </p:cNvPr>
          <p:cNvSpPr/>
          <p:nvPr/>
        </p:nvSpPr>
        <p:spPr>
          <a:xfrm>
            <a:off x="136889" y="5940285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28837385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84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조정권고안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조정권고안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조정권고안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UI_PA_008_08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6D3C329F-6558-4BDA-8CC4-39D7B7C6E891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3D8BF951-7349-4C56-ABD4-5990CE081DDB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2726523-D949-4BF2-B2FD-380344824E66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1660D995-0201-40F3-90E4-6CFAE845AB8B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D5115036-87F2-4A07-B6E9-7AFDCE46F62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0F4995-389C-4EB3-805D-0768A3D60DB8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2EAE469-4580-4441-AE38-7EB46E54269E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67D9544-1305-4ECE-BB12-18CB73C1A4AF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F16B1B86-91FA-416D-B9C7-533C704AB74E}"/>
              </a:ext>
            </a:extLst>
          </p:cNvPr>
          <p:cNvCxnSpPr>
            <a:cxnSpLocks/>
            <a:endCxn id="27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9D2B8B8-D9B8-4D4C-B612-82A2A07159CB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F502636-4F73-441B-B0AC-27F85A5E1051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B59E67-8E11-4DCD-9CF5-59BE3CDD6ADE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0B2F20D-66D5-4DBE-B651-DDA37A8ABC03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7B8C40B3-8022-41C6-AA63-BC5C9E5F1E65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459665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85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6" cy="287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73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673473">
                  <a:extLst>
                    <a:ext uri="{9D8B030D-6E8A-4147-A177-3AD203B41FA5}">
                      <a16:colId xmlns:a16="http://schemas.microsoft.com/office/drawing/2014/main" val="3116207299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수락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대기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권  고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59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신청의 표시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59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신청원인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별지 조정신청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해당란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 기재와 같다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90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조정조항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2851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43578"/>
                  </a:ext>
                </a:extLst>
              </a:tr>
              <a:tr h="255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조정조사관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62F786C-059A-499F-8F52-88F9301A3232}"/>
              </a:ext>
            </a:extLst>
          </p:cNvPr>
          <p:cNvSpPr/>
          <p:nvPr/>
        </p:nvSpPr>
        <p:spPr>
          <a:xfrm>
            <a:off x="1577625" y="3158970"/>
            <a:ext cx="5715635" cy="27003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DD7FDC52-CC37-4DD5-97EF-117608ABC9B1}"/>
              </a:ext>
            </a:extLst>
          </p:cNvPr>
          <p:cNvSpPr/>
          <p:nvPr/>
        </p:nvSpPr>
        <p:spPr>
          <a:xfrm>
            <a:off x="1563073" y="242955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A70F384A-8C05-46A0-AC2C-9724DB059ECB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98B3A6FE-9EF8-474E-91BC-30B192F894D2}"/>
              </a:ext>
            </a:extLst>
          </p:cNvPr>
          <p:cNvSpPr/>
          <p:nvPr/>
        </p:nvSpPr>
        <p:spPr>
          <a:xfrm>
            <a:off x="182470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377271593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86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조정조서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조정조서 상세</a:t>
            </a:r>
            <a:endParaRPr lang="en-US" altLang="ko-KR" sz="900" dirty="0"/>
          </a:p>
          <a:p>
            <a:r>
              <a:rPr lang="en-US" altLang="ko-KR" sz="9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조정조서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97F770-A71B-4A6D-BCE4-35C41555CBDC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UI_PA_008_09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21F5A795-3580-476F-B3A6-AE74B801F4B5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37C83FF1-6236-4A32-A605-E408C9288DF1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6003A855-D735-442C-BD09-840E08EA339F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A1DC7CFE-B5B4-43E0-BC4A-4B637DF04D48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C94D676-E116-4268-853D-DCF7F09B77AD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3F43F091-EDEF-45A4-81E7-E5D022301283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66E4EE-CE75-463F-B19D-0F460EA1514F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E6A2058-74A3-4C63-8A8C-E13873D864D7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939066A-A88E-42DD-B248-47E6C13E177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4" name="연결선: 꺾임 33">
            <a:extLst>
              <a:ext uri="{FF2B5EF4-FFF2-40B4-BE49-F238E27FC236}">
                <a16:creationId xmlns:a16="http://schemas.microsoft.com/office/drawing/2014/main" id="{6E0E3380-387C-42F7-9B07-03621F1CD739}"/>
              </a:ext>
            </a:extLst>
          </p:cNvPr>
          <p:cNvCxnSpPr>
            <a:cxnSpLocks/>
            <a:endCxn id="35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DD1C21B-1F53-4D5D-98DB-445BD451263E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AB33390-B730-4C3E-A795-AA53D79DE6DF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064401-45CB-4574-8D9A-104B826FB3D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0A42E6-F767-4DBA-8B87-3E32546F6F31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45E2B38F-5207-4D73-AD89-4E9E7AAC9F14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237034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9"/>
          <a:ext cx="7287606" cy="3048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594066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</a:tblGrid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홍길동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최영준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결  정  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송달 완료일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2020. 6. 3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11219"/>
                  </a:ext>
                </a:extLst>
              </a:tr>
              <a:tr h="27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이의신청기한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2020. 6. 17(14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일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626987"/>
                  </a:ext>
                </a:extLst>
              </a:tr>
              <a:tr h="26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주       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2176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신청취지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76304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이       유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293808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조정부장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임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9196141"/>
                  </a:ext>
                </a:extLst>
              </a:tr>
              <a:tr h="250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84" name="직사각형 83">
            <a:extLst>
              <a:ext uri="{FF2B5EF4-FFF2-40B4-BE49-F238E27FC236}">
                <a16:creationId xmlns:a16="http://schemas.microsoft.com/office/drawing/2014/main" id="{B964FADA-6EAF-4FCE-B360-73BA5C2DA15F}"/>
              </a:ext>
            </a:extLst>
          </p:cNvPr>
          <p:cNvSpPr/>
          <p:nvPr/>
        </p:nvSpPr>
        <p:spPr>
          <a:xfrm>
            <a:off x="1622630" y="3140710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1. </a:t>
            </a:r>
            <a:r>
              <a:rPr lang="ko-KR" altLang="en-US" sz="900" b="0" dirty="0">
                <a:solidFill>
                  <a:schemeClr val="tx1"/>
                </a:solidFill>
              </a:rPr>
              <a:t>피신청인은 신청인에게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0A5681E8-EB90-4854-BD87-6D82336A8FF8}"/>
              </a:ext>
            </a:extLst>
          </p:cNvPr>
          <p:cNvSpPr/>
          <p:nvPr/>
        </p:nvSpPr>
        <p:spPr>
          <a:xfrm>
            <a:off x="1622630" y="3427447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 err="1">
                <a:solidFill>
                  <a:schemeClr val="tx1"/>
                </a:solidFill>
              </a:rPr>
              <a:t>피선칭인은</a:t>
            </a:r>
            <a:r>
              <a:rPr lang="ko-KR" altLang="en-US" sz="900" b="0" dirty="0">
                <a:solidFill>
                  <a:schemeClr val="tx1"/>
                </a:solidFill>
              </a:rPr>
              <a:t> 신청인에게 저작권 침해에 대한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23FBB6A-0D1C-4529-961D-F3F8B015F800}"/>
              </a:ext>
            </a:extLst>
          </p:cNvPr>
          <p:cNvSpPr/>
          <p:nvPr/>
        </p:nvSpPr>
        <p:spPr>
          <a:xfrm>
            <a:off x="1616846" y="3672525"/>
            <a:ext cx="5769553" cy="2231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1"/>
            <a:r>
              <a:rPr lang="ko-KR" altLang="en-US" sz="900" b="0" dirty="0">
                <a:solidFill>
                  <a:schemeClr val="tx1"/>
                </a:solidFill>
              </a:rPr>
              <a:t>위 사건의 공평한 해결을 위하여 </a:t>
            </a:r>
            <a:r>
              <a:rPr lang="en-US" altLang="ko-KR" sz="900" b="0" dirty="0">
                <a:solidFill>
                  <a:schemeClr val="tx1"/>
                </a:solidFill>
              </a:rPr>
              <a:t>…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87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BD2FC46D-7138-4B2B-9149-8D986FF1DA83}"/>
              </a:ext>
            </a:extLst>
          </p:cNvPr>
          <p:cNvSpPr/>
          <p:nvPr/>
        </p:nvSpPr>
        <p:spPr>
          <a:xfrm>
            <a:off x="1532620" y="2403218"/>
            <a:ext cx="922378" cy="1800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b="0" dirty="0">
                <a:solidFill>
                  <a:schemeClr val="tx1"/>
                </a:solidFill>
              </a:rPr>
              <a:t>2020. 5. 30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graphicFrame>
        <p:nvGraphicFramePr>
          <p:cNvPr id="70" name="표 69">
            <a:extLst>
              <a:ext uri="{FF2B5EF4-FFF2-40B4-BE49-F238E27FC236}">
                <a16:creationId xmlns:a16="http://schemas.microsoft.com/office/drawing/2014/main" id="{7E58EBDE-E6E4-4957-BB8A-95A8989196E9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927011A5-5A29-4BFF-B56B-D220FFFFB124}"/>
              </a:ext>
            </a:extLst>
          </p:cNvPr>
          <p:cNvSpPr/>
          <p:nvPr/>
        </p:nvSpPr>
        <p:spPr>
          <a:xfrm>
            <a:off x="159679" y="6130647"/>
            <a:ext cx="733639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다음페이지에 계속</a:t>
            </a:r>
          </a:p>
        </p:txBody>
      </p:sp>
    </p:spTree>
    <p:extLst>
      <p:ext uri="{BB962C8B-B14F-4D97-AF65-F5344CB8AC3E}">
        <p14:creationId xmlns:p14="http://schemas.microsoft.com/office/powerpoint/2010/main" val="17009650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88</a:t>
            </a:fld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103350" y="662217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직권조정결정서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직권조정결정서 상세</a:t>
            </a:r>
            <a:endParaRPr lang="en-US" altLang="ko-KR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직권조정결정서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64218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0197D4-3820-413E-835E-8872C7202AE3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UI_PA_008_10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7FAEEA22-2A6A-46FF-B0E3-8E006A4741EA}"/>
              </a:ext>
            </a:extLst>
          </p:cNvPr>
          <p:cNvGraphicFramePr>
            <a:graphicFrameLocks noGrp="1"/>
          </p:cNvGraphicFramePr>
          <p:nvPr/>
        </p:nvGraphicFramePr>
        <p:xfrm>
          <a:off x="226785" y="1256326"/>
          <a:ext cx="7202180" cy="118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20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467729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296684">
                  <a:extLst>
                    <a:ext uri="{9D8B030D-6E8A-4147-A177-3AD203B41FA5}">
                      <a16:colId xmlns:a16="http://schemas.microsoft.com/office/drawing/2014/main" val="2257703941"/>
                    </a:ext>
                  </a:extLst>
                </a:gridCol>
              </a:tblGrid>
              <a:tr h="3941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일자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조정위원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5127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2021.07.15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피신청인은 </a:t>
                      </a:r>
                      <a:r>
                        <a:rPr lang="en-US" altLang="ko-KR" sz="900" u="none" strike="noStrike" dirty="0">
                          <a:effectLst/>
                        </a:rPr>
                        <a:t>2020. 9. 17.</a:t>
                      </a:r>
                      <a:r>
                        <a:rPr lang="ko-KR" altLang="en-US" sz="900" u="none" strike="noStrike" dirty="0">
                          <a:effectLst/>
                        </a:rPr>
                        <a:t>까지 신청인에게 금 </a:t>
                      </a:r>
                      <a:r>
                        <a:rPr lang="en-US" altLang="ko-KR" sz="900" u="none" strike="noStrike" dirty="0">
                          <a:effectLst/>
                        </a:rPr>
                        <a:t>3,000,000</a:t>
                      </a:r>
                      <a:r>
                        <a:rPr lang="ko-KR" altLang="en-US" sz="900" u="none" strike="noStrike" dirty="0">
                          <a:effectLst/>
                        </a:rPr>
                        <a:t>원을 지급한다</a:t>
                      </a:r>
                      <a:r>
                        <a:rPr lang="en-US" altLang="ko-KR" sz="900" u="none" strike="noStrike" dirty="0">
                          <a:effectLst/>
                        </a:rPr>
                        <a:t>.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941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맑은 고딕" panose="020B0503020000020004" pitchFamily="50" charset="-127"/>
                          <a:cs typeface="+mn-cs"/>
                        </a:rPr>
                        <a:t>2021.07.17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피신청인이 제</a:t>
                      </a:r>
                      <a:r>
                        <a:rPr lang="en-US" altLang="ko-KR" sz="900" u="none" strike="noStrike" dirty="0">
                          <a:effectLst/>
                        </a:rPr>
                        <a:t>1</a:t>
                      </a:r>
                      <a:r>
                        <a:rPr lang="ko-KR" altLang="en-US" sz="900" u="none" strike="noStrike" dirty="0">
                          <a:effectLst/>
                        </a:rPr>
                        <a:t>항의 의무를 성실히 이행할 경우</a:t>
                      </a:r>
                      <a:r>
                        <a:rPr lang="en-US" altLang="ko-KR" sz="900" u="none" strike="noStrike" dirty="0">
                          <a:effectLst/>
                        </a:rPr>
                        <a:t>…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O </a:t>
                      </a:r>
                      <a:r>
                        <a:rPr lang="en-US" altLang="ko-KR" sz="900" b="0" dirty="0" err="1">
                          <a:solidFill>
                            <a:schemeClr val="tx1"/>
                          </a:solidFill>
                        </a:rPr>
                        <a:t>O</a:t>
                      </a:r>
                      <a:endParaRPr lang="ko-KR" altLang="en-US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059183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5CF0A2B8-57E4-4A7E-85AE-83B76D94A136}"/>
              </a:ext>
            </a:extLst>
          </p:cNvPr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의견 상세 내용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팝업창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 생성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/>
                        <a:t>리포팅 솔루션을 통한 양식출력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목록 화면 이동</a:t>
                      </a:r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7E343E7-1C19-4FA8-A8BF-0D424FDC5E71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2ED709CC-4114-4890-814E-5789F2451672}"/>
              </a:ext>
            </a:extLst>
          </p:cNvPr>
          <p:cNvSpPr/>
          <p:nvPr/>
        </p:nvSpPr>
        <p:spPr>
          <a:xfrm>
            <a:off x="6808279" y="585927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8C5EA48-4BEA-40BB-AB1F-7C25A8C55A66}"/>
              </a:ext>
            </a:extLst>
          </p:cNvPr>
          <p:cNvSpPr/>
          <p:nvPr/>
        </p:nvSpPr>
        <p:spPr>
          <a:xfrm>
            <a:off x="6098077" y="5917633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출력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FE8EDB30-9CF5-4513-9BDD-5C2918D98051}"/>
              </a:ext>
            </a:extLst>
          </p:cNvPr>
          <p:cNvSpPr/>
          <p:nvPr/>
        </p:nvSpPr>
        <p:spPr>
          <a:xfrm>
            <a:off x="6094317" y="5840638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05F690-AC19-4ECF-81C3-2ACFFCFEF7F4}"/>
              </a:ext>
            </a:extLst>
          </p:cNvPr>
          <p:cNvSpPr txBox="1"/>
          <p:nvPr/>
        </p:nvSpPr>
        <p:spPr>
          <a:xfrm>
            <a:off x="2219531" y="3527430"/>
            <a:ext cx="3496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&lt;&lt;  &lt;  1  2  3  4  5  6  7  8  9  10  &gt;  &gt;&gt;</a:t>
            </a:r>
            <a:endParaRPr lang="ko-KR" altLang="en-US" sz="1100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47B5C4FA-E35D-4AB2-9FC0-E2CD54C95092}"/>
              </a:ext>
            </a:extLst>
          </p:cNvPr>
          <p:cNvCxnSpPr>
            <a:cxnSpLocks/>
          </p:cNvCxnSpPr>
          <p:nvPr/>
        </p:nvCxnSpPr>
        <p:spPr>
          <a:xfrm flipH="1">
            <a:off x="5755365" y="1673805"/>
            <a:ext cx="8043" cy="68802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9948013-B727-4F8D-AF2F-64E46F73A015}"/>
              </a:ext>
            </a:extLst>
          </p:cNvPr>
          <p:cNvSpPr txBox="1"/>
          <p:nvPr/>
        </p:nvSpPr>
        <p:spPr>
          <a:xfrm>
            <a:off x="4812986" y="2169208"/>
            <a:ext cx="1051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FF0000"/>
                </a:solidFill>
              </a:rPr>
              <a:t>10</a:t>
            </a:r>
            <a:r>
              <a:rPr lang="ko-KR" altLang="en-US" sz="1050" b="1" dirty="0">
                <a:solidFill>
                  <a:srgbClr val="FF0000"/>
                </a:solidFill>
              </a:rPr>
              <a:t>개씩 표기</a:t>
            </a:r>
            <a:endParaRPr lang="en-US" altLang="ko-KR" sz="1050" b="1" dirty="0">
              <a:solidFill>
                <a:srgbClr val="FF0000"/>
              </a:solidFill>
            </a:endParaRP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A52A49F-3C6C-4837-8ECC-BA801B85F589}"/>
              </a:ext>
            </a:extLst>
          </p:cNvPr>
          <p:cNvCxnSpPr>
            <a:cxnSpLocks/>
            <a:endCxn id="34" idx="3"/>
          </p:cNvCxnSpPr>
          <p:nvPr/>
        </p:nvCxnSpPr>
        <p:spPr>
          <a:xfrm rot="5400000">
            <a:off x="3209497" y="2572288"/>
            <a:ext cx="1831897" cy="57499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088C15D-CCD5-49FB-9592-B0DF40C2DE36}"/>
              </a:ext>
            </a:extLst>
          </p:cNvPr>
          <p:cNvSpPr/>
          <p:nvPr/>
        </p:nvSpPr>
        <p:spPr>
          <a:xfrm>
            <a:off x="231774" y="2200120"/>
            <a:ext cx="3606175" cy="31512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의견일자 </a:t>
            </a:r>
            <a:r>
              <a:rPr lang="en-US" altLang="ko-KR" sz="1000" dirty="0">
                <a:solidFill>
                  <a:schemeClr val="tx1"/>
                </a:solidFill>
              </a:rPr>
              <a:t>: 2021.07.15</a:t>
            </a: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조정위원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김 </a:t>
            </a:r>
            <a:r>
              <a:rPr lang="en-US" altLang="ko-KR" sz="1000" dirty="0">
                <a:solidFill>
                  <a:schemeClr val="tx1"/>
                </a:solidFill>
              </a:rPr>
              <a:t>O </a:t>
            </a:r>
            <a:r>
              <a:rPr lang="en-US" altLang="ko-KR" sz="1000" dirty="0" err="1">
                <a:solidFill>
                  <a:schemeClr val="tx1"/>
                </a:solidFill>
              </a:rPr>
              <a:t>O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r>
              <a:rPr lang="ko-KR" altLang="en-US" sz="1000" dirty="0">
                <a:solidFill>
                  <a:schemeClr val="tx1"/>
                </a:solidFill>
              </a:rPr>
              <a:t> 의견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en-US" altLang="ko-KR" sz="1000" dirty="0">
              <a:solidFill>
                <a:schemeClr val="tx1"/>
              </a:solidFill>
            </a:endParaRPr>
          </a:p>
          <a:p>
            <a:pPr latinLnBrk="1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61F70CD-0179-47BA-AB32-EEA95F87F147}"/>
              </a:ext>
            </a:extLst>
          </p:cNvPr>
          <p:cNvSpPr/>
          <p:nvPr/>
        </p:nvSpPr>
        <p:spPr>
          <a:xfrm>
            <a:off x="341639" y="3248979"/>
            <a:ext cx="3261211" cy="19352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 err="1">
                <a:solidFill>
                  <a:schemeClr val="tx1"/>
                </a:solidFill>
              </a:rPr>
              <a:t>피선청인은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2020. 9. 17</a:t>
            </a:r>
            <a:r>
              <a:rPr lang="ko-KR" altLang="en-US" sz="1000" dirty="0">
                <a:solidFill>
                  <a:schemeClr val="tx1"/>
                </a:solidFill>
              </a:rPr>
              <a:t>까지 신청인에게 금 </a:t>
            </a:r>
            <a:r>
              <a:rPr lang="en-US" altLang="ko-KR" sz="1000" dirty="0">
                <a:solidFill>
                  <a:schemeClr val="tx1"/>
                </a:solidFill>
              </a:rPr>
              <a:t>3,000,000</a:t>
            </a:r>
            <a:r>
              <a:rPr lang="ko-KR" altLang="en-US" sz="1000" dirty="0">
                <a:solidFill>
                  <a:schemeClr val="tx1"/>
                </a:solidFill>
              </a:rPr>
              <a:t>원을 지급한다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endParaRPr lang="ko-KR" altLang="en-US" sz="1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EA7789-38BD-430D-8CBF-09FB2E38B2B4}"/>
              </a:ext>
            </a:extLst>
          </p:cNvPr>
          <p:cNvSpPr txBox="1"/>
          <p:nvPr/>
        </p:nvSpPr>
        <p:spPr>
          <a:xfrm>
            <a:off x="3492027" y="2183087"/>
            <a:ext cx="360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/>
              <a:t>X</a:t>
            </a:r>
            <a:endParaRPr lang="ko-KR" altLang="en-US" sz="13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0DB8EC8-CBD2-4D3C-A83F-40229521F056}"/>
              </a:ext>
            </a:extLst>
          </p:cNvPr>
          <p:cNvSpPr/>
          <p:nvPr/>
        </p:nvSpPr>
        <p:spPr>
          <a:xfrm>
            <a:off x="231773" y="2183087"/>
            <a:ext cx="3606175" cy="3008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A00F9E57-82E3-4FC1-B1E2-A4D1E48D4F36}"/>
              </a:ext>
            </a:extLst>
          </p:cNvPr>
          <p:cNvSpPr/>
          <p:nvPr/>
        </p:nvSpPr>
        <p:spPr>
          <a:xfrm>
            <a:off x="1446900" y="1619059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0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4008729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F911C2A-6526-463A-9E39-5F3BF1228C88}"/>
              </a:ext>
            </a:extLst>
          </p:cNvPr>
          <p:cNvSpPr/>
          <p:nvPr/>
        </p:nvSpPr>
        <p:spPr>
          <a:xfrm>
            <a:off x="5238479" y="5913576"/>
            <a:ext cx="82553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수수료 안내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89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서류 상세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SMS,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카카오톡으로 수수료 정보 전송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승인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관리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요청 상세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종결사건 서류재발급 요청 상세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430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종결사건 서류재발급 요청 상세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3F38F86-9815-402F-BCB7-2E3B45D2D8E1}"/>
              </a:ext>
            </a:extLst>
          </p:cNvPr>
          <p:cNvCxnSpPr/>
          <p:nvPr/>
        </p:nvCxnSpPr>
        <p:spPr>
          <a:xfrm>
            <a:off x="182470" y="998730"/>
            <a:ext cx="7290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9EA78A2-F511-4877-BE40-5F4B3934EAF0}"/>
              </a:ext>
            </a:extLst>
          </p:cNvPr>
          <p:cNvGraphicFramePr>
            <a:graphicFrameLocks noGrp="1"/>
          </p:cNvGraphicFramePr>
          <p:nvPr/>
        </p:nvGraphicFramePr>
        <p:xfrm>
          <a:off x="185674" y="1362538"/>
          <a:ext cx="7287607" cy="387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946">
                  <a:extLst>
                    <a:ext uri="{9D8B030D-6E8A-4147-A177-3AD203B41FA5}">
                      <a16:colId xmlns:a16="http://schemas.microsoft.com/office/drawing/2014/main" val="241488593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5511625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64783197"/>
                    </a:ext>
                  </a:extLst>
                </a:gridCol>
                <a:gridCol w="2700301">
                  <a:extLst>
                    <a:ext uri="{9D8B030D-6E8A-4147-A177-3AD203B41FA5}">
                      <a16:colId xmlns:a16="http://schemas.microsoft.com/office/drawing/2014/main" val="359205955"/>
                    </a:ext>
                  </a:extLst>
                </a:gridCol>
              </a:tblGrid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조  정  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조정부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80890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       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조정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001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사건내용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음악저작물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8568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  청  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홍 길 동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87419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피신청인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최 영 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102852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기록의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</a:rPr>
                        <a:t>초</a:t>
                      </a:r>
                      <a:r>
                        <a:rPr lang="ko-KR" altLang="en-US" sz="9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·등본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조정조서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900" b="1" dirty="0"/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</a:t>
                      </a:r>
                      <a:r>
                        <a:rPr lang="ko-KR" altLang="en-US" sz="900" dirty="0"/>
                        <a:t>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4846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증명서 발급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u="sng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확정증명원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건수</a:t>
                      </a:r>
                      <a:endParaRPr lang="ko-KR" altLang="en-US" sz="9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/>
                        <a:t>2</a:t>
                      </a:r>
                      <a:r>
                        <a:rPr lang="ko-KR" altLang="en-US" sz="900" dirty="0"/>
                        <a:t>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45526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신청일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</a:rPr>
                        <a:t>2021. 4. 20.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51299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납부여부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미납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97814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수수료 안내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안내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57883"/>
                  </a:ext>
                </a:extLst>
              </a:tr>
              <a:tr h="387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solidFill>
                            <a:schemeClr val="tx1"/>
                          </a:solidFill>
                        </a:rPr>
                        <a:t>승인 여부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</a:rPr>
                        <a:t>승인 대기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990"/>
                  </a:ext>
                </a:extLst>
              </a:tr>
            </a:tbl>
          </a:graphicData>
        </a:graphic>
      </p:graphicFrame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1B89025-25CE-41DB-9662-D4E6B3C583C7}"/>
              </a:ext>
            </a:extLst>
          </p:cNvPr>
          <p:cNvSpPr/>
          <p:nvPr/>
        </p:nvSpPr>
        <p:spPr>
          <a:xfrm>
            <a:off x="6827761" y="590613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ysClr val="windowText" lastClr="000000"/>
                </a:solidFill>
              </a:rPr>
              <a:t>목록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12A32DD-2C66-471D-96C7-B3AFF8015BFE}"/>
              </a:ext>
            </a:extLst>
          </p:cNvPr>
          <p:cNvSpPr/>
          <p:nvPr/>
        </p:nvSpPr>
        <p:spPr>
          <a:xfrm>
            <a:off x="6123130" y="5904275"/>
            <a:ext cx="645519" cy="223165"/>
          </a:xfrm>
          <a:prstGeom prst="round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>
                <a:solidFill>
                  <a:sysClr val="windowText" lastClr="000000"/>
                </a:solidFill>
              </a:rPr>
              <a:t>승인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UI_PA_008_11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F547C8B9-9BA1-4245-9E36-9DA0CFA18989}"/>
              </a:ext>
            </a:extLst>
          </p:cNvPr>
          <p:cNvSpPr/>
          <p:nvPr/>
        </p:nvSpPr>
        <p:spPr>
          <a:xfrm>
            <a:off x="1532620" y="2888940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7ED8D6CD-0D7A-4B1F-BCCA-8B72C82DA2F7}"/>
              </a:ext>
            </a:extLst>
          </p:cNvPr>
          <p:cNvSpPr/>
          <p:nvPr/>
        </p:nvSpPr>
        <p:spPr>
          <a:xfrm>
            <a:off x="5248945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2</a:t>
            </a:r>
            <a:endParaRPr lang="ko-KR" altLang="en-US" sz="1000" b="1" dirty="0"/>
          </a:p>
        </p:txBody>
      </p:sp>
      <p:sp>
        <p:nvSpPr>
          <p:cNvPr id="81" name="타원 80">
            <a:extLst>
              <a:ext uri="{FF2B5EF4-FFF2-40B4-BE49-F238E27FC236}">
                <a16:creationId xmlns:a16="http://schemas.microsoft.com/office/drawing/2014/main" id="{2F5BFC03-96B9-45E1-816D-3AC0B301197F}"/>
              </a:ext>
            </a:extLst>
          </p:cNvPr>
          <p:cNvSpPr/>
          <p:nvPr/>
        </p:nvSpPr>
        <p:spPr>
          <a:xfrm>
            <a:off x="6130517" y="581042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3</a:t>
            </a:r>
            <a:endParaRPr lang="ko-KR" altLang="en-US" sz="1000" b="1" dirty="0"/>
          </a:p>
        </p:txBody>
      </p:sp>
      <p:sp>
        <p:nvSpPr>
          <p:cNvPr id="82" name="타원 81">
            <a:extLst>
              <a:ext uri="{FF2B5EF4-FFF2-40B4-BE49-F238E27FC236}">
                <a16:creationId xmlns:a16="http://schemas.microsoft.com/office/drawing/2014/main" id="{D73F86E8-7369-4C13-971F-A6C2416E6A31}"/>
              </a:ext>
            </a:extLst>
          </p:cNvPr>
          <p:cNvSpPr/>
          <p:nvPr/>
        </p:nvSpPr>
        <p:spPr>
          <a:xfrm>
            <a:off x="6862352" y="5819302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4</a:t>
            </a:r>
            <a:endParaRPr lang="ko-KR" altLang="en-US" sz="1000" b="1" dirty="0"/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8ED4EA53-DFE7-4FAC-93A9-F58C0EC71FA2}"/>
              </a:ext>
            </a:extLst>
          </p:cNvPr>
          <p:cNvSpPr/>
          <p:nvPr/>
        </p:nvSpPr>
        <p:spPr>
          <a:xfrm>
            <a:off x="1531637" y="3293985"/>
            <a:ext cx="169946" cy="1699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1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8902099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7300" y="6611920"/>
            <a:ext cx="2311400" cy="246080"/>
          </a:xfrm>
        </p:spPr>
        <p:txBody>
          <a:bodyPr/>
          <a:lstStyle/>
          <a:p>
            <a:fld id="{0500D182-0E45-4451-AC01-D47C2071488A}" type="slidenum">
              <a:rPr lang="ko-KR" altLang="en-US" smtClean="0"/>
              <a:pPr/>
              <a:t>90</a:t>
            </a:fld>
            <a:endParaRPr lang="ko-KR" altLang="en-US" dirty="0"/>
          </a:p>
        </p:txBody>
      </p:sp>
      <p:graphicFrame>
        <p:nvGraphicFramePr>
          <p:cNvPr id="54" name="표 53"/>
          <p:cNvGraphicFramePr>
            <a:graphicFrameLocks noGrp="1"/>
          </p:cNvGraphicFramePr>
          <p:nvPr/>
        </p:nvGraphicFramePr>
        <p:xfrm>
          <a:off x="7653300" y="3969060"/>
          <a:ext cx="2160240" cy="21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02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LINK &amp; DESCRIPTION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36000" marR="36000" anchor="ctr"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서류 상세 화면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SMS,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카카오톡으로 수수료 정보 전송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승인 처리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5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/>
                        <a:t>조정 관리 목록 이동</a:t>
                      </a: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96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71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ko-KR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25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/>
                    </a:p>
                  </a:txBody>
                  <a:tcPr marL="36000" marR="36000" anchor="ctr">
                    <a:lnL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4851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103350" y="662217"/>
            <a:ext cx="1656810" cy="1231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ko-KR" altLang="en-US" sz="800" dirty="0"/>
              <a:t>분쟁조정 이력 및 통계 관리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3733" y="1448780"/>
            <a:ext cx="2086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분쟁조정 이력 및 통계 관리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0E3793-6FA1-4C18-B518-CA9FB32C0D0B}"/>
              </a:ext>
            </a:extLst>
          </p:cNvPr>
          <p:cNvSpPr txBox="1"/>
          <p:nvPr/>
        </p:nvSpPr>
        <p:spPr>
          <a:xfrm>
            <a:off x="92460" y="537694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분쟁조정 이력 및 통계 관리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7B3ED22-FB9A-4E2F-8CEC-9B8C7EB3D864}"/>
              </a:ext>
            </a:extLst>
          </p:cNvPr>
          <p:cNvSpPr/>
          <p:nvPr/>
        </p:nvSpPr>
        <p:spPr>
          <a:xfrm>
            <a:off x="3445108" y="542687"/>
            <a:ext cx="4028172" cy="277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조정 종결 관리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C442C1-8A4F-4507-B658-CFA64234766A}"/>
              </a:ext>
            </a:extLst>
          </p:cNvPr>
          <p:cNvSpPr txBox="1"/>
          <p:nvPr/>
        </p:nvSpPr>
        <p:spPr>
          <a:xfrm>
            <a:off x="8111725" y="950241"/>
            <a:ext cx="1656810" cy="1384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UI_PA_008_12</a:t>
            </a:r>
            <a:endParaRPr lang="ko-KR" altLang="en-US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90" y="1448780"/>
            <a:ext cx="6746739" cy="395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18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46702</TotalTime>
  <Words>15840</Words>
  <Application>Microsoft Office PowerPoint</Application>
  <PresentationFormat>A4 용지(210x297mm)</PresentationFormat>
  <Paragraphs>6155</Paragraphs>
  <Slides>91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91</vt:i4>
      </vt:variant>
    </vt:vector>
  </HeadingPairs>
  <TitlesOfParts>
    <vt:vector size="97" baseType="lpstr">
      <vt:lpstr>notokr-regular</vt:lpstr>
      <vt:lpstr>굴림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devgat</dc:creator>
  <cp:lastModifiedBy>itn33</cp:lastModifiedBy>
  <cp:revision>982</cp:revision>
  <cp:lastPrinted>2021-08-13T06:54:37Z</cp:lastPrinted>
  <dcterms:created xsi:type="dcterms:W3CDTF">2014-10-14T01:07:57Z</dcterms:created>
  <dcterms:modified xsi:type="dcterms:W3CDTF">2021-11-02T08:49:40Z</dcterms:modified>
</cp:coreProperties>
</file>