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22"/>
  </p:notesMasterIdLst>
  <p:sldIdLst>
    <p:sldId id="257" r:id="rId2"/>
    <p:sldId id="256" r:id="rId3"/>
    <p:sldId id="447" r:id="rId4"/>
    <p:sldId id="461" r:id="rId5"/>
    <p:sldId id="661" r:id="rId6"/>
    <p:sldId id="474" r:id="rId7"/>
    <p:sldId id="525" r:id="rId8"/>
    <p:sldId id="520" r:id="rId9"/>
    <p:sldId id="553" r:id="rId10"/>
    <p:sldId id="554" r:id="rId11"/>
    <p:sldId id="555" r:id="rId12"/>
    <p:sldId id="544" r:id="rId13"/>
    <p:sldId id="545" r:id="rId14"/>
    <p:sldId id="534" r:id="rId15"/>
    <p:sldId id="546" r:id="rId16"/>
    <p:sldId id="550" r:id="rId17"/>
    <p:sldId id="537" r:id="rId18"/>
    <p:sldId id="551" r:id="rId19"/>
    <p:sldId id="547" r:id="rId20"/>
    <p:sldId id="552" r:id="rId21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18" userDrawn="1">
          <p15:clr>
            <a:srgbClr val="A4A3A4"/>
          </p15:clr>
        </p15:guide>
        <p15:guide id="2" pos="3914">
          <p15:clr>
            <a:srgbClr val="A4A3A4"/>
          </p15:clr>
        </p15:guide>
        <p15:guide id="3" pos="115" userDrawn="1">
          <p15:clr>
            <a:srgbClr val="A4A3A4"/>
          </p15:clr>
        </p15:guide>
        <p15:guide id="4" pos="4679" userDrawn="1">
          <p15:clr>
            <a:srgbClr val="A4A3A4"/>
          </p15:clr>
        </p15:guide>
        <p15:guide id="5" userDrawn="1">
          <p15:clr>
            <a:srgbClr val="A4A3A4"/>
          </p15:clr>
        </p15:guide>
        <p15:guide id="6" pos="852" userDrawn="1">
          <p15:clr>
            <a:srgbClr val="A4A3A4"/>
          </p15:clr>
        </p15:guide>
        <p15:guide id="7" pos="16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okyung lee" initials="bl" lastIdx="1" clrIdx="0">
    <p:extLst>
      <p:ext uri="{19B8F6BF-5375-455C-9EA6-DF929625EA0E}">
        <p15:presenceInfo xmlns:p15="http://schemas.microsoft.com/office/powerpoint/2012/main" userId="bokyung lee" providerId="None"/>
      </p:ext>
    </p:extLst>
  </p:cmAuthor>
  <p:cmAuthor id="2" name="조장혁" initials="조" lastIdx="1" clrIdx="1">
    <p:extLst>
      <p:ext uri="{19B8F6BF-5375-455C-9EA6-DF929625EA0E}">
        <p15:presenceInfo xmlns:p15="http://schemas.microsoft.com/office/powerpoint/2012/main" userId="조장혁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2525"/>
    <a:srgbClr val="F2F2F2"/>
    <a:srgbClr val="EFEFEF"/>
    <a:srgbClr val="FFFFFF"/>
    <a:srgbClr val="F786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32" autoAdjust="0"/>
    <p:restoredTop sz="96814" autoAdjust="0"/>
  </p:normalViewPr>
  <p:slideViewPr>
    <p:cSldViewPr>
      <p:cViewPr>
        <p:scale>
          <a:sx n="100" d="100"/>
          <a:sy n="100" d="100"/>
        </p:scale>
        <p:origin x="2004" y="402"/>
      </p:cViewPr>
      <p:guideLst>
        <p:guide orient="horz" pos="3918"/>
        <p:guide pos="3914"/>
        <p:guide pos="115"/>
        <p:guide pos="4679"/>
        <p:guide/>
        <p:guide pos="852"/>
        <p:guide pos="161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3840" y="84"/>
      </p:cViewPr>
      <p:guideLst/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7A5C23-C6D6-4CE1-8AE6-867FAAD009AC}" type="datetimeFigureOut">
              <a:rPr lang="ko-KR" altLang="en-US" smtClean="0"/>
              <a:pPr/>
              <a:t>2021-08-29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2F7CC3-2585-4F2E-8C3A-DC4CEE1B19C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0630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0500D182-0E45-4451-AC01-D47C207148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cxnSp>
        <p:nvCxnSpPr>
          <p:cNvPr id="4" name="직선 연결선 3"/>
          <p:cNvCxnSpPr/>
          <p:nvPr userDrawn="1"/>
        </p:nvCxnSpPr>
        <p:spPr>
          <a:xfrm>
            <a:off x="128464" y="659735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 userDrawn="1"/>
        </p:nvCxnSpPr>
        <p:spPr>
          <a:xfrm>
            <a:off x="167728" y="47667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4547955" y="188640"/>
            <a:ext cx="52688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cap="all" dirty="0">
                <a:latin typeface="맑은 고딕" panose="020B0503020000020004" pitchFamily="50" charset="-127"/>
                <a:ea typeface="+mn-ea"/>
              </a:rPr>
              <a:t>저작권 전자조정시스템 구축</a:t>
            </a:r>
          </a:p>
        </p:txBody>
      </p:sp>
      <p:graphicFrame>
        <p:nvGraphicFramePr>
          <p:cNvPr id="9" name="표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05419437"/>
              </p:ext>
            </p:extLst>
          </p:nvPr>
        </p:nvGraphicFramePr>
        <p:xfrm>
          <a:off x="7653300" y="620688"/>
          <a:ext cx="2162098" cy="5751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00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0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화면명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화면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ID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8420">
                <a:tc gridSpan="2">
                  <a:txBody>
                    <a:bodyPr/>
                    <a:lstStyle/>
                    <a:p>
                      <a:pPr marL="0" marR="0" indent="0" algn="ctr" defTabSz="12800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화면설명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88400"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1" name="Picture 2" descr="C:\조성현\업무자료들\2015년\10. 농정원_해외정보\유앤피플_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0886" y="6620977"/>
            <a:ext cx="646650" cy="19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_x355099312">
            <a:extLst>
              <a:ext uri="{FF2B5EF4-FFF2-40B4-BE49-F238E27FC236}">
                <a16:creationId xmlns:a16="http://schemas.microsoft.com/office/drawing/2014/main" id="{417058B0-E212-4E3C-A0F3-BD7B812D898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85" y="83481"/>
            <a:ext cx="1575175" cy="34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3599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0500D182-0E45-4451-AC01-D47C207148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cxnSp>
        <p:nvCxnSpPr>
          <p:cNvPr id="4" name="직선 연결선 3"/>
          <p:cNvCxnSpPr/>
          <p:nvPr userDrawn="1"/>
        </p:nvCxnSpPr>
        <p:spPr>
          <a:xfrm>
            <a:off x="128464" y="659735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/>
          <p:cNvCxnSpPr/>
          <p:nvPr userDrawn="1"/>
        </p:nvCxnSpPr>
        <p:spPr>
          <a:xfrm>
            <a:off x="167728" y="47667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C:\조성현\업무자료들\2015년\10. 농정원_해외정보\유앤피플_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0886" y="6620977"/>
            <a:ext cx="646650" cy="19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_x355099312">
            <a:extLst>
              <a:ext uri="{FF2B5EF4-FFF2-40B4-BE49-F238E27FC236}">
                <a16:creationId xmlns:a16="http://schemas.microsoft.com/office/drawing/2014/main" id="{5DD37534-72FD-4BF2-A3D2-8EF9A7D1DFD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85" y="83481"/>
            <a:ext cx="1575175" cy="34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175FD00-72F3-4927-AE6B-7F61AF85A91B}"/>
              </a:ext>
            </a:extLst>
          </p:cNvPr>
          <p:cNvSpPr txBox="1"/>
          <p:nvPr userDrawn="1"/>
        </p:nvSpPr>
        <p:spPr>
          <a:xfrm>
            <a:off x="4547955" y="188640"/>
            <a:ext cx="52688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cap="all" dirty="0">
                <a:latin typeface="맑은 고딕" panose="020B0503020000020004" pitchFamily="50" charset="-127"/>
                <a:ea typeface="+mn-ea"/>
              </a:rPr>
              <a:t>저작권 전자조정시스템 구축</a:t>
            </a:r>
          </a:p>
        </p:txBody>
      </p:sp>
    </p:spTree>
    <p:extLst>
      <p:ext uri="{BB962C8B-B14F-4D97-AF65-F5344CB8AC3E}">
        <p14:creationId xmlns:p14="http://schemas.microsoft.com/office/powerpoint/2010/main" val="3740212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0010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0D182-0E45-4451-AC01-D47C207148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0274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57" r:id="rId3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311628" y="1628800"/>
            <a:ext cx="7374467" cy="57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696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18224" tIns="59113" rIns="118224" bIns="59113">
            <a:spAutoFit/>
          </a:bodyPr>
          <a:lstStyle>
            <a:lvl1pPr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87375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74750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60538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347913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8051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2623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7195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1767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latinLnBrk="0">
              <a:lnSpc>
                <a:spcPct val="140000"/>
              </a:lnSpc>
            </a:pPr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화면설계서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173202" y="3320902"/>
            <a:ext cx="3201197" cy="369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71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4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286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/>
            <a:r>
              <a:rPr lang="ko-KR" altLang="en-US" b="1" cap="all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저작권 전자조정시스템 구축</a:t>
            </a: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1784647" y="1412776"/>
            <a:ext cx="6480721" cy="1650353"/>
          </a:xfrm>
          <a:prstGeom prst="rect">
            <a:avLst/>
          </a:prstGeom>
          <a:noFill/>
          <a:ln w="12700">
            <a:solidFill>
              <a:srgbClr val="96969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7" name="Group 55"/>
          <p:cNvGraphicFramePr>
            <a:graphicFrameLocks noGrp="1"/>
          </p:cNvGraphicFramePr>
          <p:nvPr/>
        </p:nvGraphicFramePr>
        <p:xfrm>
          <a:off x="3733851" y="4193460"/>
          <a:ext cx="2623305" cy="675700"/>
        </p:xfrm>
        <a:graphic>
          <a:graphicData uri="http://schemas.openxmlformats.org/drawingml/2006/table">
            <a:tbl>
              <a:tblPr/>
              <a:tblGrid>
                <a:gridCol w="8345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87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7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단계</a:t>
                      </a:r>
                    </a:p>
                  </a:txBody>
                  <a:tcPr marL="132080" marR="132080" marT="31652" marB="3165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설계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132080" marR="132080" marT="31652" marB="3165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구축 단계별 산출물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Rectangle 27"/>
          <p:cNvSpPr>
            <a:spLocks noChangeArrowheads="1"/>
          </p:cNvSpPr>
          <p:nvPr/>
        </p:nvSpPr>
        <p:spPr bwMode="auto">
          <a:xfrm>
            <a:off x="4390423" y="5007345"/>
            <a:ext cx="1426673" cy="400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71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4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286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latinLnBrk="0"/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2021.08.06</a:t>
            </a:r>
          </a:p>
        </p:txBody>
      </p:sp>
      <p:graphicFrame>
        <p:nvGraphicFramePr>
          <p:cNvPr id="10" name="Group 31"/>
          <p:cNvGraphicFramePr>
            <a:graphicFrameLocks noGrp="1"/>
          </p:cNvGraphicFramePr>
          <p:nvPr/>
        </p:nvGraphicFramePr>
        <p:xfrm>
          <a:off x="7093796" y="160403"/>
          <a:ext cx="2628292" cy="604302"/>
        </p:xfrm>
        <a:graphic>
          <a:graphicData uri="http://schemas.openxmlformats.org/drawingml/2006/table">
            <a:tbl>
              <a:tblPr/>
              <a:tblGrid>
                <a:gridCol w="9125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57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2852"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내부 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고객제출용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450"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보안등급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등급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Rectangle 42"/>
          <p:cNvSpPr>
            <a:spLocks noChangeArrowheads="1"/>
          </p:cNvSpPr>
          <p:nvPr/>
        </p:nvSpPr>
        <p:spPr bwMode="auto">
          <a:xfrm>
            <a:off x="8697416" y="204456"/>
            <a:ext cx="864096" cy="2067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Rectangle 131"/>
          <p:cNvSpPr>
            <a:spLocks noChangeArrowheads="1"/>
          </p:cNvSpPr>
          <p:nvPr/>
        </p:nvSpPr>
        <p:spPr bwMode="auto">
          <a:xfrm>
            <a:off x="1802650" y="2420888"/>
            <a:ext cx="6435715" cy="550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696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rot="0" vert="horz" wrap="square" lIns="118224" tIns="59113" rIns="118224" bIns="59113" anchor="t" anchorCtr="0" upright="1">
            <a:spAutoFit/>
          </a:bodyPr>
          <a:lstStyle/>
          <a:p>
            <a:pPr algn="ctr">
              <a:spcAft>
                <a:spcPts val="0"/>
              </a:spcAft>
            </a:pPr>
            <a:r>
              <a:rPr lang="ko-KR" altLang="en-US" sz="1400" b="1" dirty="0">
                <a:solidFill>
                  <a:srgbClr val="000000"/>
                </a:solidFill>
                <a:latin typeface="+mn-ea"/>
                <a:cs typeface="굴림"/>
              </a:rPr>
              <a:t>화면설계서</a:t>
            </a:r>
            <a:r>
              <a:rPr lang="en-US" altLang="ko-KR" sz="1400" b="1" dirty="0">
                <a:solidFill>
                  <a:srgbClr val="000000"/>
                </a:solidFill>
                <a:latin typeface="+mn-ea"/>
                <a:cs typeface="굴림"/>
              </a:rPr>
              <a:t>(</a:t>
            </a:r>
            <a:r>
              <a:rPr lang="ko-KR" altLang="en-US" sz="1400" b="1" dirty="0">
                <a:solidFill>
                  <a:srgbClr val="000000"/>
                </a:solidFill>
                <a:latin typeface="+mn-ea"/>
                <a:cs typeface="굴림"/>
              </a:rPr>
              <a:t>조정위원</a:t>
            </a:r>
            <a:r>
              <a:rPr lang="en-US" altLang="ko-KR" sz="1400" b="1" dirty="0">
                <a:solidFill>
                  <a:srgbClr val="000000"/>
                </a:solidFill>
                <a:latin typeface="+mn-ea"/>
                <a:cs typeface="굴림"/>
              </a:rPr>
              <a:t>)</a:t>
            </a:r>
          </a:p>
          <a:p>
            <a:pPr algn="ctr">
              <a:spcAft>
                <a:spcPts val="0"/>
              </a:spcAft>
            </a:pPr>
            <a:r>
              <a:rPr lang="en-US" altLang="ko-KR" sz="1400" b="1" dirty="0">
                <a:solidFill>
                  <a:srgbClr val="000000"/>
                </a:solidFill>
                <a:latin typeface="+mn-ea"/>
                <a:cs typeface="굴림"/>
              </a:rPr>
              <a:t>V1.0</a:t>
            </a:r>
            <a:endParaRPr lang="ko-KR" sz="1050" dirty="0">
              <a:effectLst/>
              <a:latin typeface="+mn-ea"/>
              <a:cs typeface="굴림"/>
            </a:endParaRPr>
          </a:p>
        </p:txBody>
      </p:sp>
      <p:sp>
        <p:nvSpPr>
          <p:cNvPr id="16" name="Text Box 34"/>
          <p:cNvSpPr txBox="1">
            <a:spLocks noChangeArrowheads="1"/>
          </p:cNvSpPr>
          <p:nvPr/>
        </p:nvSpPr>
        <p:spPr bwMode="auto">
          <a:xfrm>
            <a:off x="779463" y="6309320"/>
            <a:ext cx="8347075" cy="269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fontAlgn="auto" latinLnBrk="0">
              <a:spcBef>
                <a:spcPts val="0"/>
              </a:spcBef>
              <a:spcAft>
                <a:spcPts val="0"/>
              </a:spcAft>
              <a:defRPr sz="1000"/>
            </a:pPr>
            <a:r>
              <a:rPr lang="en-US" altLang="ko-KR" sz="1000" dirty="0">
                <a:latin typeface="+mn-ea"/>
              </a:rPr>
              <a:t>(</a:t>
            </a:r>
            <a:r>
              <a:rPr lang="ko-KR" altLang="en-US" sz="1000" dirty="0">
                <a:latin typeface="+mn-ea"/>
              </a:rPr>
              <a:t>주</a:t>
            </a:r>
            <a:r>
              <a:rPr lang="en-US" altLang="ko-KR" sz="1000" dirty="0">
                <a:latin typeface="+mn-ea"/>
              </a:rPr>
              <a:t>)</a:t>
            </a:r>
            <a:r>
              <a:rPr lang="ko-KR" altLang="en-US" sz="1000" dirty="0" err="1">
                <a:latin typeface="+mn-ea"/>
              </a:rPr>
              <a:t>유앤피플의</a:t>
            </a:r>
            <a:r>
              <a:rPr lang="ko-KR" altLang="en-US" sz="1000" dirty="0">
                <a:latin typeface="+mn-ea"/>
              </a:rPr>
              <a:t>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사전 승인 없이 본 내용의 전부 또는 일부에 대한 복사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전재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배포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사용을 금합니다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pPr algn="ctr">
              <a:lnSpc>
                <a:spcPts val="900"/>
              </a:lnSpc>
              <a:defRPr sz="1000"/>
            </a:pPr>
            <a:endParaRPr lang="en-US" altLang="ko-KR" sz="1000" dirty="0">
              <a:solidFill>
                <a:srgbClr val="000000"/>
              </a:solidFill>
              <a:latin typeface="+mn-ea"/>
            </a:endParaRPr>
          </a:p>
        </p:txBody>
      </p:sp>
      <p:pic>
        <p:nvPicPr>
          <p:cNvPr id="17" name="Picture 2" descr="C:\조성현\업무자료들\2015년\10. 농정원_해외정보\유앤피플_로고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689" y="5481228"/>
            <a:ext cx="1260139" cy="37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_x355099312">
            <a:extLst>
              <a:ext uri="{FF2B5EF4-FFF2-40B4-BE49-F238E27FC236}">
                <a16:creationId xmlns:a16="http://schemas.microsoft.com/office/drawing/2014/main" id="{DE2E440D-2E67-45C5-B4C5-788082AC6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7" y="279375"/>
            <a:ext cx="2092131" cy="423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0248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8757922"/>
              </p:ext>
            </p:extLst>
          </p:nvPr>
        </p:nvGraphicFramePr>
        <p:xfrm>
          <a:off x="344488" y="1196752"/>
          <a:ext cx="9339365" cy="41008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43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23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72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46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82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24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dirty="0">
                          <a:effectLst/>
                          <a:latin typeface="+mj-lt"/>
                        </a:rPr>
                        <a:t>버전</a:t>
                      </a:r>
                      <a:endParaRPr lang="ko-KR" sz="1000" b="1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변경일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변경사유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변 경 내 용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작성자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dirty="0">
                          <a:effectLst/>
                          <a:latin typeface="+mj-lt"/>
                        </a:rPr>
                        <a:t>승인자</a:t>
                      </a:r>
                      <a:endParaRPr lang="ko-KR" sz="1000" b="1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1.0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effectLst/>
                          <a:latin typeface="+mj-lt"/>
                          <a:cs typeface="+mn-cs"/>
                        </a:rPr>
                        <a:t>2021.08.09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dirty="0">
                          <a:effectLst/>
                          <a:latin typeface="+mj-lt"/>
                        </a:rPr>
                        <a:t>최초 작성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effectLst/>
                          <a:latin typeface="+mj-lt"/>
                          <a:cs typeface="굴림"/>
                        </a:rPr>
                        <a:t>여현준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effectLst/>
                          <a:latin typeface="+mj-lt"/>
                          <a:cs typeface="굴림"/>
                        </a:rPr>
                        <a:t>김상훈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dirty="0">
                        <a:effectLst/>
                        <a:latin typeface="+mn-ea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272480" y="836712"/>
            <a:ext cx="122180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6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개 정 이 </a:t>
            </a:r>
            <a:r>
              <a:rPr kumimoji="1" lang="ko-KR" altLang="ko-KR" sz="1600" b="1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력</a:t>
            </a:r>
            <a:endParaRPr kumimoji="1" lang="ko-KR" altLang="ko-KR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00472" y="6093296"/>
            <a:ext cx="92890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* 문서 버전 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: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최초 버전은 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1.0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으로 시작하되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,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변경 사항이 오류수정 등 미비할 경우 소수점 자리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,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 추가 등 중대한 변경이 발생한 경우는 정수 자리의 버전 번호 증가로 구분    </a:t>
            </a:r>
          </a:p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* 변경 사유 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: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최초작성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/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내용수정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/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내용추가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/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내용삭제로 구분하여 기입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42056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조정위원 신청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2132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317170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서명 이미지 첨부파일 업로드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조정위원 신청 처리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 취소 확인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후 회원서비스 화면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종료 후 신청화면 계속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조정위원 신청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조정위원 신청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상단 경고문 적용</a:t>
            </a:r>
            <a:endParaRPr lang="en-US" altLang="ko-KR" sz="900" dirty="0"/>
          </a:p>
          <a:p>
            <a:r>
              <a:rPr lang="en-US" altLang="ko-KR" sz="900" dirty="0"/>
              <a:t>   -&gt; </a:t>
            </a:r>
            <a:r>
              <a:rPr lang="ko-KR" altLang="en-US" sz="900" dirty="0"/>
              <a:t>일반회원 신청 금지 목적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직급</a:t>
            </a:r>
            <a:r>
              <a:rPr lang="en-US" altLang="ko-KR" sz="900" dirty="0"/>
              <a:t>/</a:t>
            </a:r>
            <a:r>
              <a:rPr lang="ko-KR" altLang="en-US" sz="900" dirty="0" err="1"/>
              <a:t>조정부</a:t>
            </a:r>
            <a:r>
              <a:rPr lang="ko-KR" altLang="en-US" sz="900" dirty="0"/>
              <a:t> 선택</a:t>
            </a:r>
            <a:r>
              <a:rPr lang="en-US" altLang="ko-KR" sz="900" dirty="0"/>
              <a:t>/</a:t>
            </a:r>
            <a:r>
              <a:rPr lang="ko-KR" altLang="en-US" sz="900" dirty="0"/>
              <a:t>서명파일 등록 후 신청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아이디</a:t>
            </a:r>
            <a:r>
              <a:rPr lang="en-US" altLang="ko-KR" sz="900" dirty="0"/>
              <a:t>/</a:t>
            </a:r>
            <a:r>
              <a:rPr lang="ko-KR" altLang="en-US" sz="900" dirty="0"/>
              <a:t>성명</a:t>
            </a:r>
            <a:r>
              <a:rPr lang="en-US" altLang="ko-KR" sz="900" dirty="0"/>
              <a:t>/</a:t>
            </a:r>
            <a:r>
              <a:rPr lang="ko-KR" altLang="en-US" sz="900" dirty="0"/>
              <a:t>연락처</a:t>
            </a:r>
            <a:r>
              <a:rPr lang="en-US" altLang="ko-KR" sz="900" dirty="0"/>
              <a:t>/</a:t>
            </a:r>
            <a:r>
              <a:rPr lang="ko-KR" altLang="en-US" sz="900" dirty="0"/>
              <a:t>이메일은 </a:t>
            </a:r>
            <a:r>
              <a:rPr lang="en-US" altLang="ko-KR" sz="900" dirty="0"/>
              <a:t>One ID </a:t>
            </a:r>
            <a:r>
              <a:rPr lang="ko-KR" altLang="en-US" sz="900" dirty="0"/>
              <a:t>연동을 통해 자동 조회</a:t>
            </a:r>
            <a:endParaRPr lang="en-US" altLang="ko-KR" sz="900" dirty="0"/>
          </a:p>
          <a:p>
            <a:r>
              <a:rPr lang="en-US" altLang="ko-KR" sz="900" dirty="0"/>
              <a:t>   </a:t>
            </a:r>
            <a:r>
              <a:rPr lang="en-US" altLang="ko-KR" sz="900" dirty="0">
                <a:solidFill>
                  <a:srgbClr val="FF0000"/>
                </a:solidFill>
              </a:rPr>
              <a:t>-&gt; </a:t>
            </a:r>
            <a:r>
              <a:rPr lang="ko-KR" altLang="en-US" sz="900" dirty="0">
                <a:solidFill>
                  <a:srgbClr val="FF0000"/>
                </a:solidFill>
              </a:rPr>
              <a:t>조회 가능한지 확인 필요</a:t>
            </a:r>
            <a:endParaRPr lang="en-US" altLang="ko-KR" sz="900" dirty="0">
              <a:solidFill>
                <a:srgbClr val="FF0000"/>
              </a:solidFill>
            </a:endParaRPr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신청상태는 </a:t>
            </a:r>
            <a:r>
              <a:rPr lang="ko-KR" altLang="en-US" sz="900" dirty="0" err="1"/>
              <a:t>미신청</a:t>
            </a:r>
            <a:r>
              <a:rPr lang="en-US" altLang="ko-KR" sz="900" dirty="0"/>
              <a:t>/</a:t>
            </a:r>
            <a:r>
              <a:rPr lang="ko-KR" altLang="en-US" sz="900" dirty="0" err="1"/>
              <a:t>신청중</a:t>
            </a:r>
            <a:r>
              <a:rPr lang="en-US" altLang="ko-KR" sz="900" dirty="0"/>
              <a:t>/</a:t>
            </a:r>
            <a:r>
              <a:rPr lang="ko-KR" altLang="en-US" sz="900" dirty="0"/>
              <a:t>신청완료 </a:t>
            </a:r>
            <a:r>
              <a:rPr lang="en-US" altLang="ko-KR" sz="900" dirty="0"/>
              <a:t>3</a:t>
            </a:r>
            <a:r>
              <a:rPr lang="ko-KR" altLang="en-US" sz="900" dirty="0"/>
              <a:t>단계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 err="1"/>
              <a:t>조정부</a:t>
            </a:r>
            <a:r>
              <a:rPr lang="ko-KR" altLang="en-US" sz="900" dirty="0"/>
              <a:t> 리스트는 </a:t>
            </a:r>
            <a:r>
              <a:rPr lang="ko-KR" altLang="en-US" sz="900" dirty="0" err="1"/>
              <a:t>조정부</a:t>
            </a:r>
            <a:r>
              <a:rPr lang="ko-KR" altLang="en-US" sz="900" dirty="0"/>
              <a:t> 관리 조회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 err="1"/>
              <a:t>서명이미지는</a:t>
            </a:r>
            <a:r>
              <a:rPr lang="ko-KR" altLang="en-US" sz="900" dirty="0"/>
              <a:t> 로컬디스크 이미지 파일 등록 처리</a:t>
            </a:r>
            <a:r>
              <a:rPr lang="en-US" altLang="ko-KR" sz="900" dirty="0"/>
              <a:t>(</a:t>
            </a:r>
            <a:r>
              <a:rPr lang="en-US" altLang="ko-KR" sz="900" dirty="0" err="1"/>
              <a:t>png</a:t>
            </a:r>
            <a:r>
              <a:rPr lang="en-US" altLang="ko-KR" sz="900" dirty="0"/>
              <a:t>/gif/jpg </a:t>
            </a:r>
            <a:r>
              <a:rPr lang="ko-KR" altLang="en-US" sz="900" dirty="0"/>
              <a:t>등</a:t>
            </a:r>
            <a:r>
              <a:rPr lang="en-US" altLang="ko-KR" sz="900" dirty="0"/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조정위원 신청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회원서비스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조정위원 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41DB9F46-2988-4B78-82E9-48EFAACA32A2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688263"/>
          <a:ext cx="7287606" cy="3288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111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아이디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Hondgildong@naver.com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4111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성명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4111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4111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Hondgildong@naver.com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4111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직급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일반회원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9238928"/>
                  </a:ext>
                </a:extLst>
              </a:tr>
              <a:tr h="4111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상태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미신청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(or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신청중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or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신청완료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4852054"/>
                  </a:ext>
                </a:extLst>
              </a:tr>
              <a:tr h="4111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없음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7477161"/>
                  </a:ext>
                </a:extLst>
              </a:tr>
              <a:tr h="4111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서명이미지등록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서명이미지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.jpg   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3755729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B5289C5-A5B9-4652-8DAE-FE62072EBA89}"/>
              </a:ext>
            </a:extLst>
          </p:cNvPr>
          <p:cNvSpPr txBox="1"/>
          <p:nvPr/>
        </p:nvSpPr>
        <p:spPr>
          <a:xfrm>
            <a:off x="180591" y="1043735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조정위원 신청</a:t>
            </a:r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99A13604-53BF-43BB-8E7F-47F4D9BF35F0}"/>
              </a:ext>
            </a:extLst>
          </p:cNvPr>
          <p:cNvSpPr/>
          <p:nvPr/>
        </p:nvSpPr>
        <p:spPr>
          <a:xfrm>
            <a:off x="6889905" y="572534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E66D8D9B-C364-4DEF-958B-9C1DAC8D26D2}"/>
              </a:ext>
            </a:extLst>
          </p:cNvPr>
          <p:cNvSpPr/>
          <p:nvPr/>
        </p:nvSpPr>
        <p:spPr>
          <a:xfrm>
            <a:off x="6841100" y="564493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2653370C-6C99-481A-988E-6DCC46B4799C}"/>
              </a:ext>
            </a:extLst>
          </p:cNvPr>
          <p:cNvSpPr/>
          <p:nvPr/>
        </p:nvSpPr>
        <p:spPr>
          <a:xfrm>
            <a:off x="6164510" y="572534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신청</a:t>
            </a:r>
          </a:p>
        </p:txBody>
      </p:sp>
      <p:sp>
        <p:nvSpPr>
          <p:cNvPr id="63" name="타원 62">
            <a:extLst>
              <a:ext uri="{FF2B5EF4-FFF2-40B4-BE49-F238E27FC236}">
                <a16:creationId xmlns:a16="http://schemas.microsoft.com/office/drawing/2014/main" id="{1A0BE3BB-CA9C-4E14-8282-2AD359B3FC64}"/>
              </a:ext>
            </a:extLst>
          </p:cNvPr>
          <p:cNvSpPr/>
          <p:nvPr/>
        </p:nvSpPr>
        <p:spPr>
          <a:xfrm>
            <a:off x="6059972" y="564493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63F0EB5-D33F-4825-BD39-D236C05C7AC0}"/>
              </a:ext>
            </a:extLst>
          </p:cNvPr>
          <p:cNvSpPr txBox="1"/>
          <p:nvPr/>
        </p:nvSpPr>
        <p:spPr>
          <a:xfrm>
            <a:off x="2162690" y="3357925"/>
            <a:ext cx="997910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rgbClr val="252525"/>
                </a:solidFill>
              </a:rPr>
              <a:t>조정위원    ▼</a:t>
            </a:r>
            <a:endParaRPr lang="en-US" altLang="ko-KR" sz="900" dirty="0">
              <a:solidFill>
                <a:srgbClr val="252525"/>
              </a:solidFill>
            </a:endParaRPr>
          </a:p>
          <a:p>
            <a:r>
              <a:rPr lang="ko-KR" altLang="en-US" sz="900" dirty="0">
                <a:solidFill>
                  <a:srgbClr val="252525"/>
                </a:solidFill>
              </a:rPr>
              <a:t>조정부장</a:t>
            </a:r>
            <a:endParaRPr lang="en-US" altLang="ko-KR" sz="900" dirty="0">
              <a:solidFill>
                <a:srgbClr val="252525"/>
              </a:solidFill>
            </a:endParaRPr>
          </a:p>
        </p:txBody>
      </p:sp>
      <p:sp>
        <p:nvSpPr>
          <p:cNvPr id="41" name="사각형: 둥근 모서리 40">
            <a:extLst>
              <a:ext uri="{FF2B5EF4-FFF2-40B4-BE49-F238E27FC236}">
                <a16:creationId xmlns:a16="http://schemas.microsoft.com/office/drawing/2014/main" id="{1ABE4EE2-0EB1-44E9-ADCF-77F1A3CE6FAE}"/>
              </a:ext>
            </a:extLst>
          </p:cNvPr>
          <p:cNvSpPr/>
          <p:nvPr/>
        </p:nvSpPr>
        <p:spPr>
          <a:xfrm>
            <a:off x="2533652" y="4645995"/>
            <a:ext cx="1035115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서명 파일 찾기</a:t>
            </a:r>
          </a:p>
        </p:txBody>
      </p:sp>
      <p:sp>
        <p:nvSpPr>
          <p:cNvPr id="42" name="타원 41">
            <a:extLst>
              <a:ext uri="{FF2B5EF4-FFF2-40B4-BE49-F238E27FC236}">
                <a16:creationId xmlns:a16="http://schemas.microsoft.com/office/drawing/2014/main" id="{E3E1FA5C-4C1A-4477-A650-A75D53D06976}"/>
              </a:ext>
            </a:extLst>
          </p:cNvPr>
          <p:cNvSpPr/>
          <p:nvPr/>
        </p:nvSpPr>
        <p:spPr>
          <a:xfrm>
            <a:off x="2459535" y="460920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E85CDE8A-7F9C-4874-BA91-1697EB8A32B2}"/>
              </a:ext>
            </a:extLst>
          </p:cNvPr>
          <p:cNvSpPr/>
          <p:nvPr/>
        </p:nvSpPr>
        <p:spPr>
          <a:xfrm>
            <a:off x="767535" y="5444737"/>
            <a:ext cx="1901132" cy="95459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ko-KR" altLang="en-US" sz="700" b="1" dirty="0">
                <a:solidFill>
                  <a:schemeClr val="tx1"/>
                </a:solidFill>
              </a:rPr>
              <a:t>서명 등록</a:t>
            </a:r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r>
              <a:rPr lang="ko-KR" altLang="en-US" sz="700" b="1" dirty="0">
                <a:solidFill>
                  <a:schemeClr val="tx1"/>
                </a:solidFill>
              </a:rPr>
              <a:t>서명 파일 </a:t>
            </a:r>
            <a:r>
              <a:rPr lang="en-US" altLang="ko-KR" sz="700" b="1" dirty="0">
                <a:solidFill>
                  <a:schemeClr val="tx1"/>
                </a:solidFill>
              </a:rPr>
              <a:t>: </a:t>
            </a: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BC2793F5-63F9-4027-80F0-8F1E363FC697}"/>
              </a:ext>
            </a:extLst>
          </p:cNvPr>
          <p:cNvSpPr/>
          <p:nvPr/>
        </p:nvSpPr>
        <p:spPr>
          <a:xfrm>
            <a:off x="1285393" y="5830592"/>
            <a:ext cx="918971" cy="18353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463A6D01-E039-4325-918A-D3C648F61DBE}"/>
              </a:ext>
            </a:extLst>
          </p:cNvPr>
          <p:cNvSpPr/>
          <p:nvPr/>
        </p:nvSpPr>
        <p:spPr>
          <a:xfrm>
            <a:off x="1314949" y="613292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45" name="사각형: 둥근 모서리 44">
            <a:extLst>
              <a:ext uri="{FF2B5EF4-FFF2-40B4-BE49-F238E27FC236}">
                <a16:creationId xmlns:a16="http://schemas.microsoft.com/office/drawing/2014/main" id="{1759D8C4-DCC1-488E-BB68-16E5B9334C5B}"/>
              </a:ext>
            </a:extLst>
          </p:cNvPr>
          <p:cNvSpPr/>
          <p:nvPr/>
        </p:nvSpPr>
        <p:spPr>
          <a:xfrm>
            <a:off x="2253170" y="5814880"/>
            <a:ext cx="29183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pic>
        <p:nvPicPr>
          <p:cNvPr id="46" name="그림 45">
            <a:extLst>
              <a:ext uri="{FF2B5EF4-FFF2-40B4-BE49-F238E27FC236}">
                <a16:creationId xmlns:a16="http://schemas.microsoft.com/office/drawing/2014/main" id="{313E4570-B137-4DB5-9C15-20FECD8ABA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7705" y="5801647"/>
            <a:ext cx="214503" cy="223165"/>
          </a:xfrm>
          <a:prstGeom prst="rect">
            <a:avLst/>
          </a:prstGeom>
        </p:spPr>
      </p:pic>
      <p:cxnSp>
        <p:nvCxnSpPr>
          <p:cNvPr id="5" name="연결선: 꺾임 4">
            <a:extLst>
              <a:ext uri="{FF2B5EF4-FFF2-40B4-BE49-F238E27FC236}">
                <a16:creationId xmlns:a16="http://schemas.microsoft.com/office/drawing/2014/main" id="{973A96AA-3DFC-4B2E-AB15-ECC3988140DF}"/>
              </a:ext>
            </a:extLst>
          </p:cNvPr>
          <p:cNvCxnSpPr>
            <a:cxnSpLocks/>
            <a:stCxn id="41" idx="2"/>
            <a:endCxn id="40" idx="0"/>
          </p:cNvCxnSpPr>
          <p:nvPr/>
        </p:nvCxnSpPr>
        <p:spPr>
          <a:xfrm rot="5400000">
            <a:off x="2096868" y="4490394"/>
            <a:ext cx="575577" cy="1333109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직사각형 6">
            <a:extLst>
              <a:ext uri="{FF2B5EF4-FFF2-40B4-BE49-F238E27FC236}">
                <a16:creationId xmlns:a16="http://schemas.microsoft.com/office/drawing/2014/main" id="{554EE177-B6C2-482F-838D-7DCD78C1231F}"/>
              </a:ext>
            </a:extLst>
          </p:cNvPr>
          <p:cNvSpPr/>
          <p:nvPr/>
        </p:nvSpPr>
        <p:spPr>
          <a:xfrm>
            <a:off x="180591" y="1339076"/>
            <a:ext cx="7287606" cy="244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- </a:t>
            </a:r>
            <a:r>
              <a:rPr lang="ko-KR" altLang="en-US" sz="1000" dirty="0">
                <a:solidFill>
                  <a:schemeClr val="tx1"/>
                </a:solidFill>
              </a:rPr>
              <a:t>한국저작권위원회 저작권 분쟁 조정위원 신청을 위한 화면입니다</a:t>
            </a:r>
            <a:r>
              <a:rPr lang="en-US" altLang="ko-KR" sz="1000" dirty="0">
                <a:solidFill>
                  <a:schemeClr val="tx1"/>
                </a:solidFill>
              </a:rPr>
              <a:t>. 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3BF81B0E-4269-4362-825F-18BB27A9ACF5}"/>
              </a:ext>
            </a:extLst>
          </p:cNvPr>
          <p:cNvSpPr/>
          <p:nvPr/>
        </p:nvSpPr>
        <p:spPr>
          <a:xfrm>
            <a:off x="3246190" y="549923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5DEFE8BF-F499-49E6-A63D-90EA160CD5FC}"/>
              </a:ext>
            </a:extLst>
          </p:cNvPr>
          <p:cNvSpPr/>
          <p:nvPr/>
        </p:nvSpPr>
        <p:spPr>
          <a:xfrm>
            <a:off x="3243950" y="571356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신청을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1DC18B5-D3FC-4A5F-B8A5-9B994A07B1C1}"/>
              </a:ext>
            </a:extLst>
          </p:cNvPr>
          <p:cNvSpPr txBox="1"/>
          <p:nvPr/>
        </p:nvSpPr>
        <p:spPr>
          <a:xfrm>
            <a:off x="5500783" y="545422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50" name="연결선: 꺾임 49">
            <a:extLst>
              <a:ext uri="{FF2B5EF4-FFF2-40B4-BE49-F238E27FC236}">
                <a16:creationId xmlns:a16="http://schemas.microsoft.com/office/drawing/2014/main" id="{52842C00-6FC1-40EF-B686-7EF4846F20FB}"/>
              </a:ext>
            </a:extLst>
          </p:cNvPr>
          <p:cNvCxnSpPr>
            <a:endCxn id="48" idx="3"/>
          </p:cNvCxnSpPr>
          <p:nvPr/>
        </p:nvCxnSpPr>
        <p:spPr>
          <a:xfrm rot="5400000">
            <a:off x="6466499" y="5249253"/>
            <a:ext cx="81728" cy="1481783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19571AC1-CB21-43FF-84ED-5520A4F220FC}"/>
              </a:ext>
            </a:extLst>
          </p:cNvPr>
          <p:cNvSpPr/>
          <p:nvPr/>
        </p:nvSpPr>
        <p:spPr>
          <a:xfrm>
            <a:off x="4278021" y="605764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D3588ED2-710F-4823-A761-B374693EFF53}"/>
              </a:ext>
            </a:extLst>
          </p:cNvPr>
          <p:cNvSpPr/>
          <p:nvPr/>
        </p:nvSpPr>
        <p:spPr>
          <a:xfrm>
            <a:off x="4984942" y="605543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81543E2B-9D59-42DA-8B24-08729C1E05F9}"/>
              </a:ext>
            </a:extLst>
          </p:cNvPr>
          <p:cNvSpPr/>
          <p:nvPr/>
        </p:nvSpPr>
        <p:spPr>
          <a:xfrm>
            <a:off x="4282754" y="603929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3B8A0AE6-BBF7-460D-BB91-9D1D3FA79BB2}"/>
              </a:ext>
            </a:extLst>
          </p:cNvPr>
          <p:cNvSpPr/>
          <p:nvPr/>
        </p:nvSpPr>
        <p:spPr>
          <a:xfrm>
            <a:off x="4963877" y="603929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D1C4C65-6729-41E8-A25B-384BE33B28D0}"/>
              </a:ext>
            </a:extLst>
          </p:cNvPr>
          <p:cNvSpPr txBox="1"/>
          <p:nvPr/>
        </p:nvSpPr>
        <p:spPr>
          <a:xfrm>
            <a:off x="2162690" y="4157469"/>
            <a:ext cx="997910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rgbClr val="252525"/>
                </a:solidFill>
              </a:rPr>
              <a:t>제</a:t>
            </a:r>
            <a:r>
              <a:rPr lang="en-US" altLang="ko-KR" sz="900" dirty="0">
                <a:solidFill>
                  <a:srgbClr val="252525"/>
                </a:solidFill>
              </a:rPr>
              <a:t>1</a:t>
            </a:r>
            <a:r>
              <a:rPr lang="ko-KR" altLang="en-US" sz="900" dirty="0" err="1">
                <a:solidFill>
                  <a:srgbClr val="252525"/>
                </a:solidFill>
              </a:rPr>
              <a:t>조정부</a:t>
            </a:r>
            <a:r>
              <a:rPr lang="ko-KR" altLang="en-US" sz="900" dirty="0">
                <a:solidFill>
                  <a:srgbClr val="252525"/>
                </a:solidFill>
              </a:rPr>
              <a:t>    ▼</a:t>
            </a:r>
            <a:endParaRPr lang="en-US" altLang="ko-KR" sz="900" dirty="0">
              <a:solidFill>
                <a:srgbClr val="252525"/>
              </a:solidFill>
            </a:endParaRPr>
          </a:p>
          <a:p>
            <a:r>
              <a:rPr lang="ko-KR" altLang="en-US" sz="900" dirty="0">
                <a:solidFill>
                  <a:srgbClr val="252525"/>
                </a:solidFill>
              </a:rPr>
              <a:t>제</a:t>
            </a:r>
            <a:r>
              <a:rPr lang="en-US" altLang="ko-KR" sz="900" dirty="0">
                <a:solidFill>
                  <a:srgbClr val="252525"/>
                </a:solidFill>
              </a:rPr>
              <a:t>2</a:t>
            </a:r>
            <a:r>
              <a:rPr lang="ko-KR" altLang="en-US" sz="900" dirty="0" err="1">
                <a:solidFill>
                  <a:srgbClr val="252525"/>
                </a:solidFill>
              </a:rPr>
              <a:t>조정부</a:t>
            </a:r>
            <a:endParaRPr lang="en-US" altLang="ko-KR" sz="900" dirty="0">
              <a:solidFill>
                <a:srgbClr val="252525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1F1DF63-05A4-450C-AB11-66D195F0157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UI_PC_001_01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9039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5123638"/>
              </p:ext>
            </p:extLst>
          </p:nvPr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클릭 시 </a:t>
                      </a:r>
                      <a:r>
                        <a:rPr lang="ko-KR" altLang="en-US" sz="800" b="0" dirty="0" err="1"/>
                        <a:t>조정부</a:t>
                      </a:r>
                      <a:r>
                        <a:rPr lang="ko-KR" altLang="en-US" sz="800" b="0" dirty="0"/>
                        <a:t> 상세 정보가 조회된다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 err="1"/>
              <a:t>조정부</a:t>
            </a:r>
            <a:r>
              <a:rPr lang="ko-KR" altLang="en-US" sz="900" dirty="0"/>
              <a:t> 정보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/>
              <a:t>조정부</a:t>
            </a:r>
            <a:r>
              <a:rPr lang="ko-KR" altLang="en-US" sz="900" dirty="0"/>
              <a:t> 정보</a:t>
            </a:r>
            <a:endParaRPr lang="en-US" altLang="ko-KR" sz="900" dirty="0"/>
          </a:p>
          <a:p>
            <a:r>
              <a:rPr lang="en-US" altLang="ko-KR" sz="900" dirty="0"/>
              <a:t>- </a:t>
            </a:r>
            <a:r>
              <a:rPr lang="ko-KR" altLang="en-US" sz="900" dirty="0"/>
              <a:t>내가 속해 있는 </a:t>
            </a:r>
            <a:r>
              <a:rPr lang="ko-KR" altLang="en-US" sz="900" dirty="0" err="1"/>
              <a:t>조정부</a:t>
            </a:r>
            <a:r>
              <a:rPr lang="ko-KR" altLang="en-US" sz="900" dirty="0"/>
              <a:t> 조회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420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/>
              <a:t>조정부</a:t>
            </a:r>
            <a:r>
              <a:rPr lang="ko-KR" altLang="en-US" dirty="0"/>
              <a:t> 정보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조정부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정보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638A1818-9E23-4C9B-9BBC-C47B4E3C9939}"/>
              </a:ext>
            </a:extLst>
          </p:cNvPr>
          <p:cNvSpPr/>
          <p:nvPr/>
        </p:nvSpPr>
        <p:spPr>
          <a:xfrm>
            <a:off x="4998005" y="1606781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DBAAF441-4F35-4860-8694-3A915A52BD7D}"/>
              </a:ext>
            </a:extLst>
          </p:cNvPr>
          <p:cNvSpPr/>
          <p:nvPr/>
        </p:nvSpPr>
        <p:spPr>
          <a:xfrm>
            <a:off x="4986100" y="1071158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447B6F6C-174D-4321-BC45-02C90ADA9951}"/>
              </a:ext>
            </a:extLst>
          </p:cNvPr>
          <p:cNvSpPr/>
          <p:nvPr/>
        </p:nvSpPr>
        <p:spPr>
          <a:xfrm>
            <a:off x="4986100" y="1334698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id="{5D522389-8DEF-4292-B0CC-425B4D27AF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1262215"/>
              </p:ext>
            </p:extLst>
          </p:nvPr>
        </p:nvGraphicFramePr>
        <p:xfrm>
          <a:off x="182468" y="1493785"/>
          <a:ext cx="7248935" cy="9830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3332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1496965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1673360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1712425">
                  <a:extLst>
                    <a:ext uri="{9D8B030D-6E8A-4147-A177-3AD203B41FA5}">
                      <a16:colId xmlns:a16="http://schemas.microsoft.com/office/drawing/2014/main" val="3189395940"/>
                    </a:ext>
                  </a:extLst>
                </a:gridCol>
                <a:gridCol w="1732853">
                  <a:extLst>
                    <a:ext uri="{9D8B030D-6E8A-4147-A177-3AD203B41FA5}">
                      <a16:colId xmlns:a16="http://schemas.microsoft.com/office/drawing/2014/main" val="2223434215"/>
                    </a:ext>
                  </a:extLst>
                </a:gridCol>
              </a:tblGrid>
              <a:tr h="251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번호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진행사건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합의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김조정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건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합의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이조정</a:t>
                      </a: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김조정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건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</a:tbl>
          </a:graphicData>
        </a:graphic>
      </p:graphicFrame>
      <p:sp>
        <p:nvSpPr>
          <p:cNvPr id="40" name="타원 39">
            <a:extLst>
              <a:ext uri="{FF2B5EF4-FFF2-40B4-BE49-F238E27FC236}">
                <a16:creationId xmlns:a16="http://schemas.microsoft.com/office/drawing/2014/main" id="{FBDBCDC3-8C17-49C9-B254-83ED50AFFB5C}"/>
              </a:ext>
            </a:extLst>
          </p:cNvPr>
          <p:cNvSpPr/>
          <p:nvPr/>
        </p:nvSpPr>
        <p:spPr>
          <a:xfrm>
            <a:off x="1712640" y="184590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" name="이등변 삼각형 3">
            <a:extLst>
              <a:ext uri="{FF2B5EF4-FFF2-40B4-BE49-F238E27FC236}">
                <a16:creationId xmlns:a16="http://schemas.microsoft.com/office/drawing/2014/main" id="{B46441C0-0C8E-4A09-9B31-9E64020E0735}"/>
              </a:ext>
            </a:extLst>
          </p:cNvPr>
          <p:cNvSpPr/>
          <p:nvPr/>
        </p:nvSpPr>
        <p:spPr>
          <a:xfrm>
            <a:off x="2161976" y="1583795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이등변 삼각형 47">
            <a:extLst>
              <a:ext uri="{FF2B5EF4-FFF2-40B4-BE49-F238E27FC236}">
                <a16:creationId xmlns:a16="http://schemas.microsoft.com/office/drawing/2014/main" id="{9450A8AB-FD34-4F54-9734-8EE757161368}"/>
              </a:ext>
            </a:extLst>
          </p:cNvPr>
          <p:cNvSpPr/>
          <p:nvPr/>
        </p:nvSpPr>
        <p:spPr>
          <a:xfrm>
            <a:off x="1193716" y="1583795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7541B9D-CA49-4AD0-8904-A7CD22C0292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UI_PC_001_02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C7DA31CD-54F9-439F-A33F-BA31542952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659529"/>
              </p:ext>
            </p:extLst>
          </p:nvPr>
        </p:nvGraphicFramePr>
        <p:xfrm>
          <a:off x="191427" y="3259371"/>
          <a:ext cx="7287606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170130">
                  <a:extLst>
                    <a:ext uri="{9D8B030D-6E8A-4147-A177-3AD203B41FA5}">
                      <a16:colId xmlns:a16="http://schemas.microsoft.com/office/drawing/2014/main" val="350800808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조정부유형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합의부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 배정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김부장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Hondgildong@naver.com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0968455"/>
                  </a:ext>
                </a:extLst>
              </a:tr>
            </a:tbl>
          </a:graphicData>
        </a:graphic>
      </p:graphicFrame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id="{08F0ED50-0714-4306-9662-D5F94D5E7D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0186432"/>
              </p:ext>
            </p:extLst>
          </p:nvPr>
        </p:nvGraphicFramePr>
        <p:xfrm>
          <a:off x="181242" y="4893724"/>
          <a:ext cx="728760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170130">
                  <a:extLst>
                    <a:ext uri="{9D8B030D-6E8A-4147-A177-3AD203B41FA5}">
                      <a16:colId xmlns:a16="http://schemas.microsoft.com/office/drawing/2014/main" val="350800808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 배정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이조정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010-1234-5655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aaag@naver.com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0968455"/>
                  </a:ext>
                </a:extLst>
              </a:tr>
            </a:tbl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ECAA86AC-4C57-4535-B075-B40951D4653B}"/>
              </a:ext>
            </a:extLst>
          </p:cNvPr>
          <p:cNvSpPr txBox="1"/>
          <p:nvPr/>
        </p:nvSpPr>
        <p:spPr>
          <a:xfrm>
            <a:off x="221700" y="4520742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조정위원 정보</a:t>
            </a:r>
          </a:p>
        </p:txBody>
      </p:sp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9CA03875-A9D5-42D0-9CE4-84F0E27A25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4391362"/>
              </p:ext>
            </p:extLst>
          </p:nvPr>
        </p:nvGraphicFramePr>
        <p:xfrm>
          <a:off x="191427" y="5667810"/>
          <a:ext cx="728760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170130">
                  <a:extLst>
                    <a:ext uri="{9D8B030D-6E8A-4147-A177-3AD203B41FA5}">
                      <a16:colId xmlns:a16="http://schemas.microsoft.com/office/drawing/2014/main" val="350800808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 배정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박조정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010-1234-5335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bb@naver.com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0968455"/>
                  </a:ext>
                </a:extLst>
              </a:tr>
            </a:tbl>
          </a:graphicData>
        </a:graphic>
      </p:graphicFrame>
      <p:sp>
        <p:nvSpPr>
          <p:cNvPr id="42" name="TextBox 41">
            <a:extLst>
              <a:ext uri="{FF2B5EF4-FFF2-40B4-BE49-F238E27FC236}">
                <a16:creationId xmlns:a16="http://schemas.microsoft.com/office/drawing/2014/main" id="{F0127167-B94C-40D1-BD7D-7D0201929D95}"/>
              </a:ext>
            </a:extLst>
          </p:cNvPr>
          <p:cNvSpPr txBox="1"/>
          <p:nvPr/>
        </p:nvSpPr>
        <p:spPr>
          <a:xfrm>
            <a:off x="0" y="1080087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 err="1"/>
              <a:t>조정부</a:t>
            </a:r>
            <a:r>
              <a:rPr lang="ko-KR" altLang="en-US" sz="1100" b="1" dirty="0"/>
              <a:t> 목록</a:t>
            </a:r>
          </a:p>
        </p:txBody>
      </p:sp>
      <p:sp>
        <p:nvSpPr>
          <p:cNvPr id="43" name="사각형: 잘린 한쪽 모서리 42">
            <a:extLst>
              <a:ext uri="{FF2B5EF4-FFF2-40B4-BE49-F238E27FC236}">
                <a16:creationId xmlns:a16="http://schemas.microsoft.com/office/drawing/2014/main" id="{D81F31A7-7D53-472E-B8CF-B28CB6EAA565}"/>
              </a:ext>
            </a:extLst>
          </p:cNvPr>
          <p:cNvSpPr/>
          <p:nvPr/>
        </p:nvSpPr>
        <p:spPr>
          <a:xfrm>
            <a:off x="191427" y="2527016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상세 정보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C1BB07F-82A7-4889-85E4-5E87174D69F1}"/>
              </a:ext>
            </a:extLst>
          </p:cNvPr>
          <p:cNvSpPr/>
          <p:nvPr/>
        </p:nvSpPr>
        <p:spPr>
          <a:xfrm>
            <a:off x="191427" y="2792325"/>
            <a:ext cx="7287606" cy="3805022"/>
          </a:xfrm>
          <a:prstGeom prst="rect">
            <a:avLst/>
          </a:prstGeom>
          <a:noFill/>
          <a:ln>
            <a:solidFill>
              <a:srgbClr val="252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CD63BBE-ECFD-47D9-B9CA-4D03E534B8DF}"/>
              </a:ext>
            </a:extLst>
          </p:cNvPr>
          <p:cNvSpPr txBox="1"/>
          <p:nvPr/>
        </p:nvSpPr>
        <p:spPr>
          <a:xfrm>
            <a:off x="194700" y="2964475"/>
            <a:ext cx="7809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 err="1"/>
              <a:t>조정부</a:t>
            </a:r>
            <a:endParaRPr lang="ko-KR" alt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937884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조정 진행 관리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276078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F9BC2D2-8D11-4577-868B-8EF19F6D2504}"/>
              </a:ext>
            </a:extLst>
          </p:cNvPr>
          <p:cNvSpPr txBox="1"/>
          <p:nvPr/>
        </p:nvSpPr>
        <p:spPr>
          <a:xfrm>
            <a:off x="4267712" y="1789632"/>
            <a:ext cx="91621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조정기일 </a:t>
            </a:r>
            <a:r>
              <a:rPr lang="en-US" altLang="ko-KR" sz="900" dirty="0"/>
              <a:t>:</a:t>
            </a:r>
            <a:endParaRPr lang="ko-KR" altLang="en-US" sz="900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069656"/>
              </p:ext>
            </p:extLst>
          </p:nvPr>
        </p:nvGraphicFramePr>
        <p:xfrm>
          <a:off x="7653300" y="4101797"/>
          <a:ext cx="2160240" cy="2179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검색선택에 따라서 입력 항목 변경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접수기간 검색 시 캘린더 제공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검색버튼을 클릭하면 조회 진행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조정번호</a:t>
                      </a:r>
                      <a:r>
                        <a:rPr lang="en-US" altLang="ko-KR" sz="800" b="0" dirty="0"/>
                        <a:t>/</a:t>
                      </a:r>
                      <a:r>
                        <a:rPr lang="ko-KR" altLang="en-US" sz="800" b="0" dirty="0"/>
                        <a:t>신청내용 클릭 시 상세페이지로이동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목록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 목록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내부결재 완료된 조정 신청의 목록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733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목록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DF9FFCA5-9891-42D2-AC7A-31B5C9F07099}"/>
              </a:ext>
            </a:extLst>
          </p:cNvPr>
          <p:cNvSpPr/>
          <p:nvPr/>
        </p:nvSpPr>
        <p:spPr>
          <a:xfrm>
            <a:off x="4012609" y="1131241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6AA77531-6E2B-46F0-903E-5D9D332EC8C1}"/>
              </a:ext>
            </a:extLst>
          </p:cNvPr>
          <p:cNvGraphicFramePr>
            <a:graphicFrameLocks noGrp="1"/>
          </p:cNvGraphicFramePr>
          <p:nvPr/>
        </p:nvGraphicFramePr>
        <p:xfrm>
          <a:off x="182469" y="2026412"/>
          <a:ext cx="7290811" cy="27831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036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2472255485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263947165"/>
                    </a:ext>
                  </a:extLst>
                </a:gridCol>
                <a:gridCol w="540060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540060">
                  <a:extLst>
                    <a:ext uri="{9D8B030D-6E8A-4147-A177-3AD203B41FA5}">
                      <a16:colId xmlns:a16="http://schemas.microsoft.com/office/drawing/2014/main" val="3189395940"/>
                    </a:ext>
                  </a:extLst>
                </a:gridCol>
                <a:gridCol w="945105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495055">
                  <a:extLst>
                    <a:ext uri="{9D8B030D-6E8A-4147-A177-3AD203B41FA5}">
                      <a16:colId xmlns:a16="http://schemas.microsoft.com/office/drawing/2014/main" val="2223434215"/>
                    </a:ext>
                  </a:extLst>
                </a:gridCol>
                <a:gridCol w="495055">
                  <a:extLst>
                    <a:ext uri="{9D8B030D-6E8A-4147-A177-3AD203B41FA5}">
                      <a16:colId xmlns:a16="http://schemas.microsoft.com/office/drawing/2014/main" val="4007526916"/>
                    </a:ext>
                  </a:extLst>
                </a:gridCol>
                <a:gridCol w="540060">
                  <a:extLst>
                    <a:ext uri="{9D8B030D-6E8A-4147-A177-3AD203B41FA5}">
                      <a16:colId xmlns:a16="http://schemas.microsoft.com/office/drawing/2014/main" val="3279022698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837647676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조사관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기일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진행차수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056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고길동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내부결재 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055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내부결재 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054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내부결재 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61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07-11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052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고길동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조정진행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06-25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050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김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조정진행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06-24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049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김대리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장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조정진행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73544164-9B6E-414E-BF08-654E984F1B51}"/>
              </a:ext>
            </a:extLst>
          </p:cNvPr>
          <p:cNvSpPr txBox="1"/>
          <p:nvPr/>
        </p:nvSpPr>
        <p:spPr>
          <a:xfrm>
            <a:off x="4209568" y="1091042"/>
            <a:ext cx="968457" cy="646331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조정번호  ▼</a:t>
            </a:r>
            <a:endParaRPr lang="en-US" altLang="ko-KR" sz="900" dirty="0"/>
          </a:p>
          <a:p>
            <a:r>
              <a:rPr lang="ko-KR" altLang="en-US" sz="900" dirty="0"/>
              <a:t>조정조사관</a:t>
            </a:r>
            <a:br>
              <a:rPr lang="en-US" altLang="ko-KR" sz="900" dirty="0"/>
            </a:br>
            <a:r>
              <a:rPr lang="ko-KR" altLang="en-US" sz="900" dirty="0" err="1"/>
              <a:t>조정부</a:t>
            </a:r>
            <a:endParaRPr lang="en-US" altLang="ko-KR" sz="900" dirty="0"/>
          </a:p>
          <a:p>
            <a:r>
              <a:rPr lang="ko-KR" altLang="en-US" sz="900" dirty="0"/>
              <a:t>조정기일</a:t>
            </a:r>
            <a:endParaRPr lang="en-US" altLang="ko-KR" sz="9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E88DF92-D855-4434-BBE2-D254B807750E}"/>
              </a:ext>
            </a:extLst>
          </p:cNvPr>
          <p:cNvSpPr txBox="1"/>
          <p:nvPr/>
        </p:nvSpPr>
        <p:spPr>
          <a:xfrm>
            <a:off x="5255462" y="1179372"/>
            <a:ext cx="1388489" cy="23083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D2B4586-8AC5-4F11-B158-3BF83E2C284E}"/>
              </a:ext>
            </a:extLst>
          </p:cNvPr>
          <p:cNvSpPr txBox="1"/>
          <p:nvPr/>
        </p:nvSpPr>
        <p:spPr>
          <a:xfrm>
            <a:off x="6707713" y="1179372"/>
            <a:ext cx="41549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DCFBEB6-B215-4B41-9E3B-3B4878F86694}"/>
              </a:ext>
            </a:extLst>
          </p:cNvPr>
          <p:cNvSpPr txBox="1"/>
          <p:nvPr/>
        </p:nvSpPr>
        <p:spPr>
          <a:xfrm>
            <a:off x="2318825" y="5207323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E331B1F1-9372-40AD-86BF-C3FEA8156EB3}"/>
              </a:ext>
            </a:extLst>
          </p:cNvPr>
          <p:cNvSpPr/>
          <p:nvPr/>
        </p:nvSpPr>
        <p:spPr>
          <a:xfrm>
            <a:off x="6583712" y="119811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335C5B5D-0B04-480E-93DC-84A6A9C578D7}"/>
              </a:ext>
            </a:extLst>
          </p:cNvPr>
          <p:cNvSpPr/>
          <p:nvPr/>
        </p:nvSpPr>
        <p:spPr>
          <a:xfrm>
            <a:off x="1172580" y="243889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04A1CBCD-99D4-47E7-8D73-8BF8AF116375}"/>
              </a:ext>
            </a:extLst>
          </p:cNvPr>
          <p:cNvCxnSpPr>
            <a:cxnSpLocks/>
          </p:cNvCxnSpPr>
          <p:nvPr/>
        </p:nvCxnSpPr>
        <p:spPr>
          <a:xfrm>
            <a:off x="5041431" y="2342303"/>
            <a:ext cx="0" cy="264935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0C1B35D-C6A8-4DF2-90E6-844885537FD2}"/>
              </a:ext>
            </a:extLst>
          </p:cNvPr>
          <p:cNvSpPr txBox="1"/>
          <p:nvPr/>
        </p:nvSpPr>
        <p:spPr>
          <a:xfrm>
            <a:off x="5039520" y="4794598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2AB7FBC-6677-47E3-9187-41E1CA016406}"/>
              </a:ext>
            </a:extLst>
          </p:cNvPr>
          <p:cNvSpPr txBox="1"/>
          <p:nvPr/>
        </p:nvSpPr>
        <p:spPr>
          <a:xfrm>
            <a:off x="4953000" y="181691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FE774A8-04C6-4048-A0FC-55CBC766AF06}"/>
              </a:ext>
            </a:extLst>
          </p:cNvPr>
          <p:cNvSpPr txBox="1"/>
          <p:nvPr/>
        </p:nvSpPr>
        <p:spPr>
          <a:xfrm>
            <a:off x="6300476" y="181691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74393434-0EDE-429F-94E4-A9EE559523B8}"/>
              </a:ext>
            </a:extLst>
          </p:cNvPr>
          <p:cNvSpPr/>
          <p:nvPr/>
        </p:nvSpPr>
        <p:spPr>
          <a:xfrm>
            <a:off x="5910039" y="187168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0C553A35-81AB-4734-8021-26A5A34A7DC3}"/>
              </a:ext>
            </a:extLst>
          </p:cNvPr>
          <p:cNvSpPr/>
          <p:nvPr/>
        </p:nvSpPr>
        <p:spPr>
          <a:xfrm>
            <a:off x="5910039" y="181731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96016A38-87D3-477D-AD37-CFCB78C2C95E}"/>
              </a:ext>
            </a:extLst>
          </p:cNvPr>
          <p:cNvSpPr/>
          <p:nvPr/>
        </p:nvSpPr>
        <p:spPr>
          <a:xfrm>
            <a:off x="7275529" y="187168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89553922-B0FA-464C-87F2-5EB144A4A612}"/>
              </a:ext>
            </a:extLst>
          </p:cNvPr>
          <p:cNvSpPr/>
          <p:nvPr/>
        </p:nvSpPr>
        <p:spPr>
          <a:xfrm>
            <a:off x="7275529" y="181731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D79C59D-6055-4DE3-81FF-D6E9E937EC8B}"/>
              </a:ext>
            </a:extLst>
          </p:cNvPr>
          <p:cNvSpPr txBox="1"/>
          <p:nvPr/>
        </p:nvSpPr>
        <p:spPr>
          <a:xfrm>
            <a:off x="6035376" y="1718810"/>
            <a:ext cx="3070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~</a:t>
            </a:r>
            <a:endParaRPr lang="ko-KR" altLang="en-US" dirty="0"/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517245AB-5905-437E-8171-0A2B71C8BE79}"/>
              </a:ext>
            </a:extLst>
          </p:cNvPr>
          <p:cNvSpPr/>
          <p:nvPr/>
        </p:nvSpPr>
        <p:spPr>
          <a:xfrm>
            <a:off x="4968662" y="114199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7D9B00D4-B9C6-4CE8-9F95-D066373B2240}"/>
              </a:ext>
            </a:extLst>
          </p:cNvPr>
          <p:cNvSpPr/>
          <p:nvPr/>
        </p:nvSpPr>
        <p:spPr>
          <a:xfrm>
            <a:off x="3630926" y="242114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389255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사건번호 </a:t>
                      </a:r>
                      <a:r>
                        <a:rPr lang="ko-KR" altLang="en-US" sz="800" b="0" dirty="0" err="1"/>
                        <a:t>변경창</a:t>
                      </a:r>
                      <a:r>
                        <a:rPr lang="ko-KR" altLang="en-US" sz="800" b="0" dirty="0"/>
                        <a:t> 팝업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사건번호 변경 재확인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사건번호 변경 후 화면 즉시 반영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 할당</a:t>
                      </a:r>
                      <a:r>
                        <a:rPr lang="en-US" altLang="ko-KR" sz="800" b="0" dirty="0"/>
                        <a:t> </a:t>
                      </a:r>
                      <a:r>
                        <a:rPr lang="ko-KR" altLang="en-US" sz="800" b="0" dirty="0"/>
                        <a:t>페이지 이동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 상세 </a:t>
            </a:r>
            <a:r>
              <a:rPr lang="en-US" altLang="ko-KR" sz="900" dirty="0"/>
              <a:t>- </a:t>
            </a:r>
            <a:r>
              <a:rPr lang="ko-KR" altLang="en-US" sz="900" dirty="0"/>
              <a:t>사건정보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- </a:t>
            </a:r>
            <a:r>
              <a:rPr lang="ko-KR" altLang="en-US" dirty="0"/>
              <a:t>사건정보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7A053899-3DC7-4DCE-ADE9-3AD6886AA6BE}"/>
              </a:ext>
            </a:extLst>
          </p:cNvPr>
          <p:cNvSpPr/>
          <p:nvPr/>
        </p:nvSpPr>
        <p:spPr>
          <a:xfrm>
            <a:off x="297195" y="6189120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  <p:sp>
        <p:nvSpPr>
          <p:cNvPr id="14" name="슬라이드 번호 개체 틀 1">
            <a:extLst>
              <a:ext uri="{FF2B5EF4-FFF2-40B4-BE49-F238E27FC236}">
                <a16:creationId xmlns:a16="http://schemas.microsoft.com/office/drawing/2014/main" id="{F9C6BE0C-1EF0-48E6-9C42-9577F80B51B5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E87CBB6C-E8C7-4B87-8F4E-B8E7E96BA1AE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슬라이드 번호 개체 틀 1">
            <a:extLst>
              <a:ext uri="{FF2B5EF4-FFF2-40B4-BE49-F238E27FC236}">
                <a16:creationId xmlns:a16="http://schemas.microsoft.com/office/drawing/2014/main" id="{E153D96A-FCCE-4890-A15A-4B30FC3BFFBD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sp>
        <p:nvSpPr>
          <p:cNvPr id="17" name="사각형: 잘린 한쪽 모서리 16">
            <a:extLst>
              <a:ext uri="{FF2B5EF4-FFF2-40B4-BE49-F238E27FC236}">
                <a16:creationId xmlns:a16="http://schemas.microsoft.com/office/drawing/2014/main" id="{8E91ADBD-4DCB-4607-8D3C-471276B6C6F2}"/>
              </a:ext>
            </a:extLst>
          </p:cNvPr>
          <p:cNvSpPr/>
          <p:nvPr/>
        </p:nvSpPr>
        <p:spPr>
          <a:xfrm>
            <a:off x="1536189" y="1418738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사건문서</a:t>
            </a:r>
          </a:p>
        </p:txBody>
      </p:sp>
      <p:sp>
        <p:nvSpPr>
          <p:cNvPr id="21" name="사각형: 잘린 한쪽 모서리 20">
            <a:extLst>
              <a:ext uri="{FF2B5EF4-FFF2-40B4-BE49-F238E27FC236}">
                <a16:creationId xmlns:a16="http://schemas.microsoft.com/office/drawing/2014/main" id="{73240D4F-F1A1-409B-8086-1C5E686A6EFD}"/>
              </a:ext>
            </a:extLst>
          </p:cNvPr>
          <p:cNvSpPr/>
          <p:nvPr/>
        </p:nvSpPr>
        <p:spPr>
          <a:xfrm>
            <a:off x="321588" y="1418738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사건정보</a:t>
            </a:r>
          </a:p>
        </p:txBody>
      </p:sp>
      <p:sp>
        <p:nvSpPr>
          <p:cNvPr id="23" name="사각형: 잘린 한쪽 모서리 22">
            <a:extLst>
              <a:ext uri="{FF2B5EF4-FFF2-40B4-BE49-F238E27FC236}">
                <a16:creationId xmlns:a16="http://schemas.microsoft.com/office/drawing/2014/main" id="{4AE74F8D-E4FE-4A82-A244-21F7F6212DCB}"/>
              </a:ext>
            </a:extLst>
          </p:cNvPr>
          <p:cNvSpPr/>
          <p:nvPr/>
        </p:nvSpPr>
        <p:spPr>
          <a:xfrm>
            <a:off x="2750790" y="1419648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기일정보</a:t>
            </a: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id="{2CA8B43E-CAD6-41BB-A22D-BEAFCDF040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3301105"/>
              </p:ext>
            </p:extLst>
          </p:nvPr>
        </p:nvGraphicFramePr>
        <p:xfrm>
          <a:off x="326110" y="1994479"/>
          <a:ext cx="5926598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1478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개인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11-1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ariddd@naver.com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010-111-1111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F036A46D-4BBC-4DAF-AF9F-A05AD58D96F1}"/>
              </a:ext>
            </a:extLst>
          </p:cNvPr>
          <p:cNvSpPr txBox="1"/>
          <p:nvPr/>
        </p:nvSpPr>
        <p:spPr>
          <a:xfrm>
            <a:off x="299295" y="1712655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신청인 정보</a:t>
            </a:r>
          </a:p>
        </p:txBody>
      </p:sp>
      <p:graphicFrame>
        <p:nvGraphicFramePr>
          <p:cNvPr id="28" name="표 27">
            <a:extLst>
              <a:ext uri="{FF2B5EF4-FFF2-40B4-BE49-F238E27FC236}">
                <a16:creationId xmlns:a16="http://schemas.microsoft.com/office/drawing/2014/main" id="{54AC9E3B-15DE-4B07-B558-E89533E2FD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0869800"/>
              </p:ext>
            </p:extLst>
          </p:nvPr>
        </p:nvGraphicFramePr>
        <p:xfrm>
          <a:off x="333743" y="5790761"/>
          <a:ext cx="5926598" cy="383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8354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(11122) </a:t>
                      </a: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중구 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11-1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graphicFrame>
        <p:nvGraphicFramePr>
          <p:cNvPr id="30" name="표 29">
            <a:extLst>
              <a:ext uri="{FF2B5EF4-FFF2-40B4-BE49-F238E27FC236}">
                <a16:creationId xmlns:a16="http://schemas.microsoft.com/office/drawing/2014/main" id="{A03ED577-E4F6-4A8E-8EA5-D2780E56AE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4308323"/>
              </p:ext>
            </p:extLst>
          </p:nvPr>
        </p:nvGraphicFramePr>
        <p:xfrm>
          <a:off x="326110" y="3908411"/>
          <a:ext cx="5926598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136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11-1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ariddd@naver.com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010-111-1111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</a:rPr>
                        <a:t>수신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</a:rPr>
                        <a:t>수신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대리신청서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대리신청서</a:t>
                      </a:r>
                      <a:r>
                        <a:rPr lang="en-US" altLang="ko-KR" sz="900" b="1" dirty="0">
                          <a:solidFill>
                            <a:srgbClr val="00B050"/>
                          </a:solidFill>
                        </a:rPr>
                        <a:t>.pdf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8706022"/>
                  </a:ext>
                </a:extLst>
              </a:tr>
            </a:tbl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139B27AC-1C51-4C86-BC8F-5676FF9F42D9}"/>
              </a:ext>
            </a:extLst>
          </p:cNvPr>
          <p:cNvSpPr txBox="1"/>
          <p:nvPr/>
        </p:nvSpPr>
        <p:spPr>
          <a:xfrm>
            <a:off x="326110" y="3594923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대리인 정보</a:t>
            </a:r>
          </a:p>
        </p:txBody>
      </p:sp>
      <p:graphicFrame>
        <p:nvGraphicFramePr>
          <p:cNvPr id="32" name="표 31">
            <a:extLst>
              <a:ext uri="{FF2B5EF4-FFF2-40B4-BE49-F238E27FC236}">
                <a16:creationId xmlns:a16="http://schemas.microsoft.com/office/drawing/2014/main" id="{71E23D7D-D829-40B0-B6E3-0A8E7417F6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4060615"/>
              </p:ext>
            </p:extLst>
          </p:nvPr>
        </p:nvGraphicFramePr>
        <p:xfrm>
          <a:off x="185674" y="99873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기일지정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3029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7564834"/>
              </p:ext>
            </p:extLst>
          </p:nvPr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 상세 </a:t>
            </a:r>
            <a:r>
              <a:rPr lang="en-US" altLang="ko-KR" sz="900" dirty="0"/>
              <a:t>- </a:t>
            </a:r>
            <a:r>
              <a:rPr lang="ko-KR" altLang="en-US" sz="900" dirty="0"/>
              <a:t>사건정보</a:t>
            </a:r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- </a:t>
            </a:r>
            <a:r>
              <a:rPr lang="ko-KR" altLang="en-US" dirty="0"/>
              <a:t>사건정보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sp>
        <p:nvSpPr>
          <p:cNvPr id="14" name="슬라이드 번호 개체 틀 1">
            <a:extLst>
              <a:ext uri="{FF2B5EF4-FFF2-40B4-BE49-F238E27FC236}">
                <a16:creationId xmlns:a16="http://schemas.microsoft.com/office/drawing/2014/main" id="{F9C6BE0C-1EF0-48E6-9C42-9577F80B51B5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E87CBB6C-E8C7-4B87-8F4E-B8E7E96BA1AE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슬라이드 번호 개체 틀 1">
            <a:extLst>
              <a:ext uri="{FF2B5EF4-FFF2-40B4-BE49-F238E27FC236}">
                <a16:creationId xmlns:a16="http://schemas.microsoft.com/office/drawing/2014/main" id="{E153D96A-FCCE-4890-A15A-4B30FC3BFFBD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sp>
        <p:nvSpPr>
          <p:cNvPr id="17" name="사각형: 잘린 한쪽 모서리 16">
            <a:extLst>
              <a:ext uri="{FF2B5EF4-FFF2-40B4-BE49-F238E27FC236}">
                <a16:creationId xmlns:a16="http://schemas.microsoft.com/office/drawing/2014/main" id="{8E91ADBD-4DCB-4607-8D3C-471276B6C6F2}"/>
              </a:ext>
            </a:extLst>
          </p:cNvPr>
          <p:cNvSpPr/>
          <p:nvPr/>
        </p:nvSpPr>
        <p:spPr>
          <a:xfrm>
            <a:off x="1536189" y="1418738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사건문서</a:t>
            </a:r>
          </a:p>
        </p:txBody>
      </p:sp>
      <p:sp>
        <p:nvSpPr>
          <p:cNvPr id="21" name="사각형: 잘린 한쪽 모서리 20">
            <a:extLst>
              <a:ext uri="{FF2B5EF4-FFF2-40B4-BE49-F238E27FC236}">
                <a16:creationId xmlns:a16="http://schemas.microsoft.com/office/drawing/2014/main" id="{73240D4F-F1A1-409B-8086-1C5E686A6EFD}"/>
              </a:ext>
            </a:extLst>
          </p:cNvPr>
          <p:cNvSpPr/>
          <p:nvPr/>
        </p:nvSpPr>
        <p:spPr>
          <a:xfrm>
            <a:off x="321588" y="1418738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사건정보</a:t>
            </a:r>
          </a:p>
        </p:txBody>
      </p:sp>
      <p:sp>
        <p:nvSpPr>
          <p:cNvPr id="23" name="사각형: 잘린 한쪽 모서리 22">
            <a:extLst>
              <a:ext uri="{FF2B5EF4-FFF2-40B4-BE49-F238E27FC236}">
                <a16:creationId xmlns:a16="http://schemas.microsoft.com/office/drawing/2014/main" id="{4AE74F8D-E4FE-4A82-A244-21F7F6212DCB}"/>
              </a:ext>
            </a:extLst>
          </p:cNvPr>
          <p:cNvSpPr/>
          <p:nvPr/>
        </p:nvSpPr>
        <p:spPr>
          <a:xfrm>
            <a:off x="2750790" y="1419648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기일정보</a:t>
            </a:r>
          </a:p>
        </p:txBody>
      </p:sp>
      <p:graphicFrame>
        <p:nvGraphicFramePr>
          <p:cNvPr id="32" name="표 31">
            <a:extLst>
              <a:ext uri="{FF2B5EF4-FFF2-40B4-BE49-F238E27FC236}">
                <a16:creationId xmlns:a16="http://schemas.microsoft.com/office/drawing/2014/main" id="{71E23D7D-D829-40B0-B6E3-0A8E7417F65F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99873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기일지정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7C15B2DB-1C44-4C09-B4A6-87C042DCC8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6521291"/>
              </p:ext>
            </p:extLst>
          </p:nvPr>
        </p:nvGraphicFramePr>
        <p:xfrm>
          <a:off x="402753" y="3931381"/>
          <a:ext cx="6218814" cy="2536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077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어문저작물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94859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신청인에게 저작권 침해에 따른 손해배상 및 위자료로서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금삼백만원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(W3,000,000)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을 지급한다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피신청인이 제작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보유하고 있는 본 건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침해물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&lt;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&gt;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를 조정성립일로부터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 이내에 폐기 처분한다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라는 조정을 구합니다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5580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스키용품 전문지‘ 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’ 책자를 발행하는 출판사로서 본격적인 스키철에 대비하여 신청인의 사진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5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컷을 허락 없이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7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월에서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9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월까지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달에 걸쳐 ‘월간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’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면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국배판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에 전면의 약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1/3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정도의 크기로 하단부에 게재하였습니다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.(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첨부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3, 4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참조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).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이러한 행위는 신청인의 저작권을 침해하는 행위로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아마추어 작가로서 순수한 신청인의 사진이 상업적으로 이용되었다는 사실에 분개합니다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1919292"/>
                  </a:ext>
                </a:extLst>
              </a:tr>
              <a:tr h="49505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endParaRPr lang="en-US" altLang="ko-KR" sz="900" b="1" dirty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오프라인신청서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조정신청서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_2.pdf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_3.pdf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33" name="TextBox 32">
            <a:extLst>
              <a:ext uri="{FF2B5EF4-FFF2-40B4-BE49-F238E27FC236}">
                <a16:creationId xmlns:a16="http://schemas.microsoft.com/office/drawing/2014/main" id="{7287BA2F-9375-4054-B220-B9C6ECBCAC17}"/>
              </a:ext>
            </a:extLst>
          </p:cNvPr>
          <p:cNvSpPr txBox="1"/>
          <p:nvPr/>
        </p:nvSpPr>
        <p:spPr>
          <a:xfrm>
            <a:off x="308001" y="3654025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조정신청 내용</a:t>
            </a:r>
          </a:p>
        </p:txBody>
      </p:sp>
      <p:graphicFrame>
        <p:nvGraphicFramePr>
          <p:cNvPr id="34" name="표 33">
            <a:extLst>
              <a:ext uri="{FF2B5EF4-FFF2-40B4-BE49-F238E27FC236}">
                <a16:creationId xmlns:a16="http://schemas.microsoft.com/office/drawing/2014/main" id="{8C79672B-3588-48D0-B4BA-46A171CDB9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3782379"/>
              </p:ext>
            </p:extLst>
          </p:nvPr>
        </p:nvGraphicFramePr>
        <p:xfrm>
          <a:off x="402753" y="2011654"/>
          <a:ext cx="5926598" cy="1589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>
                          <a:solidFill>
                            <a:schemeClr val="tx1"/>
                          </a:solidFill>
                        </a:rPr>
                        <a:t>이기동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4684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11-22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bbb@naver.com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010-111-3333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360A54E2-7618-4D5C-9EAB-2652A1CE3770}"/>
              </a:ext>
            </a:extLst>
          </p:cNvPr>
          <p:cNvSpPr txBox="1"/>
          <p:nvPr/>
        </p:nvSpPr>
        <p:spPr>
          <a:xfrm>
            <a:off x="1481604" y="2033845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개인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2456773-161B-45E4-A980-F606B3D502D9}"/>
              </a:ext>
            </a:extLst>
          </p:cNvPr>
          <p:cNvSpPr txBox="1"/>
          <p:nvPr/>
        </p:nvSpPr>
        <p:spPr>
          <a:xfrm>
            <a:off x="342634" y="1748554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피신청인 정보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F0FE79D-3778-44A8-A416-8B1C16A1416F}"/>
              </a:ext>
            </a:extLst>
          </p:cNvPr>
          <p:cNvSpPr txBox="1"/>
          <p:nvPr/>
        </p:nvSpPr>
        <p:spPr>
          <a:xfrm>
            <a:off x="6044384" y="2759401"/>
            <a:ext cx="105169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피신청인 인원에 따라 증가</a:t>
            </a:r>
            <a:endParaRPr lang="en-US" altLang="ko-KR" sz="1050" b="1" dirty="0">
              <a:solidFill>
                <a:srgbClr val="FF0000"/>
              </a:solidFill>
            </a:endParaRPr>
          </a:p>
          <a:p>
            <a:r>
              <a:rPr lang="ko-KR" altLang="en-US" sz="1050" b="1" dirty="0">
                <a:solidFill>
                  <a:srgbClr val="FF0000"/>
                </a:solidFill>
              </a:rPr>
              <a:t>최대 </a:t>
            </a:r>
            <a:r>
              <a:rPr lang="en-US" altLang="ko-KR" sz="1050" b="1" dirty="0">
                <a:solidFill>
                  <a:srgbClr val="FF0000"/>
                </a:solidFill>
              </a:rPr>
              <a:t>5</a:t>
            </a:r>
            <a:r>
              <a:rPr lang="ko-KR" altLang="en-US" sz="1050" b="1" dirty="0">
                <a:solidFill>
                  <a:srgbClr val="FF0000"/>
                </a:solidFill>
              </a:rPr>
              <a:t>개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8B5E52B1-FBAE-4887-89B4-DE2BDA501F01}"/>
              </a:ext>
            </a:extLst>
          </p:cNvPr>
          <p:cNvCxnSpPr>
            <a:cxnSpLocks/>
          </p:cNvCxnSpPr>
          <p:nvPr/>
        </p:nvCxnSpPr>
        <p:spPr>
          <a:xfrm>
            <a:off x="6007737" y="1871804"/>
            <a:ext cx="0" cy="177519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8546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2277805"/>
              </p:ext>
            </p:extLst>
          </p:nvPr>
        </p:nvGraphicFramePr>
        <p:xfrm>
          <a:off x="7653300" y="4101797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사건문서를 다운로드 </a:t>
                      </a:r>
                      <a:r>
                        <a:rPr lang="ko-KR" altLang="en-US" sz="800" b="0" dirty="0" err="1"/>
                        <a:t>받을수</a:t>
                      </a:r>
                      <a:r>
                        <a:rPr lang="ko-KR" altLang="en-US" sz="800" b="0" dirty="0"/>
                        <a:t> 있음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체크박스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선택된 문서를 다운로드 함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문서가 등록될 때 마다 단권화 진행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PDF</a:t>
                      </a:r>
                      <a:r>
                        <a:rPr lang="ko-KR" altLang="en-US" sz="800" b="0" dirty="0"/>
                        <a:t>뷰어로 사건 기록 열람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 </a:t>
            </a:r>
            <a:r>
              <a:rPr lang="en-US" altLang="ko-KR" sz="900" dirty="0"/>
              <a:t>- </a:t>
            </a:r>
            <a:r>
              <a:rPr lang="ko-KR" altLang="en-US" sz="900" dirty="0"/>
              <a:t>사건문서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 상세 </a:t>
            </a:r>
            <a:r>
              <a:rPr lang="en-US" altLang="ko-KR" sz="900" dirty="0"/>
              <a:t>- </a:t>
            </a:r>
            <a:r>
              <a:rPr lang="ko-KR" altLang="en-US" sz="900" dirty="0"/>
              <a:t>사건문서</a:t>
            </a:r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- </a:t>
            </a:r>
            <a:r>
              <a:rPr lang="ko-KR" altLang="en-US" dirty="0"/>
              <a:t>사건문서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sp>
        <p:nvSpPr>
          <p:cNvPr id="14" name="슬라이드 번호 개체 틀 1">
            <a:extLst>
              <a:ext uri="{FF2B5EF4-FFF2-40B4-BE49-F238E27FC236}">
                <a16:creationId xmlns:a16="http://schemas.microsoft.com/office/drawing/2014/main" id="{F9C6BE0C-1EF0-48E6-9C42-9577F80B51B5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E87CBB6C-E8C7-4B87-8F4E-B8E7E96BA1AE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슬라이드 번호 개체 틀 1">
            <a:extLst>
              <a:ext uri="{FF2B5EF4-FFF2-40B4-BE49-F238E27FC236}">
                <a16:creationId xmlns:a16="http://schemas.microsoft.com/office/drawing/2014/main" id="{E153D96A-FCCE-4890-A15A-4B30FC3BFFBD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sp>
        <p:nvSpPr>
          <p:cNvPr id="17" name="사각형: 잘린 한쪽 모서리 16">
            <a:extLst>
              <a:ext uri="{FF2B5EF4-FFF2-40B4-BE49-F238E27FC236}">
                <a16:creationId xmlns:a16="http://schemas.microsoft.com/office/drawing/2014/main" id="{8E91ADBD-4DCB-4607-8D3C-471276B6C6F2}"/>
              </a:ext>
            </a:extLst>
          </p:cNvPr>
          <p:cNvSpPr/>
          <p:nvPr/>
        </p:nvSpPr>
        <p:spPr>
          <a:xfrm>
            <a:off x="1536189" y="1418738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사건문서</a:t>
            </a:r>
          </a:p>
        </p:txBody>
      </p:sp>
      <p:sp>
        <p:nvSpPr>
          <p:cNvPr id="21" name="사각형: 잘린 한쪽 모서리 20">
            <a:extLst>
              <a:ext uri="{FF2B5EF4-FFF2-40B4-BE49-F238E27FC236}">
                <a16:creationId xmlns:a16="http://schemas.microsoft.com/office/drawing/2014/main" id="{73240D4F-F1A1-409B-8086-1C5E686A6EFD}"/>
              </a:ext>
            </a:extLst>
          </p:cNvPr>
          <p:cNvSpPr/>
          <p:nvPr/>
        </p:nvSpPr>
        <p:spPr>
          <a:xfrm>
            <a:off x="321588" y="1418738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사건정보</a:t>
            </a:r>
          </a:p>
        </p:txBody>
      </p:sp>
      <p:sp>
        <p:nvSpPr>
          <p:cNvPr id="23" name="사각형: 잘린 한쪽 모서리 22">
            <a:extLst>
              <a:ext uri="{FF2B5EF4-FFF2-40B4-BE49-F238E27FC236}">
                <a16:creationId xmlns:a16="http://schemas.microsoft.com/office/drawing/2014/main" id="{4AE74F8D-E4FE-4A82-A244-21F7F6212DCB}"/>
              </a:ext>
            </a:extLst>
          </p:cNvPr>
          <p:cNvSpPr/>
          <p:nvPr/>
        </p:nvSpPr>
        <p:spPr>
          <a:xfrm>
            <a:off x="2750790" y="1419648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기일정보</a:t>
            </a:r>
          </a:p>
        </p:txBody>
      </p:sp>
      <p:graphicFrame>
        <p:nvGraphicFramePr>
          <p:cNvPr id="32" name="표 31">
            <a:extLst>
              <a:ext uri="{FF2B5EF4-FFF2-40B4-BE49-F238E27FC236}">
                <a16:creationId xmlns:a16="http://schemas.microsoft.com/office/drawing/2014/main" id="{71E23D7D-D829-40B0-B6E3-0A8E7417F65F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99873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기일지정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id="{8B8C9481-8014-449C-BE63-69AB88D4BB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735489"/>
              </p:ext>
            </p:extLst>
          </p:nvPr>
        </p:nvGraphicFramePr>
        <p:xfrm>
          <a:off x="179907" y="2058985"/>
          <a:ext cx="7100603" cy="24150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933">
                  <a:extLst>
                    <a:ext uri="{9D8B030D-6E8A-4147-A177-3AD203B41FA5}">
                      <a16:colId xmlns:a16="http://schemas.microsoft.com/office/drawing/2014/main" val="3538987540"/>
                    </a:ext>
                  </a:extLst>
                </a:gridCol>
                <a:gridCol w="19528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199405337"/>
                    </a:ext>
                  </a:extLst>
                </a:gridCol>
                <a:gridCol w="153017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697440">
                  <a:extLst>
                    <a:ext uri="{9D8B030D-6E8A-4147-A177-3AD203B41FA5}">
                      <a16:colId xmlns:a16="http://schemas.microsoft.com/office/drawing/2014/main" val="1773424611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선택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등록인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문건명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상대방 공개여부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소명자료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공개전환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2021.07.15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대리신청서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2021.07.18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답변서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_0708.pdf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대리신청서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취하신청서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2021.07.18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답변서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_0708.pdf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4280164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대리신청서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3733066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취하신청서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998948"/>
                  </a:ext>
                </a:extLst>
              </a:tr>
            </a:tbl>
          </a:graphicData>
        </a:graphic>
      </p:graphicFrame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E70DEF2D-4ED2-4CFD-9CBB-49B4D1C10B02}"/>
              </a:ext>
            </a:extLst>
          </p:cNvPr>
          <p:cNvSpPr/>
          <p:nvPr/>
        </p:nvSpPr>
        <p:spPr>
          <a:xfrm>
            <a:off x="6260341" y="4736005"/>
            <a:ext cx="102016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선택 다운로드</a:t>
            </a:r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CE788E2D-77F9-4A27-B1EC-F18A069A30CE}"/>
              </a:ext>
            </a:extLst>
          </p:cNvPr>
          <p:cNvSpPr/>
          <p:nvPr/>
        </p:nvSpPr>
        <p:spPr>
          <a:xfrm>
            <a:off x="7175325" y="48475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6CC9B5A2-763F-4678-ACE2-FBA2ABB1E7E0}"/>
              </a:ext>
            </a:extLst>
          </p:cNvPr>
          <p:cNvSpPr/>
          <p:nvPr/>
        </p:nvSpPr>
        <p:spPr>
          <a:xfrm>
            <a:off x="5182824" y="4736005"/>
            <a:ext cx="102016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전체보기</a:t>
            </a:r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17A648B9-C18E-48B9-9B42-2114046E9BEC}"/>
              </a:ext>
            </a:extLst>
          </p:cNvPr>
          <p:cNvSpPr/>
          <p:nvPr/>
        </p:nvSpPr>
        <p:spPr>
          <a:xfrm>
            <a:off x="452500" y="237936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F0E8EE29-0B87-4E80-9F5D-682707FEB78B}"/>
              </a:ext>
            </a:extLst>
          </p:cNvPr>
          <p:cNvSpPr/>
          <p:nvPr/>
        </p:nvSpPr>
        <p:spPr>
          <a:xfrm>
            <a:off x="4868027" y="239251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D2D648FB-87F4-4271-8046-7E49F411A599}"/>
              </a:ext>
            </a:extLst>
          </p:cNvPr>
          <p:cNvSpPr/>
          <p:nvPr/>
        </p:nvSpPr>
        <p:spPr>
          <a:xfrm>
            <a:off x="3338899" y="4959170"/>
            <a:ext cx="1148761" cy="140986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PDF</a:t>
            </a:r>
            <a:r>
              <a:rPr lang="ko-KR" altLang="en-US" sz="900" dirty="0">
                <a:solidFill>
                  <a:schemeClr val="tx1"/>
                </a:solidFill>
              </a:rPr>
              <a:t>뷰어</a:t>
            </a:r>
            <a:endParaRPr lang="en-US" altLang="ko-KR" sz="900" dirty="0">
              <a:solidFill>
                <a:schemeClr val="tx1"/>
              </a:solidFill>
            </a:endParaRPr>
          </a:p>
          <a:p>
            <a:r>
              <a:rPr lang="en-US" altLang="ko-KR" sz="900" dirty="0">
                <a:solidFill>
                  <a:schemeClr val="tx1"/>
                </a:solidFill>
              </a:rPr>
              <a:t>- </a:t>
            </a:r>
            <a:r>
              <a:rPr lang="ko-KR" altLang="en-US" sz="900" dirty="0">
                <a:solidFill>
                  <a:schemeClr val="tx1"/>
                </a:solidFill>
              </a:rPr>
              <a:t>책갈피 기능을 이용한 </a:t>
            </a:r>
            <a:r>
              <a:rPr lang="en-US" altLang="ko-KR" sz="900" dirty="0">
                <a:solidFill>
                  <a:schemeClr val="tx1"/>
                </a:solidFill>
              </a:rPr>
              <a:t>PDF </a:t>
            </a:r>
            <a:r>
              <a:rPr lang="ko-KR" altLang="en-US" sz="900" dirty="0">
                <a:solidFill>
                  <a:schemeClr val="tx1"/>
                </a:solidFill>
              </a:rPr>
              <a:t>뷰어 활용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cxnSp>
        <p:nvCxnSpPr>
          <p:cNvPr id="55" name="연결선: 꺾임 54">
            <a:extLst>
              <a:ext uri="{FF2B5EF4-FFF2-40B4-BE49-F238E27FC236}">
                <a16:creationId xmlns:a16="http://schemas.microsoft.com/office/drawing/2014/main" id="{55F85B7A-7AE9-478A-9110-D0F88F063987}"/>
              </a:ext>
            </a:extLst>
          </p:cNvPr>
          <p:cNvCxnSpPr>
            <a:cxnSpLocks/>
            <a:stCxn id="31" idx="1"/>
            <a:endCxn id="53" idx="3"/>
          </p:cNvCxnSpPr>
          <p:nvPr/>
        </p:nvCxnSpPr>
        <p:spPr>
          <a:xfrm rot="10800000" flipV="1">
            <a:off x="4487660" y="4847587"/>
            <a:ext cx="695164" cy="816515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타원 55">
            <a:extLst>
              <a:ext uri="{FF2B5EF4-FFF2-40B4-BE49-F238E27FC236}">
                <a16:creationId xmlns:a16="http://schemas.microsoft.com/office/drawing/2014/main" id="{75121FC8-3BC1-4348-9327-A0B23F9F20BA}"/>
              </a:ext>
            </a:extLst>
          </p:cNvPr>
          <p:cNvSpPr/>
          <p:nvPr/>
        </p:nvSpPr>
        <p:spPr>
          <a:xfrm>
            <a:off x="6061721" y="487419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3866438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4648880"/>
              </p:ext>
            </p:extLst>
          </p:nvPr>
        </p:nvGraphicFramePr>
        <p:xfrm>
          <a:off x="7653300" y="4101797"/>
          <a:ext cx="2160240" cy="242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기일목록에서 상세정보를 클릭하면 하단에 상세정보가 보여진다</a:t>
                      </a:r>
                      <a:r>
                        <a:rPr lang="en-US" altLang="ko-KR" sz="800" b="0" dirty="0"/>
                        <a:t>.</a:t>
                      </a:r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기본적으로 가장 최근 일정이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보여짐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상세정보를 보여줌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기일변경 신청내용을 확인하고 승인처리를 하고 </a:t>
                      </a:r>
                      <a:r>
                        <a:rPr lang="ko-KR" altLang="en-US" sz="800" b="0" dirty="0" err="1"/>
                        <a:t>알림창을</a:t>
                      </a:r>
                      <a:r>
                        <a:rPr lang="ko-KR" altLang="en-US" sz="800" b="0" dirty="0"/>
                        <a:t> 종료한다</a:t>
                      </a:r>
                      <a:r>
                        <a:rPr lang="en-US" altLang="ko-KR" sz="800" b="0" dirty="0"/>
                        <a:t>.</a:t>
                      </a:r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 </a:t>
            </a:r>
            <a:r>
              <a:rPr lang="en-US" altLang="ko-KR" sz="900" dirty="0"/>
              <a:t>-</a:t>
            </a:r>
            <a:r>
              <a:rPr lang="ko-KR" altLang="en-US" sz="900" dirty="0"/>
              <a:t> 기일정보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 상세 </a:t>
            </a:r>
            <a:r>
              <a:rPr lang="en-US" altLang="ko-KR" sz="900" dirty="0"/>
              <a:t>-</a:t>
            </a:r>
            <a:r>
              <a:rPr lang="ko-KR" altLang="en-US" sz="900" dirty="0"/>
              <a:t> 기일정보</a:t>
            </a:r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-</a:t>
            </a:r>
            <a:r>
              <a:rPr lang="ko-KR" altLang="en-US" dirty="0"/>
              <a:t> 기일정보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sp>
        <p:nvSpPr>
          <p:cNvPr id="14" name="슬라이드 번호 개체 틀 1">
            <a:extLst>
              <a:ext uri="{FF2B5EF4-FFF2-40B4-BE49-F238E27FC236}">
                <a16:creationId xmlns:a16="http://schemas.microsoft.com/office/drawing/2014/main" id="{F9C6BE0C-1EF0-48E6-9C42-9577F80B51B5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E87CBB6C-E8C7-4B87-8F4E-B8E7E96BA1AE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슬라이드 번호 개체 틀 1">
            <a:extLst>
              <a:ext uri="{FF2B5EF4-FFF2-40B4-BE49-F238E27FC236}">
                <a16:creationId xmlns:a16="http://schemas.microsoft.com/office/drawing/2014/main" id="{E153D96A-FCCE-4890-A15A-4B30FC3BFFBD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sp>
        <p:nvSpPr>
          <p:cNvPr id="17" name="사각형: 잘린 한쪽 모서리 16">
            <a:extLst>
              <a:ext uri="{FF2B5EF4-FFF2-40B4-BE49-F238E27FC236}">
                <a16:creationId xmlns:a16="http://schemas.microsoft.com/office/drawing/2014/main" id="{8E91ADBD-4DCB-4607-8D3C-471276B6C6F2}"/>
              </a:ext>
            </a:extLst>
          </p:cNvPr>
          <p:cNvSpPr/>
          <p:nvPr/>
        </p:nvSpPr>
        <p:spPr>
          <a:xfrm>
            <a:off x="1536189" y="1418738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사건문서</a:t>
            </a:r>
          </a:p>
        </p:txBody>
      </p:sp>
      <p:sp>
        <p:nvSpPr>
          <p:cNvPr id="21" name="사각형: 잘린 한쪽 모서리 20">
            <a:extLst>
              <a:ext uri="{FF2B5EF4-FFF2-40B4-BE49-F238E27FC236}">
                <a16:creationId xmlns:a16="http://schemas.microsoft.com/office/drawing/2014/main" id="{73240D4F-F1A1-409B-8086-1C5E686A6EFD}"/>
              </a:ext>
            </a:extLst>
          </p:cNvPr>
          <p:cNvSpPr/>
          <p:nvPr/>
        </p:nvSpPr>
        <p:spPr>
          <a:xfrm>
            <a:off x="321588" y="1418738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사건정보</a:t>
            </a:r>
          </a:p>
        </p:txBody>
      </p:sp>
      <p:sp>
        <p:nvSpPr>
          <p:cNvPr id="23" name="사각형: 잘린 한쪽 모서리 22">
            <a:extLst>
              <a:ext uri="{FF2B5EF4-FFF2-40B4-BE49-F238E27FC236}">
                <a16:creationId xmlns:a16="http://schemas.microsoft.com/office/drawing/2014/main" id="{4AE74F8D-E4FE-4A82-A244-21F7F6212DCB}"/>
              </a:ext>
            </a:extLst>
          </p:cNvPr>
          <p:cNvSpPr/>
          <p:nvPr/>
        </p:nvSpPr>
        <p:spPr>
          <a:xfrm>
            <a:off x="2750790" y="1419648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기일정보</a:t>
            </a:r>
          </a:p>
        </p:txBody>
      </p:sp>
      <p:graphicFrame>
        <p:nvGraphicFramePr>
          <p:cNvPr id="32" name="표 31">
            <a:extLst>
              <a:ext uri="{FF2B5EF4-FFF2-40B4-BE49-F238E27FC236}">
                <a16:creationId xmlns:a16="http://schemas.microsoft.com/office/drawing/2014/main" id="{71E23D7D-D829-40B0-B6E3-0A8E7417F65F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99873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기일지정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id="{B9745985-9BF7-4419-9CA1-AE81801974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932900"/>
              </p:ext>
            </p:extLst>
          </p:nvPr>
        </p:nvGraphicFramePr>
        <p:xfrm>
          <a:off x="201533" y="1943835"/>
          <a:ext cx="7336391" cy="6668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2530">
                  <a:extLst>
                    <a:ext uri="{9D8B030D-6E8A-4147-A177-3AD203B41FA5}">
                      <a16:colId xmlns:a16="http://schemas.microsoft.com/office/drawing/2014/main" val="276110520"/>
                    </a:ext>
                  </a:extLst>
                </a:gridCol>
                <a:gridCol w="10520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90940">
                  <a:extLst>
                    <a:ext uri="{9D8B030D-6E8A-4147-A177-3AD203B41FA5}">
                      <a16:colId xmlns:a16="http://schemas.microsoft.com/office/drawing/2014/main" val="209526313"/>
                    </a:ext>
                  </a:extLst>
                </a:gridCol>
                <a:gridCol w="11085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2346">
                  <a:extLst>
                    <a:ext uri="{9D8B030D-6E8A-4147-A177-3AD203B41FA5}">
                      <a16:colId xmlns:a16="http://schemas.microsoft.com/office/drawing/2014/main" val="761255188"/>
                    </a:ext>
                  </a:extLst>
                </a:gridCol>
              </a:tblGrid>
              <a:tr h="2096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차수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배석위원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조정결과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938133"/>
                  </a:ext>
                </a:extLst>
              </a:tr>
              <a:tr h="219407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2021.07.08</a:t>
                      </a:r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/>
                        <a:t>불성립</a:t>
                      </a:r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u="sng" kern="12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상세정보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6839831"/>
                  </a:ext>
                </a:extLst>
              </a:tr>
              <a:tr h="219407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2021.07.15</a:t>
                      </a:r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-</a:t>
                      </a:r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u="sng" kern="12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상세정보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2429418"/>
                  </a:ext>
                </a:extLst>
              </a:tr>
            </a:tbl>
          </a:graphicData>
        </a:graphic>
      </p:graphicFrame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7F66CF6F-6EEE-44E7-B010-0579D731A7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3650876"/>
              </p:ext>
            </p:extLst>
          </p:nvPr>
        </p:nvGraphicFramePr>
        <p:xfrm>
          <a:off x="229684" y="3115024"/>
          <a:ext cx="7287606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u="sng" dirty="0">
                          <a:solidFill>
                            <a:schemeClr val="tx1"/>
                          </a:solidFill>
                        </a:rPr>
                        <a:t>차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09241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25388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2021.05.31, 11:00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한국저작권위원회 분쟁조정실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서울시 용산구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후암로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107(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동자동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게이트웨이트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타워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장부장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5536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장조사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29" name="사각형: 잘린 한쪽 모서리 28">
            <a:extLst>
              <a:ext uri="{FF2B5EF4-FFF2-40B4-BE49-F238E27FC236}">
                <a16:creationId xmlns:a16="http://schemas.microsoft.com/office/drawing/2014/main" id="{5F528BC6-1F28-4110-A09E-C27F8340132F}"/>
              </a:ext>
            </a:extLst>
          </p:cNvPr>
          <p:cNvSpPr/>
          <p:nvPr/>
        </p:nvSpPr>
        <p:spPr>
          <a:xfrm>
            <a:off x="229684" y="2809329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상세정보</a:t>
            </a: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5959EE2C-0F79-4FFE-B61A-67A37A99F2D8}"/>
              </a:ext>
            </a:extLst>
          </p:cNvPr>
          <p:cNvSpPr/>
          <p:nvPr/>
        </p:nvSpPr>
        <p:spPr>
          <a:xfrm>
            <a:off x="7158245" y="217924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61564E8A-6D4B-4DA0-A0EF-D3CE13BCD896}"/>
              </a:ext>
            </a:extLst>
          </p:cNvPr>
          <p:cNvSpPr/>
          <p:nvPr/>
        </p:nvSpPr>
        <p:spPr>
          <a:xfrm>
            <a:off x="1359312" y="287305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4" name="사각형: 잘린 한쪽 모서리 33">
            <a:extLst>
              <a:ext uri="{FF2B5EF4-FFF2-40B4-BE49-F238E27FC236}">
                <a16:creationId xmlns:a16="http://schemas.microsoft.com/office/drawing/2014/main" id="{5B3FA8BF-78C5-4504-8992-26AB9680CCD5}"/>
              </a:ext>
            </a:extLst>
          </p:cNvPr>
          <p:cNvSpPr/>
          <p:nvPr/>
        </p:nvSpPr>
        <p:spPr>
          <a:xfrm>
            <a:off x="223287" y="5761127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기일조서</a:t>
            </a: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33DF03D0-0B38-4B83-89EC-D5934BC356A5}"/>
              </a:ext>
            </a:extLst>
          </p:cNvPr>
          <p:cNvSpPr/>
          <p:nvPr/>
        </p:nvSpPr>
        <p:spPr>
          <a:xfrm>
            <a:off x="1352915" y="582485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B5D2C915-B16C-4899-8DC0-6BC3F5AC4794}"/>
              </a:ext>
            </a:extLst>
          </p:cNvPr>
          <p:cNvSpPr/>
          <p:nvPr/>
        </p:nvSpPr>
        <p:spPr>
          <a:xfrm>
            <a:off x="4582541" y="4741109"/>
            <a:ext cx="143416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의견</a:t>
            </a: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EBF60A91-F220-4FE9-86C1-87E9CBEE0EF6}"/>
              </a:ext>
            </a:extLst>
          </p:cNvPr>
          <p:cNvSpPr/>
          <p:nvPr/>
        </p:nvSpPr>
        <p:spPr>
          <a:xfrm>
            <a:off x="229684" y="6130647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</p:spTree>
    <p:extLst>
      <p:ext uri="{BB962C8B-B14F-4D97-AF65-F5344CB8AC3E}">
        <p14:creationId xmlns:p14="http://schemas.microsoft.com/office/powerpoint/2010/main" val="15218968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0696778"/>
              </p:ext>
            </p:extLst>
          </p:nvPr>
        </p:nvGraphicFramePr>
        <p:xfrm>
          <a:off x="185674" y="1133748"/>
          <a:ext cx="7287606" cy="8343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8343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조서내용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조정부장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을 피신청인의 대리인으로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하가하고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신청인과 피신청인의 대리인의 출석을 확인함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조정부장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조정진행 결과 조정부가 직권조정결정을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4761868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3049223"/>
              </p:ext>
            </p:extLst>
          </p:nvPr>
        </p:nvGraphicFramePr>
        <p:xfrm>
          <a:off x="7653300" y="3919500"/>
          <a:ext cx="2160240" cy="2179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의견상세내용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팝업창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의견을 등록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반려처리 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0" dirty="0"/>
                        <a:t>조정부장만 처리 가능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기일조서를 결재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조정부장만 처리 가능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목록화면으로 이동한다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 </a:t>
            </a:r>
            <a:r>
              <a:rPr lang="en-US" altLang="ko-KR" sz="900" dirty="0"/>
              <a:t>-</a:t>
            </a:r>
            <a:r>
              <a:rPr lang="ko-KR" altLang="en-US" sz="900" dirty="0"/>
              <a:t> 기일정보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 상세 </a:t>
            </a:r>
            <a:r>
              <a:rPr lang="en-US" altLang="ko-KR" sz="900" dirty="0"/>
              <a:t>-</a:t>
            </a:r>
            <a:r>
              <a:rPr lang="ko-KR" altLang="en-US" sz="900" dirty="0"/>
              <a:t> 기일정보</a:t>
            </a:r>
          </a:p>
          <a:p>
            <a:r>
              <a:rPr lang="en-US" altLang="ko-KR" sz="900" dirty="0"/>
              <a:t>- </a:t>
            </a:r>
            <a:r>
              <a:rPr lang="ko-KR" altLang="en-US" sz="900" dirty="0"/>
              <a:t>기일조서 내용 확인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-</a:t>
            </a:r>
            <a:r>
              <a:rPr lang="ko-KR" altLang="en-US" dirty="0"/>
              <a:t> 기일정보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82C2BB9-3DCB-44F2-BD34-C8A4D757DADB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A5A1D725-6A85-4686-8062-E17B17236D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942220"/>
              </p:ext>
            </p:extLst>
          </p:nvPr>
        </p:nvGraphicFramePr>
        <p:xfrm>
          <a:off x="199519" y="2103112"/>
          <a:ext cx="7202180" cy="2025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val="2209865149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val="812012805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val="340014196"/>
                    </a:ext>
                  </a:extLst>
                </a:gridCol>
              </a:tblGrid>
              <a:tr h="3941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383531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피신청인은 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2020. 9. 17.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까지 신청인에게 금 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3,000,000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원을 지급한다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.</a:t>
                      </a:r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3667870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피신청인이 제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1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항의 의무를 성실히 이행할 경우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…</a:t>
                      </a:r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0812888"/>
                  </a:ext>
                </a:extLst>
              </a:tr>
              <a:tr h="8426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의견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0845867"/>
                  </a:ext>
                </a:extLst>
              </a:tr>
            </a:tbl>
          </a:graphicData>
        </a:graphic>
      </p:graphicFrame>
      <p:sp>
        <p:nvSpPr>
          <p:cNvPr id="16" name="직사각형 15">
            <a:extLst>
              <a:ext uri="{FF2B5EF4-FFF2-40B4-BE49-F238E27FC236}">
                <a16:creationId xmlns:a16="http://schemas.microsoft.com/office/drawing/2014/main" id="{B8438556-36FB-43A3-959D-21E39D13E010}"/>
              </a:ext>
            </a:extLst>
          </p:cNvPr>
          <p:cNvSpPr/>
          <p:nvPr/>
        </p:nvSpPr>
        <p:spPr>
          <a:xfrm>
            <a:off x="1466134" y="3408993"/>
            <a:ext cx="4608567" cy="60341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 err="1">
                <a:solidFill>
                  <a:srgbClr val="FF0000"/>
                </a:solidFill>
              </a:rPr>
              <a:t>피선청인이</a:t>
            </a:r>
            <a:r>
              <a:rPr lang="ko-KR" altLang="en-US" sz="800" dirty="0">
                <a:solidFill>
                  <a:srgbClr val="FF0000"/>
                </a:solidFill>
              </a:rPr>
              <a:t> 제</a:t>
            </a:r>
            <a:r>
              <a:rPr lang="en-US" altLang="ko-KR" sz="800" dirty="0">
                <a:solidFill>
                  <a:srgbClr val="FF0000"/>
                </a:solidFill>
              </a:rPr>
              <a:t>1</a:t>
            </a:r>
            <a:r>
              <a:rPr lang="ko-KR" altLang="en-US" sz="800" dirty="0">
                <a:solidFill>
                  <a:srgbClr val="FF0000"/>
                </a:solidFill>
              </a:rPr>
              <a:t>항의 의무를 성실히 이행할 경우</a:t>
            </a:r>
            <a:r>
              <a:rPr lang="en-US" altLang="ko-KR" sz="800" dirty="0">
                <a:solidFill>
                  <a:srgbClr val="FF0000"/>
                </a:solidFill>
              </a:rPr>
              <a:t>…</a:t>
            </a:r>
            <a:endParaRPr lang="ko-KR" altLang="en-US" sz="800" dirty="0">
              <a:solidFill>
                <a:srgbClr val="FF0000"/>
              </a:solidFill>
            </a:endParaRP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DCC7AC26-3601-465D-97C9-A2451CF12BBF}"/>
              </a:ext>
            </a:extLst>
          </p:cNvPr>
          <p:cNvSpPr/>
          <p:nvPr/>
        </p:nvSpPr>
        <p:spPr>
          <a:xfrm>
            <a:off x="6247503" y="3408994"/>
            <a:ext cx="864208" cy="603412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ysClr val="windowText" lastClr="000000"/>
                </a:solidFill>
              </a:rPr>
              <a:t>의견</a:t>
            </a:r>
            <a:endParaRPr lang="en-US" altLang="ko-KR" sz="1000" dirty="0">
              <a:solidFill>
                <a:sysClr val="windowText" lastClr="000000"/>
              </a:solidFill>
            </a:endParaRPr>
          </a:p>
          <a:p>
            <a:pPr algn="ctr"/>
            <a:r>
              <a:rPr lang="ko-KR" altLang="en-US" sz="10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4C380830-8D3A-4DB8-ADB6-9D2A6C918926}"/>
              </a:ext>
            </a:extLst>
          </p:cNvPr>
          <p:cNvSpPr/>
          <p:nvPr/>
        </p:nvSpPr>
        <p:spPr>
          <a:xfrm>
            <a:off x="1381161" y="253284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F214C7B-03CF-4EE5-99C1-42320F73A859}"/>
              </a:ext>
            </a:extLst>
          </p:cNvPr>
          <p:cNvSpPr txBox="1"/>
          <p:nvPr/>
        </p:nvSpPr>
        <p:spPr>
          <a:xfrm>
            <a:off x="2236580" y="4181762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789D7F4D-6EEE-4C52-B9B7-C62202ACDE2B}"/>
              </a:ext>
            </a:extLst>
          </p:cNvPr>
          <p:cNvCxnSpPr>
            <a:cxnSpLocks/>
          </p:cNvCxnSpPr>
          <p:nvPr/>
        </p:nvCxnSpPr>
        <p:spPr>
          <a:xfrm flipH="1">
            <a:off x="5772414" y="2532843"/>
            <a:ext cx="8043" cy="688028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050AB4C9-3802-42A4-8BB4-A1A2005009AF}"/>
              </a:ext>
            </a:extLst>
          </p:cNvPr>
          <p:cNvSpPr txBox="1"/>
          <p:nvPr/>
        </p:nvSpPr>
        <p:spPr>
          <a:xfrm>
            <a:off x="4830035" y="3028246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205B54CA-10DD-48CD-B2C0-107DA30AB115}"/>
              </a:ext>
            </a:extLst>
          </p:cNvPr>
          <p:cNvSpPr/>
          <p:nvPr/>
        </p:nvSpPr>
        <p:spPr>
          <a:xfrm>
            <a:off x="6263275" y="335556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5F70E8F0-0E96-46F2-B440-0DB7B4337833}"/>
              </a:ext>
            </a:extLst>
          </p:cNvPr>
          <p:cNvSpPr/>
          <p:nvPr/>
        </p:nvSpPr>
        <p:spPr>
          <a:xfrm>
            <a:off x="6756180" y="593575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17E3F59C-6D6F-4A60-88D2-5A891482EBAF}"/>
              </a:ext>
            </a:extLst>
          </p:cNvPr>
          <p:cNvSpPr/>
          <p:nvPr/>
        </p:nvSpPr>
        <p:spPr>
          <a:xfrm>
            <a:off x="6081105" y="592946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</a:t>
            </a:r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8D4C8F6D-848E-4FB3-9E49-A40AF729EEE7}"/>
              </a:ext>
            </a:extLst>
          </p:cNvPr>
          <p:cNvSpPr/>
          <p:nvPr/>
        </p:nvSpPr>
        <p:spPr>
          <a:xfrm>
            <a:off x="5355406" y="593701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반려</a:t>
            </a:r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id="{C033E216-8332-4B84-BD1E-802204756508}"/>
              </a:ext>
            </a:extLst>
          </p:cNvPr>
          <p:cNvSpPr/>
          <p:nvPr/>
        </p:nvSpPr>
        <p:spPr>
          <a:xfrm>
            <a:off x="5261636" y="58600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0B919F22-6257-4249-A4E1-7D806690A15C}"/>
              </a:ext>
            </a:extLst>
          </p:cNvPr>
          <p:cNvSpPr/>
          <p:nvPr/>
        </p:nvSpPr>
        <p:spPr>
          <a:xfrm>
            <a:off x="6000925" y="58552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9E066E62-2EB9-419B-8955-41A1C9A31B43}"/>
              </a:ext>
            </a:extLst>
          </p:cNvPr>
          <p:cNvSpPr/>
          <p:nvPr/>
        </p:nvSpPr>
        <p:spPr>
          <a:xfrm>
            <a:off x="6698257" y="58552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2097223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0774540"/>
              </p:ext>
            </p:extLst>
          </p:nvPr>
        </p:nvGraphicFramePr>
        <p:xfrm>
          <a:off x="7653300" y="3736620"/>
          <a:ext cx="2160240" cy="2617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반려처리 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0" dirty="0"/>
                        <a:t>반려 시 관리자가 수정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기일조서를 결재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조정부장만 처리 가능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목록화면으로 이동한다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324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72591"/>
            <a:ext cx="1656810" cy="133883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87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취하종결통보서</a:t>
            </a:r>
            <a:r>
              <a:rPr lang="ko-KR" altLang="en-US" sz="87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취하종결통보서 상세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취하종결통보서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3189052"/>
              </p:ext>
            </p:extLst>
          </p:nvPr>
        </p:nvGraphicFramePr>
        <p:xfrm>
          <a:off x="185674" y="1362538"/>
          <a:ext cx="7287606" cy="3014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85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val="366287870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078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078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5572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 이용에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따른 분쟁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9463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제       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취하 종결 통보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9308766"/>
                  </a:ext>
                </a:extLst>
              </a:tr>
              <a:tr h="30781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수   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0781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11219"/>
                  </a:ext>
                </a:extLst>
              </a:tr>
              <a:tr h="824696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       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본 조정부는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[2020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 이용에 따른 분쟁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]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건에 있어 양 당사자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3078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UI_PC_002_05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1668DD32-DF29-41A0-A40B-BF252AF31B4F}"/>
              </a:ext>
            </a:extLst>
          </p:cNvPr>
          <p:cNvSpPr/>
          <p:nvPr/>
        </p:nvSpPr>
        <p:spPr>
          <a:xfrm>
            <a:off x="6833380" y="6264914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7827FE88-BED4-4C8D-A309-17BA3147B545}"/>
              </a:ext>
            </a:extLst>
          </p:cNvPr>
          <p:cNvSpPr/>
          <p:nvPr/>
        </p:nvSpPr>
        <p:spPr>
          <a:xfrm>
            <a:off x="6158305" y="625863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</a:t>
            </a: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81E1327D-9DDC-4352-8256-FC392C9EF294}"/>
              </a:ext>
            </a:extLst>
          </p:cNvPr>
          <p:cNvSpPr/>
          <p:nvPr/>
        </p:nvSpPr>
        <p:spPr>
          <a:xfrm>
            <a:off x="5432606" y="6266174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반려</a:t>
            </a: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1671F79E-70C8-42D8-8855-C71EDED87236}"/>
              </a:ext>
            </a:extLst>
          </p:cNvPr>
          <p:cNvSpPr/>
          <p:nvPr/>
        </p:nvSpPr>
        <p:spPr>
          <a:xfrm>
            <a:off x="5338836" y="618917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829EFECC-3723-4DE7-BDF9-C1CF3D27EE6F}"/>
              </a:ext>
            </a:extLst>
          </p:cNvPr>
          <p:cNvSpPr/>
          <p:nvPr/>
        </p:nvSpPr>
        <p:spPr>
          <a:xfrm>
            <a:off x="6078125" y="618437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3ABD693B-0C82-422C-BB48-D1DA0A8E2A21}"/>
              </a:ext>
            </a:extLst>
          </p:cNvPr>
          <p:cNvSpPr/>
          <p:nvPr/>
        </p:nvSpPr>
        <p:spPr>
          <a:xfrm>
            <a:off x="6775457" y="618437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3607705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8895175"/>
              </p:ext>
            </p:extLst>
          </p:nvPr>
        </p:nvGraphicFramePr>
        <p:xfrm>
          <a:off x="185674" y="1362538"/>
          <a:ext cx="7287606" cy="30189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85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val="366287870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0830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0830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5629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 이용에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따른 분쟁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9510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제       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불성립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종결 통보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9308766"/>
                  </a:ext>
                </a:extLst>
              </a:tr>
              <a:tr h="30830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수   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08308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11219"/>
                  </a:ext>
                </a:extLst>
              </a:tr>
              <a:tr h="82602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       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본 조정부는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[2020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 이용에 따른 분쟁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]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건에 있어 양 당사자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30830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6483778"/>
              </p:ext>
            </p:extLst>
          </p:nvPr>
        </p:nvGraphicFramePr>
        <p:xfrm>
          <a:off x="7653300" y="3736620"/>
          <a:ext cx="2160240" cy="2739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반려처리 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0" dirty="0"/>
                        <a:t>반려 시 관리자가 수정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기일조서를 결재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조정부장만 처리 가능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목록화면으로 이동한다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반려처리 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0" dirty="0"/>
                        <a:t>반려 시 관리자가 수정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324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72591"/>
            <a:ext cx="1656810" cy="12311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불성립종결통보서</a:t>
            </a:r>
            <a:r>
              <a:rPr lang="ko-KR" altLang="en-US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불성립종결통보서 상세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574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불성립종결통보서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UI_PC_002_06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6A9B3AFF-6799-4EB7-A958-B77B389F9AB2}"/>
              </a:ext>
            </a:extLst>
          </p:cNvPr>
          <p:cNvSpPr/>
          <p:nvPr/>
        </p:nvSpPr>
        <p:spPr>
          <a:xfrm>
            <a:off x="6833380" y="6264914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241A6AAD-04A2-4685-94A4-7ED5A71A3EF8}"/>
              </a:ext>
            </a:extLst>
          </p:cNvPr>
          <p:cNvSpPr/>
          <p:nvPr/>
        </p:nvSpPr>
        <p:spPr>
          <a:xfrm>
            <a:off x="6158305" y="625863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</a:t>
            </a:r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E42197EF-BF53-4B2C-AAEA-65E790C7EBA3}"/>
              </a:ext>
            </a:extLst>
          </p:cNvPr>
          <p:cNvSpPr/>
          <p:nvPr/>
        </p:nvSpPr>
        <p:spPr>
          <a:xfrm>
            <a:off x="5432606" y="6266174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반려</a:t>
            </a: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48F35C31-0A73-44F0-B61B-22F49B0F73A6}"/>
              </a:ext>
            </a:extLst>
          </p:cNvPr>
          <p:cNvSpPr/>
          <p:nvPr/>
        </p:nvSpPr>
        <p:spPr>
          <a:xfrm>
            <a:off x="5338836" y="618917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51707089-9CB3-4507-84FE-DFE6870AC793}"/>
              </a:ext>
            </a:extLst>
          </p:cNvPr>
          <p:cNvSpPr/>
          <p:nvPr/>
        </p:nvSpPr>
        <p:spPr>
          <a:xfrm>
            <a:off x="6078125" y="618437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A1EF2C2B-13C4-45A7-BE69-9B9366583DE1}"/>
              </a:ext>
            </a:extLst>
          </p:cNvPr>
          <p:cNvSpPr/>
          <p:nvPr/>
        </p:nvSpPr>
        <p:spPr>
          <a:xfrm>
            <a:off x="6775457" y="618437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41098477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8763084"/>
              </p:ext>
            </p:extLst>
          </p:nvPr>
        </p:nvGraphicFramePr>
        <p:xfrm>
          <a:off x="185674" y="1362538"/>
          <a:ext cx="7287606" cy="28765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347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673473">
                  <a:extLst>
                    <a:ext uri="{9D8B030D-6E8A-4147-A177-3AD203B41FA5}">
                      <a16:colId xmlns:a16="http://schemas.microsoft.com/office/drawing/2014/main" val="3116207299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수락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대기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권  고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2020. 5. 30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5591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신청의 표시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조정신청서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2176304"/>
                  </a:ext>
                </a:extLst>
              </a:tr>
              <a:tr h="25591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조정신청서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25902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1.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피신청인은 신청인에게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214357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14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조정권고안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조정권고안 상세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조정권고안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C97F770-A71B-4A6D-BCE4-35C41555CBD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UI_PC_002_07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63" name="표 62">
            <a:extLst>
              <a:ext uri="{FF2B5EF4-FFF2-40B4-BE49-F238E27FC236}">
                <a16:creationId xmlns:a16="http://schemas.microsoft.com/office/drawing/2014/main" id="{3A5AF6FC-FFF0-434A-84F7-E6CFA79F2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9672473"/>
              </p:ext>
            </p:extLst>
          </p:nvPr>
        </p:nvGraphicFramePr>
        <p:xfrm>
          <a:off x="7653300" y="3736620"/>
          <a:ext cx="2160240" cy="23738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의견 등록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OZ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en-US" altLang="ko-KR" sz="800" b="0" dirty="0"/>
                        <a:t>Report</a:t>
                      </a:r>
                      <a:r>
                        <a:rPr lang="ko-KR" altLang="en-US" sz="800" b="0" dirty="0"/>
                        <a:t>를 통한 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조정권고안 결재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 진행 목록으로 이동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3240"/>
                  </a:ext>
                </a:extLst>
              </a:tr>
            </a:tbl>
          </a:graphicData>
        </a:graphic>
      </p:graphicFrame>
      <p:sp>
        <p:nvSpPr>
          <p:cNvPr id="11" name="직사각형 10">
            <a:extLst>
              <a:ext uri="{FF2B5EF4-FFF2-40B4-BE49-F238E27FC236}">
                <a16:creationId xmlns:a16="http://schemas.microsoft.com/office/drawing/2014/main" id="{C4246250-133B-470A-B80E-1B22DB16E58B}"/>
              </a:ext>
            </a:extLst>
          </p:cNvPr>
          <p:cNvSpPr/>
          <p:nvPr/>
        </p:nvSpPr>
        <p:spPr>
          <a:xfrm>
            <a:off x="229684" y="6130647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</p:spTree>
    <p:extLst>
      <p:ext uri="{BB962C8B-B14F-4D97-AF65-F5344CB8AC3E}">
        <p14:creationId xmlns:p14="http://schemas.microsoft.com/office/powerpoint/2010/main" val="40668475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15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조정권고안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조정권고안 상세</a:t>
            </a:r>
            <a:endParaRPr lang="en-US" altLang="ko-KR" sz="900" dirty="0"/>
          </a:p>
          <a:p>
            <a:r>
              <a:rPr lang="en-US" altLang="ko-KR" sz="900" dirty="0"/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조정권고안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C97F770-A71B-4A6D-BCE4-35C41555CBD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UI_PC_002_07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63" name="표 62">
            <a:extLst>
              <a:ext uri="{FF2B5EF4-FFF2-40B4-BE49-F238E27FC236}">
                <a16:creationId xmlns:a16="http://schemas.microsoft.com/office/drawing/2014/main" id="{3A5AF6FC-FFF0-434A-84F7-E6CFA79F2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7994290"/>
              </p:ext>
            </p:extLst>
          </p:nvPr>
        </p:nvGraphicFramePr>
        <p:xfrm>
          <a:off x="7653300" y="3736620"/>
          <a:ext cx="2160240" cy="260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의견 상세 내용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팝업창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의견 등록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반려처리 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0" dirty="0"/>
                        <a:t>반려 시 관리자가 수정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기일조서를 결재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조정부장만 처리 가능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목록화면으로 이동한다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3240"/>
                  </a:ext>
                </a:extLst>
              </a:tr>
            </a:tbl>
          </a:graphicData>
        </a:graphic>
      </p:graphicFrame>
      <p:graphicFrame>
        <p:nvGraphicFramePr>
          <p:cNvPr id="23" name="표 22">
            <a:extLst>
              <a:ext uri="{FF2B5EF4-FFF2-40B4-BE49-F238E27FC236}">
                <a16:creationId xmlns:a16="http://schemas.microsoft.com/office/drawing/2014/main" id="{F5551BE6-9502-4AF5-A440-6942C405EF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7668593"/>
              </p:ext>
            </p:extLst>
          </p:nvPr>
        </p:nvGraphicFramePr>
        <p:xfrm>
          <a:off x="182470" y="1448780"/>
          <a:ext cx="7202180" cy="2025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val="2209865149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val="812012805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val="340014196"/>
                    </a:ext>
                  </a:extLst>
                </a:gridCol>
              </a:tblGrid>
              <a:tr h="3941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383531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피신청인은 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2020. 9. 17.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까지 신청인에게 금 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3,000,000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원을 지급한다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.</a:t>
                      </a:r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3667870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피신청인이 제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1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항의 의무를 성실히 이행할 경우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…</a:t>
                      </a:r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0812888"/>
                  </a:ext>
                </a:extLst>
              </a:tr>
              <a:tr h="8426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의견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0845867"/>
                  </a:ext>
                </a:extLst>
              </a:tr>
            </a:tbl>
          </a:graphicData>
        </a:graphic>
      </p:graphicFrame>
      <p:sp>
        <p:nvSpPr>
          <p:cNvPr id="24" name="직사각형 23">
            <a:extLst>
              <a:ext uri="{FF2B5EF4-FFF2-40B4-BE49-F238E27FC236}">
                <a16:creationId xmlns:a16="http://schemas.microsoft.com/office/drawing/2014/main" id="{C612D32A-318D-4BE4-B60D-8F6201B7C517}"/>
              </a:ext>
            </a:extLst>
          </p:cNvPr>
          <p:cNvSpPr/>
          <p:nvPr/>
        </p:nvSpPr>
        <p:spPr>
          <a:xfrm>
            <a:off x="1449085" y="2754661"/>
            <a:ext cx="4608567" cy="60341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 err="1">
                <a:solidFill>
                  <a:srgbClr val="FF0000"/>
                </a:solidFill>
              </a:rPr>
              <a:t>피선청인이</a:t>
            </a:r>
            <a:r>
              <a:rPr lang="ko-KR" altLang="en-US" sz="800" dirty="0">
                <a:solidFill>
                  <a:srgbClr val="FF0000"/>
                </a:solidFill>
              </a:rPr>
              <a:t> 제</a:t>
            </a:r>
            <a:r>
              <a:rPr lang="en-US" altLang="ko-KR" sz="800" dirty="0">
                <a:solidFill>
                  <a:srgbClr val="FF0000"/>
                </a:solidFill>
              </a:rPr>
              <a:t>1</a:t>
            </a:r>
            <a:r>
              <a:rPr lang="ko-KR" altLang="en-US" sz="800" dirty="0">
                <a:solidFill>
                  <a:srgbClr val="FF0000"/>
                </a:solidFill>
              </a:rPr>
              <a:t>항의 의무를 성실히 이행할 경우</a:t>
            </a:r>
            <a:r>
              <a:rPr lang="en-US" altLang="ko-KR" sz="800" dirty="0">
                <a:solidFill>
                  <a:srgbClr val="FF0000"/>
                </a:solidFill>
              </a:rPr>
              <a:t>…</a:t>
            </a:r>
            <a:endParaRPr lang="ko-KR" altLang="en-US" sz="800" dirty="0">
              <a:solidFill>
                <a:srgbClr val="FF0000"/>
              </a:solidFill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9DB17E94-FBF8-4D4D-9CA5-040F9A365743}"/>
              </a:ext>
            </a:extLst>
          </p:cNvPr>
          <p:cNvSpPr/>
          <p:nvPr/>
        </p:nvSpPr>
        <p:spPr>
          <a:xfrm>
            <a:off x="6833380" y="6264914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F8A2CAE2-6F01-4267-93D9-48E6C6BE5392}"/>
              </a:ext>
            </a:extLst>
          </p:cNvPr>
          <p:cNvSpPr/>
          <p:nvPr/>
        </p:nvSpPr>
        <p:spPr>
          <a:xfrm>
            <a:off x="6158305" y="625863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</a:t>
            </a: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28FE3482-7691-41D2-8DD8-7BD4965C1E03}"/>
              </a:ext>
            </a:extLst>
          </p:cNvPr>
          <p:cNvSpPr/>
          <p:nvPr/>
        </p:nvSpPr>
        <p:spPr>
          <a:xfrm>
            <a:off x="5432606" y="6266174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반려</a:t>
            </a:r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B44F742F-CDEA-4B41-9C80-09A73AB688D7}"/>
              </a:ext>
            </a:extLst>
          </p:cNvPr>
          <p:cNvSpPr/>
          <p:nvPr/>
        </p:nvSpPr>
        <p:spPr>
          <a:xfrm>
            <a:off x="5338836" y="618917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61D00607-F5E3-4E11-AE53-22917BC7BF15}"/>
              </a:ext>
            </a:extLst>
          </p:cNvPr>
          <p:cNvSpPr/>
          <p:nvPr/>
        </p:nvSpPr>
        <p:spPr>
          <a:xfrm>
            <a:off x="6230454" y="2754662"/>
            <a:ext cx="864208" cy="603412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ysClr val="windowText" lastClr="000000"/>
                </a:solidFill>
              </a:rPr>
              <a:t>의견</a:t>
            </a:r>
            <a:endParaRPr lang="en-US" altLang="ko-KR" sz="1000" dirty="0">
              <a:solidFill>
                <a:sysClr val="windowText" lastClr="000000"/>
              </a:solidFill>
            </a:endParaRPr>
          </a:p>
          <a:p>
            <a:pPr algn="ctr"/>
            <a:r>
              <a:rPr lang="ko-KR" altLang="en-US" sz="10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AFDCD2E6-39D1-4E64-80B6-0B4511174AEC}"/>
              </a:ext>
            </a:extLst>
          </p:cNvPr>
          <p:cNvSpPr/>
          <p:nvPr/>
        </p:nvSpPr>
        <p:spPr>
          <a:xfrm>
            <a:off x="1364112" y="187851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141A7E44-1C44-4A21-A660-206AAAB53A6F}"/>
              </a:ext>
            </a:extLst>
          </p:cNvPr>
          <p:cNvSpPr/>
          <p:nvPr/>
        </p:nvSpPr>
        <p:spPr>
          <a:xfrm>
            <a:off x="6078125" y="618437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32830132-2679-4659-A65D-4BB2AAB37BC3}"/>
              </a:ext>
            </a:extLst>
          </p:cNvPr>
          <p:cNvSpPr/>
          <p:nvPr/>
        </p:nvSpPr>
        <p:spPr>
          <a:xfrm>
            <a:off x="6775457" y="618437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E79BED3-99EA-4C39-AE28-E2793EC16666}"/>
              </a:ext>
            </a:extLst>
          </p:cNvPr>
          <p:cNvSpPr txBox="1"/>
          <p:nvPr/>
        </p:nvSpPr>
        <p:spPr>
          <a:xfrm>
            <a:off x="2219531" y="352743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417962B7-20C9-43E7-A82D-DC0DAF4ECA3D}"/>
              </a:ext>
            </a:extLst>
          </p:cNvPr>
          <p:cNvCxnSpPr>
            <a:cxnSpLocks/>
          </p:cNvCxnSpPr>
          <p:nvPr/>
        </p:nvCxnSpPr>
        <p:spPr>
          <a:xfrm flipH="1">
            <a:off x="5755365" y="1878511"/>
            <a:ext cx="8043" cy="688028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83A94316-CA17-4429-97EE-15931B5FF59E}"/>
              </a:ext>
            </a:extLst>
          </p:cNvPr>
          <p:cNvSpPr txBox="1"/>
          <p:nvPr/>
        </p:nvSpPr>
        <p:spPr>
          <a:xfrm>
            <a:off x="4812986" y="2373914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53285C88-D11D-4203-99E1-00BB01069313}"/>
              </a:ext>
            </a:extLst>
          </p:cNvPr>
          <p:cNvSpPr/>
          <p:nvPr/>
        </p:nvSpPr>
        <p:spPr>
          <a:xfrm>
            <a:off x="6246226" y="270123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cxnSp>
        <p:nvCxnSpPr>
          <p:cNvPr id="41" name="연결선: 꺾임 40">
            <a:extLst>
              <a:ext uri="{FF2B5EF4-FFF2-40B4-BE49-F238E27FC236}">
                <a16:creationId xmlns:a16="http://schemas.microsoft.com/office/drawing/2014/main" id="{5830CE0A-77A1-4C00-B3C1-60828AB2ED87}"/>
              </a:ext>
            </a:extLst>
          </p:cNvPr>
          <p:cNvCxnSpPr>
            <a:cxnSpLocks/>
            <a:endCxn id="42" idx="3"/>
          </p:cNvCxnSpPr>
          <p:nvPr/>
        </p:nvCxnSpPr>
        <p:spPr>
          <a:xfrm rot="5400000">
            <a:off x="2759446" y="3292369"/>
            <a:ext cx="2731998" cy="574992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ABB60CBA-A321-4F77-993B-11A756C713F4}"/>
              </a:ext>
            </a:extLst>
          </p:cNvPr>
          <p:cNvSpPr/>
          <p:nvPr/>
        </p:nvSpPr>
        <p:spPr>
          <a:xfrm>
            <a:off x="231774" y="3370251"/>
            <a:ext cx="3606175" cy="31512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의견일자 </a:t>
            </a:r>
            <a:r>
              <a:rPr lang="en-US" altLang="ko-KR" sz="1000" dirty="0">
                <a:solidFill>
                  <a:schemeClr val="tx1"/>
                </a:solidFill>
              </a:rPr>
              <a:t>: 2021.07.15</a:t>
            </a: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조정위원 </a:t>
            </a:r>
            <a:r>
              <a:rPr lang="en-US" altLang="ko-KR" sz="1000" dirty="0">
                <a:solidFill>
                  <a:schemeClr val="tx1"/>
                </a:solidFill>
              </a:rPr>
              <a:t>: </a:t>
            </a:r>
            <a:r>
              <a:rPr lang="ko-KR" altLang="en-US" sz="1000" dirty="0">
                <a:solidFill>
                  <a:schemeClr val="tx1"/>
                </a:solidFill>
              </a:rPr>
              <a:t>김 </a:t>
            </a:r>
            <a:r>
              <a:rPr lang="en-US" altLang="ko-KR" sz="1000" dirty="0">
                <a:solidFill>
                  <a:schemeClr val="tx1"/>
                </a:solidFill>
              </a:rPr>
              <a:t>O </a:t>
            </a:r>
            <a:r>
              <a:rPr lang="en-US" altLang="ko-KR" sz="1000" dirty="0" err="1">
                <a:solidFill>
                  <a:schemeClr val="tx1"/>
                </a:solidFill>
              </a:rPr>
              <a:t>O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5B311D6D-2575-4492-9E25-E5BF162B31C4}"/>
              </a:ext>
            </a:extLst>
          </p:cNvPr>
          <p:cNvSpPr/>
          <p:nvPr/>
        </p:nvSpPr>
        <p:spPr>
          <a:xfrm>
            <a:off x="341639" y="4419110"/>
            <a:ext cx="3261211" cy="193521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err="1">
                <a:solidFill>
                  <a:schemeClr val="tx1"/>
                </a:solidFill>
              </a:rPr>
              <a:t>피선청인은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>
                <a:solidFill>
                  <a:schemeClr val="tx1"/>
                </a:solidFill>
              </a:rPr>
              <a:t>2020. 9. 17</a:t>
            </a:r>
            <a:r>
              <a:rPr lang="ko-KR" altLang="en-US" sz="1000" dirty="0">
                <a:solidFill>
                  <a:schemeClr val="tx1"/>
                </a:solidFill>
              </a:rPr>
              <a:t>까지 신청인에게 금 </a:t>
            </a:r>
            <a:r>
              <a:rPr lang="en-US" altLang="ko-KR" sz="1000" dirty="0">
                <a:solidFill>
                  <a:schemeClr val="tx1"/>
                </a:solidFill>
              </a:rPr>
              <a:t>3,000,000</a:t>
            </a:r>
            <a:r>
              <a:rPr lang="ko-KR" altLang="en-US" sz="1000" dirty="0">
                <a:solidFill>
                  <a:schemeClr val="tx1"/>
                </a:solidFill>
              </a:rPr>
              <a:t>원을 지급한다</a:t>
            </a:r>
            <a:r>
              <a:rPr lang="en-US" altLang="ko-KR" sz="1000" dirty="0">
                <a:solidFill>
                  <a:schemeClr val="tx1"/>
                </a:solidFill>
              </a:rPr>
              <a:t>.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ko-KR" altLang="en-US" sz="1000" dirty="0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8F68F593-7BD4-4673-9C8B-668F0B02F8E7}"/>
              </a:ext>
            </a:extLst>
          </p:cNvPr>
          <p:cNvSpPr/>
          <p:nvPr/>
        </p:nvSpPr>
        <p:spPr>
          <a:xfrm>
            <a:off x="231773" y="3370251"/>
            <a:ext cx="3606175" cy="30080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0DC7E71-1F89-4699-9D38-C9BC5A44C613}"/>
              </a:ext>
            </a:extLst>
          </p:cNvPr>
          <p:cNvSpPr txBox="1"/>
          <p:nvPr/>
        </p:nvSpPr>
        <p:spPr>
          <a:xfrm>
            <a:off x="3492027" y="3370251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</p:spTree>
    <p:extLst>
      <p:ext uri="{BB962C8B-B14F-4D97-AF65-F5344CB8AC3E}">
        <p14:creationId xmlns:p14="http://schemas.microsoft.com/office/powerpoint/2010/main" val="5492024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16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조정조서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조정조서 상세</a:t>
            </a:r>
            <a:endParaRPr lang="en-US" altLang="ko-KR" sz="900" dirty="0"/>
          </a:p>
          <a:p>
            <a:endParaRPr lang="en-US" altLang="ko-KR" sz="9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조정조서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86692"/>
              </p:ext>
            </p:extLst>
          </p:nvPr>
        </p:nvGraphicFramePr>
        <p:xfrm>
          <a:off x="185674" y="1362538"/>
          <a:ext cx="7287606" cy="28765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347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673473">
                  <a:extLst>
                    <a:ext uri="{9D8B030D-6E8A-4147-A177-3AD203B41FA5}">
                      <a16:colId xmlns:a16="http://schemas.microsoft.com/office/drawing/2014/main" val="3116207299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수락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대기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권  고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2020. 5. 30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5591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신청의 표시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조정신청서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2176304"/>
                  </a:ext>
                </a:extLst>
              </a:tr>
              <a:tr h="25591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조정신청서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25902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1.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피신청인은 신청인에게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214357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7C97F770-A71B-4A6D-BCE4-35C41555CBD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UI_PC_002_08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63" name="표 62">
            <a:extLst>
              <a:ext uri="{FF2B5EF4-FFF2-40B4-BE49-F238E27FC236}">
                <a16:creationId xmlns:a16="http://schemas.microsoft.com/office/drawing/2014/main" id="{3A5AF6FC-FFF0-434A-84F7-E6CFA79F2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0849410"/>
              </p:ext>
            </p:extLst>
          </p:nvPr>
        </p:nvGraphicFramePr>
        <p:xfrm>
          <a:off x="7653300" y="3736620"/>
          <a:ext cx="2160240" cy="23738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의견 등록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OZ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en-US" altLang="ko-KR" sz="800" b="0" dirty="0"/>
                        <a:t>Report</a:t>
                      </a:r>
                      <a:r>
                        <a:rPr lang="ko-KR" altLang="en-US" sz="800" b="0" dirty="0"/>
                        <a:t>를 통한 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조서 결재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 진행 목록으로 이동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3240"/>
                  </a:ext>
                </a:extLst>
              </a:tr>
            </a:tbl>
          </a:graphicData>
        </a:graphic>
      </p:graphicFrame>
      <p:sp>
        <p:nvSpPr>
          <p:cNvPr id="11" name="직사각형 10">
            <a:extLst>
              <a:ext uri="{FF2B5EF4-FFF2-40B4-BE49-F238E27FC236}">
                <a16:creationId xmlns:a16="http://schemas.microsoft.com/office/drawing/2014/main" id="{A6C45892-5C57-4F3A-9BC9-969B9762FA51}"/>
              </a:ext>
            </a:extLst>
          </p:cNvPr>
          <p:cNvSpPr/>
          <p:nvPr/>
        </p:nvSpPr>
        <p:spPr>
          <a:xfrm>
            <a:off x="229684" y="6130647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</p:spTree>
    <p:extLst>
      <p:ext uri="{BB962C8B-B14F-4D97-AF65-F5344CB8AC3E}">
        <p14:creationId xmlns:p14="http://schemas.microsoft.com/office/powerpoint/2010/main" val="39438925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17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조정조서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조정조서 상세</a:t>
            </a:r>
            <a:endParaRPr lang="en-US" altLang="ko-KR" sz="900" dirty="0"/>
          </a:p>
          <a:p>
            <a:r>
              <a:rPr lang="en-US" altLang="ko-KR" sz="900" dirty="0"/>
              <a:t> </a:t>
            </a:r>
            <a:endParaRPr lang="en-US" altLang="ko-KR" sz="9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조정조서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C97F770-A71B-4A6D-BCE4-35C41555CBD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UI_PC_002_08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63" name="표 62">
            <a:extLst>
              <a:ext uri="{FF2B5EF4-FFF2-40B4-BE49-F238E27FC236}">
                <a16:creationId xmlns:a16="http://schemas.microsoft.com/office/drawing/2014/main" id="{3A5AF6FC-FFF0-434A-84F7-E6CFA79F2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8301123"/>
              </p:ext>
            </p:extLst>
          </p:nvPr>
        </p:nvGraphicFramePr>
        <p:xfrm>
          <a:off x="7653300" y="3736620"/>
          <a:ext cx="2160240" cy="260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의견 상세 내용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팝업창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의견 등록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반려처리 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0" dirty="0"/>
                        <a:t>반려 시 관리자가 수정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기일조서를 결재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조정부장만 처리 가능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목록화면으로 이동한다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3240"/>
                  </a:ext>
                </a:extLst>
              </a:tr>
            </a:tbl>
          </a:graphicData>
        </a:graphic>
      </p:graphicFrame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7823E137-4308-4753-96AC-C65A7FEB44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18176"/>
              </p:ext>
            </p:extLst>
          </p:nvPr>
        </p:nvGraphicFramePr>
        <p:xfrm>
          <a:off x="182470" y="1448780"/>
          <a:ext cx="7202180" cy="2025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val="2209865149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val="812012805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val="340014196"/>
                    </a:ext>
                  </a:extLst>
                </a:gridCol>
              </a:tblGrid>
              <a:tr h="3941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383531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피신청인은 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2020. 9. 17.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까지 신청인에게 금 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3,000,000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원을 지급한다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.</a:t>
                      </a:r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3667870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피신청인이 제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1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항의 의무를 성실히 이행할 경우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…</a:t>
                      </a:r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0812888"/>
                  </a:ext>
                </a:extLst>
              </a:tr>
              <a:tr h="8426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의견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0845867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0BE24CA6-6D3E-4A5A-880D-527AF3463974}"/>
              </a:ext>
            </a:extLst>
          </p:cNvPr>
          <p:cNvSpPr/>
          <p:nvPr/>
        </p:nvSpPr>
        <p:spPr>
          <a:xfrm>
            <a:off x="1449085" y="2754661"/>
            <a:ext cx="4608567" cy="60341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 err="1">
                <a:solidFill>
                  <a:srgbClr val="FF0000"/>
                </a:solidFill>
              </a:rPr>
              <a:t>피선청인이</a:t>
            </a:r>
            <a:r>
              <a:rPr lang="ko-KR" altLang="en-US" sz="800" dirty="0">
                <a:solidFill>
                  <a:srgbClr val="FF0000"/>
                </a:solidFill>
              </a:rPr>
              <a:t> 제</a:t>
            </a:r>
            <a:r>
              <a:rPr lang="en-US" altLang="ko-KR" sz="800" dirty="0">
                <a:solidFill>
                  <a:srgbClr val="FF0000"/>
                </a:solidFill>
              </a:rPr>
              <a:t>1</a:t>
            </a:r>
            <a:r>
              <a:rPr lang="ko-KR" altLang="en-US" sz="800" dirty="0">
                <a:solidFill>
                  <a:srgbClr val="FF0000"/>
                </a:solidFill>
              </a:rPr>
              <a:t>항의 의무를 성실히 이행할 경우</a:t>
            </a:r>
            <a:r>
              <a:rPr lang="en-US" altLang="ko-KR" sz="800" dirty="0">
                <a:solidFill>
                  <a:srgbClr val="FF0000"/>
                </a:solidFill>
              </a:rPr>
              <a:t>…</a:t>
            </a:r>
            <a:endParaRPr lang="ko-KR" altLang="en-US" sz="800" dirty="0">
              <a:solidFill>
                <a:srgbClr val="FF0000"/>
              </a:solidFill>
            </a:endParaRP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9C2624C4-99B7-46FF-8DB7-ACE330078760}"/>
              </a:ext>
            </a:extLst>
          </p:cNvPr>
          <p:cNvSpPr/>
          <p:nvPr/>
        </p:nvSpPr>
        <p:spPr>
          <a:xfrm>
            <a:off x="6230454" y="2754662"/>
            <a:ext cx="864208" cy="603412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ysClr val="windowText" lastClr="000000"/>
                </a:solidFill>
              </a:rPr>
              <a:t>의견</a:t>
            </a:r>
            <a:endParaRPr lang="en-US" altLang="ko-KR" sz="1000" dirty="0">
              <a:solidFill>
                <a:sysClr val="windowText" lastClr="000000"/>
              </a:solidFill>
            </a:endParaRPr>
          </a:p>
          <a:p>
            <a:pPr algn="ctr"/>
            <a:r>
              <a:rPr lang="ko-KR" altLang="en-US" sz="10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5BE69D77-6763-4BD1-B998-2C10B346CC3C}"/>
              </a:ext>
            </a:extLst>
          </p:cNvPr>
          <p:cNvSpPr/>
          <p:nvPr/>
        </p:nvSpPr>
        <p:spPr>
          <a:xfrm>
            <a:off x="1364112" y="187851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EAE1D64-8FE2-424C-B7C8-17CCBC29E700}"/>
              </a:ext>
            </a:extLst>
          </p:cNvPr>
          <p:cNvSpPr txBox="1"/>
          <p:nvPr/>
        </p:nvSpPr>
        <p:spPr>
          <a:xfrm>
            <a:off x="2219531" y="352743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F778465B-583D-4D51-86E1-55B3BDDB3CA9}"/>
              </a:ext>
            </a:extLst>
          </p:cNvPr>
          <p:cNvCxnSpPr>
            <a:cxnSpLocks/>
          </p:cNvCxnSpPr>
          <p:nvPr/>
        </p:nvCxnSpPr>
        <p:spPr>
          <a:xfrm flipH="1">
            <a:off x="5755365" y="1878511"/>
            <a:ext cx="8043" cy="688028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DF632511-7439-4E18-A6A5-CF0AD15A0BE7}"/>
              </a:ext>
            </a:extLst>
          </p:cNvPr>
          <p:cNvSpPr txBox="1"/>
          <p:nvPr/>
        </p:nvSpPr>
        <p:spPr>
          <a:xfrm>
            <a:off x="4812986" y="2373914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2E17D89F-08E0-4C72-B61E-04682E2301D1}"/>
              </a:ext>
            </a:extLst>
          </p:cNvPr>
          <p:cNvSpPr/>
          <p:nvPr/>
        </p:nvSpPr>
        <p:spPr>
          <a:xfrm>
            <a:off x="6246226" y="270123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cxnSp>
        <p:nvCxnSpPr>
          <p:cNvPr id="31" name="연결선: 꺾임 30">
            <a:extLst>
              <a:ext uri="{FF2B5EF4-FFF2-40B4-BE49-F238E27FC236}">
                <a16:creationId xmlns:a16="http://schemas.microsoft.com/office/drawing/2014/main" id="{03344290-D782-4A90-B057-12B28F423E32}"/>
              </a:ext>
            </a:extLst>
          </p:cNvPr>
          <p:cNvCxnSpPr>
            <a:cxnSpLocks/>
            <a:endCxn id="32" idx="3"/>
          </p:cNvCxnSpPr>
          <p:nvPr/>
        </p:nvCxnSpPr>
        <p:spPr>
          <a:xfrm rot="5400000">
            <a:off x="2759446" y="3292369"/>
            <a:ext cx="2731998" cy="574992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444B8119-EC27-48E4-85CC-FE92511E3924}"/>
              </a:ext>
            </a:extLst>
          </p:cNvPr>
          <p:cNvSpPr/>
          <p:nvPr/>
        </p:nvSpPr>
        <p:spPr>
          <a:xfrm>
            <a:off x="231774" y="3370251"/>
            <a:ext cx="3606175" cy="31512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의견일자 </a:t>
            </a:r>
            <a:r>
              <a:rPr lang="en-US" altLang="ko-KR" sz="1000" dirty="0">
                <a:solidFill>
                  <a:schemeClr val="tx1"/>
                </a:solidFill>
              </a:rPr>
              <a:t>: 2021.07.15</a:t>
            </a: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조정위원 </a:t>
            </a:r>
            <a:r>
              <a:rPr lang="en-US" altLang="ko-KR" sz="1000" dirty="0">
                <a:solidFill>
                  <a:schemeClr val="tx1"/>
                </a:solidFill>
              </a:rPr>
              <a:t>: </a:t>
            </a:r>
            <a:r>
              <a:rPr lang="ko-KR" altLang="en-US" sz="1000" dirty="0">
                <a:solidFill>
                  <a:schemeClr val="tx1"/>
                </a:solidFill>
              </a:rPr>
              <a:t>김 </a:t>
            </a:r>
            <a:r>
              <a:rPr lang="en-US" altLang="ko-KR" sz="1000" dirty="0">
                <a:solidFill>
                  <a:schemeClr val="tx1"/>
                </a:solidFill>
              </a:rPr>
              <a:t>O </a:t>
            </a:r>
            <a:r>
              <a:rPr lang="en-US" altLang="ko-KR" sz="1000" dirty="0" err="1">
                <a:solidFill>
                  <a:schemeClr val="tx1"/>
                </a:solidFill>
              </a:rPr>
              <a:t>O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9D5B7BC1-95EE-4381-BFE4-80B9018AB803}"/>
              </a:ext>
            </a:extLst>
          </p:cNvPr>
          <p:cNvSpPr/>
          <p:nvPr/>
        </p:nvSpPr>
        <p:spPr>
          <a:xfrm>
            <a:off x="341639" y="4419110"/>
            <a:ext cx="3261211" cy="193521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err="1">
                <a:solidFill>
                  <a:schemeClr val="tx1"/>
                </a:solidFill>
              </a:rPr>
              <a:t>피선청인은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>
                <a:solidFill>
                  <a:schemeClr val="tx1"/>
                </a:solidFill>
              </a:rPr>
              <a:t>2020. 9. 17</a:t>
            </a:r>
            <a:r>
              <a:rPr lang="ko-KR" altLang="en-US" sz="1000" dirty="0">
                <a:solidFill>
                  <a:schemeClr val="tx1"/>
                </a:solidFill>
              </a:rPr>
              <a:t>까지 신청인에게 금 </a:t>
            </a:r>
            <a:r>
              <a:rPr lang="en-US" altLang="ko-KR" sz="1000" dirty="0">
                <a:solidFill>
                  <a:schemeClr val="tx1"/>
                </a:solidFill>
              </a:rPr>
              <a:t>3,000,000</a:t>
            </a:r>
            <a:r>
              <a:rPr lang="ko-KR" altLang="en-US" sz="1000" dirty="0">
                <a:solidFill>
                  <a:schemeClr val="tx1"/>
                </a:solidFill>
              </a:rPr>
              <a:t>원을 지급한다</a:t>
            </a:r>
            <a:r>
              <a:rPr lang="en-US" altLang="ko-KR" sz="1000" dirty="0">
                <a:solidFill>
                  <a:schemeClr val="tx1"/>
                </a:solidFill>
              </a:rPr>
              <a:t>.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ko-KR" altLang="en-US" sz="1000" dirty="0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BB470943-8B51-4FEF-80E7-9832AB5F9145}"/>
              </a:ext>
            </a:extLst>
          </p:cNvPr>
          <p:cNvSpPr/>
          <p:nvPr/>
        </p:nvSpPr>
        <p:spPr>
          <a:xfrm>
            <a:off x="231773" y="3370251"/>
            <a:ext cx="3606175" cy="30080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6859B4D-7BE0-4451-B133-CE29B0C6A5B6}"/>
              </a:ext>
            </a:extLst>
          </p:cNvPr>
          <p:cNvSpPr txBox="1"/>
          <p:nvPr/>
        </p:nvSpPr>
        <p:spPr>
          <a:xfrm>
            <a:off x="3492027" y="3370251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D852B43D-BDC6-4544-8A4B-00771F5AEC36}"/>
              </a:ext>
            </a:extLst>
          </p:cNvPr>
          <p:cNvSpPr/>
          <p:nvPr/>
        </p:nvSpPr>
        <p:spPr>
          <a:xfrm>
            <a:off x="6833380" y="6264914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6D8FFEE5-C8B7-478C-85E9-BFDA415DB0C6}"/>
              </a:ext>
            </a:extLst>
          </p:cNvPr>
          <p:cNvSpPr/>
          <p:nvPr/>
        </p:nvSpPr>
        <p:spPr>
          <a:xfrm>
            <a:off x="6158305" y="625863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</a:t>
            </a: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58F47B7F-BE86-40F8-AF80-A71A78A77494}"/>
              </a:ext>
            </a:extLst>
          </p:cNvPr>
          <p:cNvSpPr/>
          <p:nvPr/>
        </p:nvSpPr>
        <p:spPr>
          <a:xfrm>
            <a:off x="5432606" y="6266174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반려</a:t>
            </a: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CBCC5553-C6C0-479A-BADF-784D75B9B528}"/>
              </a:ext>
            </a:extLst>
          </p:cNvPr>
          <p:cNvSpPr/>
          <p:nvPr/>
        </p:nvSpPr>
        <p:spPr>
          <a:xfrm>
            <a:off x="5338836" y="618917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1D3E5B07-B102-4F69-A01F-A6DA0A6CDBAD}"/>
              </a:ext>
            </a:extLst>
          </p:cNvPr>
          <p:cNvSpPr/>
          <p:nvPr/>
        </p:nvSpPr>
        <p:spPr>
          <a:xfrm>
            <a:off x="6078125" y="618437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344FE032-2859-4DD5-A711-15F57F6E549F}"/>
              </a:ext>
            </a:extLst>
          </p:cNvPr>
          <p:cNvSpPr/>
          <p:nvPr/>
        </p:nvSpPr>
        <p:spPr>
          <a:xfrm>
            <a:off x="6775457" y="618437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4559020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39297"/>
              </p:ext>
            </p:extLst>
          </p:nvPr>
        </p:nvGraphicFramePr>
        <p:xfrm>
          <a:off x="185674" y="1362539"/>
          <a:ext cx="7287606" cy="30488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  정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2020. 5. 30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521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송달 완료일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2020. 6. 3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11219"/>
                  </a:ext>
                </a:extLst>
              </a:tr>
              <a:tr h="2750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이의신청기한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2020. 6. 17(14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일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626987"/>
                  </a:ext>
                </a:extLst>
              </a:tr>
              <a:tr h="2676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 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1.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피신청인은 신청인에게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5821768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피선칭인은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신청인에게 저작권 침해에 대한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2176304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       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위 사건의 공평한 해결을 위하여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18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3883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87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직권조정결정서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직권조정결정서 상세</a:t>
            </a:r>
            <a:endParaRPr lang="en-US" altLang="ko-KR" sz="900" dirty="0"/>
          </a:p>
          <a:p>
            <a:r>
              <a:rPr lang="en-US" altLang="ko-KR" sz="900" dirty="0"/>
              <a:t> </a:t>
            </a:r>
            <a:endParaRPr lang="en-US" altLang="ko-KR" sz="9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직권조정결정서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700197D4-3820-413E-835E-8872C7202AE3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UI_PC_002_09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83" name="표 82">
            <a:extLst>
              <a:ext uri="{FF2B5EF4-FFF2-40B4-BE49-F238E27FC236}">
                <a16:creationId xmlns:a16="http://schemas.microsoft.com/office/drawing/2014/main" id="{E4B16201-EF04-4D04-A18E-35CE426225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6234723"/>
              </p:ext>
            </p:extLst>
          </p:nvPr>
        </p:nvGraphicFramePr>
        <p:xfrm>
          <a:off x="7653300" y="3980460"/>
          <a:ext cx="2160240" cy="23738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3240"/>
                  </a:ext>
                </a:extLst>
              </a:tr>
            </a:tbl>
          </a:graphicData>
        </a:graphic>
      </p:graphicFrame>
      <p:sp>
        <p:nvSpPr>
          <p:cNvPr id="11" name="직사각형 10">
            <a:extLst>
              <a:ext uri="{FF2B5EF4-FFF2-40B4-BE49-F238E27FC236}">
                <a16:creationId xmlns:a16="http://schemas.microsoft.com/office/drawing/2014/main" id="{F71AF622-0B9D-479B-A7FD-C5A26DB33A30}"/>
              </a:ext>
            </a:extLst>
          </p:cNvPr>
          <p:cNvSpPr/>
          <p:nvPr/>
        </p:nvSpPr>
        <p:spPr>
          <a:xfrm>
            <a:off x="229684" y="6130647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</p:spTree>
    <p:extLst>
      <p:ext uri="{BB962C8B-B14F-4D97-AF65-F5344CB8AC3E}">
        <p14:creationId xmlns:p14="http://schemas.microsoft.com/office/powerpoint/2010/main" val="40623466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19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3883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87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직권조정결정서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직권조정결정서 상세</a:t>
            </a:r>
            <a:endParaRPr lang="en-US" altLang="ko-KR" sz="900" dirty="0"/>
          </a:p>
          <a:p>
            <a:endParaRPr lang="en-US" altLang="ko-KR" sz="9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직권조정결정서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700197D4-3820-413E-835E-8872C7202AE3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UI_PC_002_10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83" name="표 82">
            <a:extLst>
              <a:ext uri="{FF2B5EF4-FFF2-40B4-BE49-F238E27FC236}">
                <a16:creationId xmlns:a16="http://schemas.microsoft.com/office/drawing/2014/main" id="{E4B16201-EF04-4D04-A18E-35CE426225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2579612"/>
              </p:ext>
            </p:extLst>
          </p:nvPr>
        </p:nvGraphicFramePr>
        <p:xfrm>
          <a:off x="7653300" y="3980460"/>
          <a:ext cx="2160240" cy="260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의견 상세 내용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팝업창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의견 등록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반려처리 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0" dirty="0"/>
                        <a:t>반려 시 관리자가 수정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기일조서를 결재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조정부장만 처리 가능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목록화면으로 이동한다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3240"/>
                  </a:ext>
                </a:extLst>
              </a:tr>
            </a:tbl>
          </a:graphicData>
        </a:graphic>
      </p:graphicFrame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id="{D7ABF158-EB33-4C25-84B0-4AC34D0AA6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6971148"/>
              </p:ext>
            </p:extLst>
          </p:nvPr>
        </p:nvGraphicFramePr>
        <p:xfrm>
          <a:off x="182470" y="1448780"/>
          <a:ext cx="7202180" cy="2025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val="2209865149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val="812012805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val="340014196"/>
                    </a:ext>
                  </a:extLst>
                </a:gridCol>
              </a:tblGrid>
              <a:tr h="3941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383531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피신청인은 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2020. 9. 17.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까지 신청인에게 금 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3,000,000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원을 지급한다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.</a:t>
                      </a:r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3667870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피신청인이 제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1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항의 의무를 성실히 이행할 경우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…</a:t>
                      </a:r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0812888"/>
                  </a:ext>
                </a:extLst>
              </a:tr>
              <a:tr h="8426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의견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0845867"/>
                  </a:ext>
                </a:extLst>
              </a:tr>
            </a:tbl>
          </a:graphicData>
        </a:graphic>
      </p:graphicFrame>
      <p:sp>
        <p:nvSpPr>
          <p:cNvPr id="23" name="직사각형 22">
            <a:extLst>
              <a:ext uri="{FF2B5EF4-FFF2-40B4-BE49-F238E27FC236}">
                <a16:creationId xmlns:a16="http://schemas.microsoft.com/office/drawing/2014/main" id="{43DF2B6D-EC7D-41E4-9E40-4BD49098D557}"/>
              </a:ext>
            </a:extLst>
          </p:cNvPr>
          <p:cNvSpPr/>
          <p:nvPr/>
        </p:nvSpPr>
        <p:spPr>
          <a:xfrm>
            <a:off x="1449085" y="2754661"/>
            <a:ext cx="4608567" cy="60341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 err="1">
                <a:solidFill>
                  <a:srgbClr val="FF0000"/>
                </a:solidFill>
              </a:rPr>
              <a:t>피선청인이</a:t>
            </a:r>
            <a:r>
              <a:rPr lang="ko-KR" altLang="en-US" sz="800" dirty="0">
                <a:solidFill>
                  <a:srgbClr val="FF0000"/>
                </a:solidFill>
              </a:rPr>
              <a:t> 제</a:t>
            </a:r>
            <a:r>
              <a:rPr lang="en-US" altLang="ko-KR" sz="800" dirty="0">
                <a:solidFill>
                  <a:srgbClr val="FF0000"/>
                </a:solidFill>
              </a:rPr>
              <a:t>1</a:t>
            </a:r>
            <a:r>
              <a:rPr lang="ko-KR" altLang="en-US" sz="800" dirty="0">
                <a:solidFill>
                  <a:srgbClr val="FF0000"/>
                </a:solidFill>
              </a:rPr>
              <a:t>항의 의무를 성실히 이행할 경우</a:t>
            </a:r>
            <a:r>
              <a:rPr lang="en-US" altLang="ko-KR" sz="800" dirty="0">
                <a:solidFill>
                  <a:srgbClr val="FF0000"/>
                </a:solidFill>
              </a:rPr>
              <a:t>…</a:t>
            </a:r>
            <a:endParaRPr lang="ko-KR" altLang="en-US" sz="800" dirty="0">
              <a:solidFill>
                <a:srgbClr val="FF0000"/>
              </a:solidFill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C8BABC54-EB8B-4B18-A84A-6CD2AE7E9AE4}"/>
              </a:ext>
            </a:extLst>
          </p:cNvPr>
          <p:cNvSpPr/>
          <p:nvPr/>
        </p:nvSpPr>
        <p:spPr>
          <a:xfrm>
            <a:off x="6230454" y="2754662"/>
            <a:ext cx="864208" cy="603412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ysClr val="windowText" lastClr="000000"/>
                </a:solidFill>
              </a:rPr>
              <a:t>의견</a:t>
            </a:r>
            <a:endParaRPr lang="en-US" altLang="ko-KR" sz="1000" dirty="0">
              <a:solidFill>
                <a:sysClr val="windowText" lastClr="000000"/>
              </a:solidFill>
            </a:endParaRPr>
          </a:p>
          <a:p>
            <a:pPr algn="ctr"/>
            <a:r>
              <a:rPr lang="ko-KR" altLang="en-US" sz="10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3B0BB28B-8C92-400F-B40F-DD25A4F4DF12}"/>
              </a:ext>
            </a:extLst>
          </p:cNvPr>
          <p:cNvSpPr/>
          <p:nvPr/>
        </p:nvSpPr>
        <p:spPr>
          <a:xfrm>
            <a:off x="1364112" y="187851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D7B922C-DB72-4F97-86C9-C759BB651E3E}"/>
              </a:ext>
            </a:extLst>
          </p:cNvPr>
          <p:cNvSpPr txBox="1"/>
          <p:nvPr/>
        </p:nvSpPr>
        <p:spPr>
          <a:xfrm>
            <a:off x="2219531" y="352743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ABCC0E90-AC71-4A40-9E36-3ED762E13D26}"/>
              </a:ext>
            </a:extLst>
          </p:cNvPr>
          <p:cNvCxnSpPr>
            <a:cxnSpLocks/>
          </p:cNvCxnSpPr>
          <p:nvPr/>
        </p:nvCxnSpPr>
        <p:spPr>
          <a:xfrm flipH="1">
            <a:off x="5755365" y="1878511"/>
            <a:ext cx="8043" cy="688028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91AC443D-04D5-4F96-AD30-86FA9C03E7A9}"/>
              </a:ext>
            </a:extLst>
          </p:cNvPr>
          <p:cNvSpPr txBox="1"/>
          <p:nvPr/>
        </p:nvSpPr>
        <p:spPr>
          <a:xfrm>
            <a:off x="4812986" y="2373914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A98077F5-9942-4025-9710-90A03FAFBFCF}"/>
              </a:ext>
            </a:extLst>
          </p:cNvPr>
          <p:cNvSpPr/>
          <p:nvPr/>
        </p:nvSpPr>
        <p:spPr>
          <a:xfrm>
            <a:off x="6246226" y="270123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D300D8B8-2229-48C0-AB0D-9421A1C43B6B}"/>
              </a:ext>
            </a:extLst>
          </p:cNvPr>
          <p:cNvCxnSpPr>
            <a:cxnSpLocks/>
            <a:endCxn id="39" idx="3"/>
          </p:cNvCxnSpPr>
          <p:nvPr/>
        </p:nvCxnSpPr>
        <p:spPr>
          <a:xfrm rot="5400000">
            <a:off x="2759446" y="3292369"/>
            <a:ext cx="2731998" cy="574992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0E9B4B25-EB3F-45A1-93A5-457817D20433}"/>
              </a:ext>
            </a:extLst>
          </p:cNvPr>
          <p:cNvSpPr/>
          <p:nvPr/>
        </p:nvSpPr>
        <p:spPr>
          <a:xfrm>
            <a:off x="231774" y="3370251"/>
            <a:ext cx="3606175" cy="31512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의견일자 </a:t>
            </a:r>
            <a:r>
              <a:rPr lang="en-US" altLang="ko-KR" sz="1000" dirty="0">
                <a:solidFill>
                  <a:schemeClr val="tx1"/>
                </a:solidFill>
              </a:rPr>
              <a:t>: 2021.07.15</a:t>
            </a: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조정위원 </a:t>
            </a:r>
            <a:r>
              <a:rPr lang="en-US" altLang="ko-KR" sz="1000" dirty="0">
                <a:solidFill>
                  <a:schemeClr val="tx1"/>
                </a:solidFill>
              </a:rPr>
              <a:t>: </a:t>
            </a:r>
            <a:r>
              <a:rPr lang="ko-KR" altLang="en-US" sz="1000" dirty="0">
                <a:solidFill>
                  <a:schemeClr val="tx1"/>
                </a:solidFill>
              </a:rPr>
              <a:t>김 </a:t>
            </a:r>
            <a:r>
              <a:rPr lang="en-US" altLang="ko-KR" sz="1000" dirty="0">
                <a:solidFill>
                  <a:schemeClr val="tx1"/>
                </a:solidFill>
              </a:rPr>
              <a:t>O </a:t>
            </a:r>
            <a:r>
              <a:rPr lang="en-US" altLang="ko-KR" sz="1000" dirty="0" err="1">
                <a:solidFill>
                  <a:schemeClr val="tx1"/>
                </a:solidFill>
              </a:rPr>
              <a:t>O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2323B4E6-B568-4B19-9E51-F7AABAA09F84}"/>
              </a:ext>
            </a:extLst>
          </p:cNvPr>
          <p:cNvSpPr/>
          <p:nvPr/>
        </p:nvSpPr>
        <p:spPr>
          <a:xfrm>
            <a:off x="341639" y="4419110"/>
            <a:ext cx="3261211" cy="193521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err="1">
                <a:solidFill>
                  <a:schemeClr val="tx1"/>
                </a:solidFill>
              </a:rPr>
              <a:t>피선청인은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>
                <a:solidFill>
                  <a:schemeClr val="tx1"/>
                </a:solidFill>
              </a:rPr>
              <a:t>2020. 9. 17</a:t>
            </a:r>
            <a:r>
              <a:rPr lang="ko-KR" altLang="en-US" sz="1000" dirty="0">
                <a:solidFill>
                  <a:schemeClr val="tx1"/>
                </a:solidFill>
              </a:rPr>
              <a:t>까지 신청인에게 금 </a:t>
            </a:r>
            <a:r>
              <a:rPr lang="en-US" altLang="ko-KR" sz="1000" dirty="0">
                <a:solidFill>
                  <a:schemeClr val="tx1"/>
                </a:solidFill>
              </a:rPr>
              <a:t>3,000,000</a:t>
            </a:r>
            <a:r>
              <a:rPr lang="ko-KR" altLang="en-US" sz="1000" dirty="0">
                <a:solidFill>
                  <a:schemeClr val="tx1"/>
                </a:solidFill>
              </a:rPr>
              <a:t>원을 지급한다</a:t>
            </a:r>
            <a:r>
              <a:rPr lang="en-US" altLang="ko-KR" sz="1000" dirty="0">
                <a:solidFill>
                  <a:schemeClr val="tx1"/>
                </a:solidFill>
              </a:rPr>
              <a:t>.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ko-KR" altLang="en-US" sz="1000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2C88AB65-387C-42BC-B294-AB72D7E0811D}"/>
              </a:ext>
            </a:extLst>
          </p:cNvPr>
          <p:cNvSpPr/>
          <p:nvPr/>
        </p:nvSpPr>
        <p:spPr>
          <a:xfrm>
            <a:off x="231773" y="3370251"/>
            <a:ext cx="3606175" cy="30080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75BC857-115F-4C7C-BB4A-851C36649B0E}"/>
              </a:ext>
            </a:extLst>
          </p:cNvPr>
          <p:cNvSpPr txBox="1"/>
          <p:nvPr/>
        </p:nvSpPr>
        <p:spPr>
          <a:xfrm>
            <a:off x="3492027" y="3370251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43" name="사각형: 둥근 모서리 42">
            <a:extLst>
              <a:ext uri="{FF2B5EF4-FFF2-40B4-BE49-F238E27FC236}">
                <a16:creationId xmlns:a16="http://schemas.microsoft.com/office/drawing/2014/main" id="{5D0E896F-FA86-4DD9-BEC0-9EEAE7FF0A73}"/>
              </a:ext>
            </a:extLst>
          </p:cNvPr>
          <p:cNvSpPr/>
          <p:nvPr/>
        </p:nvSpPr>
        <p:spPr>
          <a:xfrm>
            <a:off x="6833380" y="6264914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B0D011E7-BE9F-4CBA-8DA9-CFF17BEC3B51}"/>
              </a:ext>
            </a:extLst>
          </p:cNvPr>
          <p:cNvSpPr/>
          <p:nvPr/>
        </p:nvSpPr>
        <p:spPr>
          <a:xfrm>
            <a:off x="6158305" y="625863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</a:t>
            </a:r>
          </a:p>
        </p:txBody>
      </p:sp>
      <p:sp>
        <p:nvSpPr>
          <p:cNvPr id="45" name="사각형: 둥근 모서리 44">
            <a:extLst>
              <a:ext uri="{FF2B5EF4-FFF2-40B4-BE49-F238E27FC236}">
                <a16:creationId xmlns:a16="http://schemas.microsoft.com/office/drawing/2014/main" id="{2B1B32F5-A36B-4DC4-A64D-EF3371BFC8D9}"/>
              </a:ext>
            </a:extLst>
          </p:cNvPr>
          <p:cNvSpPr/>
          <p:nvPr/>
        </p:nvSpPr>
        <p:spPr>
          <a:xfrm>
            <a:off x="5432606" y="6266174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반려</a:t>
            </a:r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DE6388DE-7D9C-415D-AADA-0A65C8F53F13}"/>
              </a:ext>
            </a:extLst>
          </p:cNvPr>
          <p:cNvSpPr/>
          <p:nvPr/>
        </p:nvSpPr>
        <p:spPr>
          <a:xfrm>
            <a:off x="5338836" y="618917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4E41ED1B-6C76-46FB-AB2E-9024E5F84A32}"/>
              </a:ext>
            </a:extLst>
          </p:cNvPr>
          <p:cNvSpPr/>
          <p:nvPr/>
        </p:nvSpPr>
        <p:spPr>
          <a:xfrm>
            <a:off x="6078125" y="618437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FD70187C-5A49-45CC-97CF-F4B48BC26560}"/>
              </a:ext>
            </a:extLst>
          </p:cNvPr>
          <p:cNvSpPr/>
          <p:nvPr/>
        </p:nvSpPr>
        <p:spPr>
          <a:xfrm>
            <a:off x="6775457" y="618437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7275724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19098</TotalTime>
  <Words>2589</Words>
  <Application>Microsoft Office PowerPoint</Application>
  <PresentationFormat>A4 용지(210x297mm)</PresentationFormat>
  <Paragraphs>1084</Paragraphs>
  <Slides>20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5" baseType="lpstr">
      <vt:lpstr>notokr-regular</vt:lpstr>
      <vt:lpstr>굴림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devgat</dc:creator>
  <cp:lastModifiedBy>Administrator</cp:lastModifiedBy>
  <cp:revision>829</cp:revision>
  <dcterms:created xsi:type="dcterms:W3CDTF">2014-10-14T01:07:57Z</dcterms:created>
  <dcterms:modified xsi:type="dcterms:W3CDTF">2021-08-29T06:15:07Z</dcterms:modified>
</cp:coreProperties>
</file>