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447" r:id="rId4"/>
    <p:sldId id="461" r:id="rId5"/>
    <p:sldId id="663" r:id="rId6"/>
    <p:sldId id="661" r:id="rId7"/>
    <p:sldId id="474" r:id="rId8"/>
    <p:sldId id="525" r:id="rId9"/>
    <p:sldId id="520" r:id="rId10"/>
    <p:sldId id="553" r:id="rId11"/>
    <p:sldId id="664" r:id="rId12"/>
    <p:sldId id="554" r:id="rId13"/>
    <p:sldId id="544" r:id="rId14"/>
    <p:sldId id="545" r:id="rId15"/>
    <p:sldId id="534" r:id="rId16"/>
    <p:sldId id="546" r:id="rId17"/>
    <p:sldId id="550" r:id="rId18"/>
    <p:sldId id="537" r:id="rId19"/>
    <p:sldId id="551" r:id="rId20"/>
    <p:sldId id="547" r:id="rId21"/>
    <p:sldId id="552" r:id="rId22"/>
    <p:sldId id="666" r:id="rId23"/>
    <p:sldId id="667" r:id="rId24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25"/>
    <a:srgbClr val="F2F2F2"/>
    <a:srgbClr val="EFEFEF"/>
    <a:srgbClr val="FFFFF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2" autoAdjust="0"/>
    <p:restoredTop sz="96814" autoAdjust="0"/>
  </p:normalViewPr>
  <p:slideViewPr>
    <p:cSldViewPr>
      <p:cViewPr varScale="1">
        <p:scale>
          <a:sx n="114" d="100"/>
          <a:sy n="114" d="100"/>
        </p:scale>
        <p:origin x="1578" y="108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5C23-C6D6-4CE1-8AE6-867FAAD009AC}" type="datetimeFigureOut">
              <a:rPr lang="ko-KR" altLang="en-US" smtClean="0"/>
              <a:pPr/>
              <a:t>2021-10-26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2021.08.06</a:t>
            </a: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조정위원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57922"/>
              </p:ext>
            </p:extLst>
          </p:nvPr>
        </p:nvGraphicFramePr>
        <p:xfrm>
          <a:off x="344488" y="1196752"/>
          <a:ext cx="9339365" cy="4100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2021.08.09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여현준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조정위원 신청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13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31717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신청 처리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 취소 확인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회원서비스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 후 신청화면 계속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신청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상단 경고문 적용</a:t>
            </a:r>
            <a:endParaRPr lang="en-US" altLang="ko-KR" sz="900" dirty="0"/>
          </a:p>
          <a:p>
            <a:r>
              <a:rPr lang="en-US" altLang="ko-KR" sz="900" dirty="0"/>
              <a:t>   -&gt; </a:t>
            </a:r>
            <a:r>
              <a:rPr lang="ko-KR" altLang="en-US" sz="900" dirty="0"/>
              <a:t>일반회원 신청 금지 목적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선택</a:t>
            </a:r>
            <a:r>
              <a:rPr lang="en-US" altLang="ko-KR" sz="900" dirty="0"/>
              <a:t>/</a:t>
            </a:r>
            <a:r>
              <a:rPr lang="ko-KR" altLang="en-US" sz="900" dirty="0"/>
              <a:t>서명파일 등록 후 신청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아이디</a:t>
            </a:r>
            <a:r>
              <a:rPr lang="en-US" altLang="ko-KR" sz="900" dirty="0"/>
              <a:t>/</a:t>
            </a:r>
            <a:r>
              <a:rPr lang="ko-KR" altLang="en-US" sz="900" dirty="0"/>
              <a:t>성명</a:t>
            </a:r>
            <a:r>
              <a:rPr lang="en-US" altLang="ko-KR" sz="900" dirty="0"/>
              <a:t>/</a:t>
            </a:r>
            <a:r>
              <a:rPr lang="ko-KR" altLang="en-US" sz="900" dirty="0"/>
              <a:t>연락처</a:t>
            </a:r>
            <a:r>
              <a:rPr lang="en-US" altLang="ko-KR" sz="900" dirty="0"/>
              <a:t>/</a:t>
            </a:r>
            <a:r>
              <a:rPr lang="ko-KR" altLang="en-US" sz="900" dirty="0"/>
              <a:t>이메일은 </a:t>
            </a:r>
            <a:r>
              <a:rPr lang="en-US" altLang="ko-KR" sz="900" dirty="0"/>
              <a:t>One ID </a:t>
            </a:r>
            <a:r>
              <a:rPr lang="ko-KR" altLang="en-US" sz="900" dirty="0"/>
              <a:t>연동을 통해 자동 조회</a:t>
            </a:r>
            <a:endParaRPr lang="en-US" altLang="ko-KR" sz="900" dirty="0"/>
          </a:p>
          <a:p>
            <a:r>
              <a:rPr lang="en-US" altLang="ko-KR" sz="900" dirty="0"/>
              <a:t>   </a:t>
            </a:r>
            <a:r>
              <a:rPr lang="en-US" altLang="ko-KR" sz="900" dirty="0">
                <a:solidFill>
                  <a:srgbClr val="FF0000"/>
                </a:solidFill>
              </a:rPr>
              <a:t>-&gt; </a:t>
            </a:r>
            <a:r>
              <a:rPr lang="ko-KR" altLang="en-US" sz="900" dirty="0">
                <a:solidFill>
                  <a:srgbClr val="FF0000"/>
                </a:solidFill>
              </a:rPr>
              <a:t>결과공유 요청</a:t>
            </a:r>
            <a:endParaRPr lang="en-US" altLang="ko-KR" sz="900" dirty="0">
              <a:solidFill>
                <a:srgbClr val="FF0000"/>
              </a:solidFill>
            </a:endParaRP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신청상태는 </a:t>
            </a:r>
            <a:r>
              <a:rPr lang="ko-KR" altLang="en-US" sz="900" dirty="0" err="1"/>
              <a:t>미신청</a:t>
            </a:r>
            <a:r>
              <a:rPr lang="en-US" altLang="ko-KR" sz="900" dirty="0"/>
              <a:t>/</a:t>
            </a:r>
            <a:r>
              <a:rPr lang="ko-KR" altLang="en-US" sz="900" dirty="0" err="1"/>
              <a:t>신청중</a:t>
            </a:r>
            <a:r>
              <a:rPr lang="en-US" altLang="ko-KR" sz="900" dirty="0"/>
              <a:t>/</a:t>
            </a:r>
            <a:r>
              <a:rPr lang="ko-KR" altLang="en-US" sz="900" dirty="0"/>
              <a:t>신청완료 </a:t>
            </a:r>
            <a:r>
              <a:rPr lang="en-US" altLang="ko-KR" sz="900" dirty="0"/>
              <a:t>3</a:t>
            </a:r>
            <a:r>
              <a:rPr lang="ko-KR" altLang="en-US" sz="900" dirty="0"/>
              <a:t>단계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신청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회원서비스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신청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1DB9F46-2988-4B78-82E9-48EFAACA32A2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688263"/>
          <a:ext cx="7287606" cy="164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11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5289C5-A5B9-4652-8DAE-FE62072EBA89}"/>
              </a:ext>
            </a:extLst>
          </p:cNvPr>
          <p:cNvSpPr txBox="1"/>
          <p:nvPr/>
        </p:nvSpPr>
        <p:spPr>
          <a:xfrm>
            <a:off x="180591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신청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22678" y="38768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773873" y="37964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097283" y="387681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5992745" y="37964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54EE177-B6C2-482F-838D-7DCD78C1231F}"/>
              </a:ext>
            </a:extLst>
          </p:cNvPr>
          <p:cNvSpPr/>
          <p:nvPr/>
        </p:nvSpPr>
        <p:spPr>
          <a:xfrm>
            <a:off x="180591" y="1339076"/>
            <a:ext cx="7287606" cy="244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- </a:t>
            </a:r>
            <a:r>
              <a:rPr lang="ko-KR" altLang="en-US" sz="1000" dirty="0">
                <a:solidFill>
                  <a:schemeClr val="tx1"/>
                </a:solidFill>
              </a:rPr>
              <a:t>한국저작권위원회 저작권 분쟁 조정위원 신청을 위한 화면입니다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BF81B0E-4269-4362-825F-18BB27A9ACF5}"/>
              </a:ext>
            </a:extLst>
          </p:cNvPr>
          <p:cNvSpPr/>
          <p:nvPr/>
        </p:nvSpPr>
        <p:spPr>
          <a:xfrm>
            <a:off x="3178963" y="3650703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DEFE8BF-F499-49E6-A63D-90EA160CD5FC}"/>
              </a:ext>
            </a:extLst>
          </p:cNvPr>
          <p:cNvSpPr/>
          <p:nvPr/>
        </p:nvSpPr>
        <p:spPr>
          <a:xfrm>
            <a:off x="3176723" y="3865035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1DC18B5-D3FC-4A5F-B8A5-9B994A07B1C1}"/>
              </a:ext>
            </a:extLst>
          </p:cNvPr>
          <p:cNvSpPr txBox="1"/>
          <p:nvPr/>
        </p:nvSpPr>
        <p:spPr>
          <a:xfrm>
            <a:off x="5433556" y="3605698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52842C00-6FC1-40EF-B686-7EF4846F20FB}"/>
              </a:ext>
            </a:extLst>
          </p:cNvPr>
          <p:cNvCxnSpPr>
            <a:endCxn id="48" idx="3"/>
          </p:cNvCxnSpPr>
          <p:nvPr/>
        </p:nvCxnSpPr>
        <p:spPr>
          <a:xfrm rot="5400000">
            <a:off x="6399272" y="3400726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19571AC1-CB21-43FF-84ED-5520A4F220FC}"/>
              </a:ext>
            </a:extLst>
          </p:cNvPr>
          <p:cNvSpPr/>
          <p:nvPr/>
        </p:nvSpPr>
        <p:spPr>
          <a:xfrm>
            <a:off x="4210794" y="42091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D3588ED2-710F-4823-A761-B374693EFF53}"/>
              </a:ext>
            </a:extLst>
          </p:cNvPr>
          <p:cNvSpPr/>
          <p:nvPr/>
        </p:nvSpPr>
        <p:spPr>
          <a:xfrm>
            <a:off x="4917715" y="420690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81543E2B-9D59-42DA-8B24-08729C1E05F9}"/>
              </a:ext>
            </a:extLst>
          </p:cNvPr>
          <p:cNvSpPr/>
          <p:nvPr/>
        </p:nvSpPr>
        <p:spPr>
          <a:xfrm>
            <a:off x="4215527" y="4190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B8A0AE6-BBF7-460D-BB91-9D1D3FA79BB2}"/>
              </a:ext>
            </a:extLst>
          </p:cNvPr>
          <p:cNvSpPr/>
          <p:nvPr/>
        </p:nvSpPr>
        <p:spPr>
          <a:xfrm>
            <a:off x="4896650" y="41907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F1DF63-05A4-450C-AB11-66D195F0157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03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942571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 진행 </a:t>
                      </a:r>
                      <a:r>
                        <a:rPr lang="ko-KR" altLang="en-US" sz="800" b="0" dirty="0"/>
                        <a:t>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정보수정 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조정진행 목록으로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목록으로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조정위원 대시보드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대시보드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대시보드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0201268-CC7D-4BC9-8AA7-3D97D4541514}"/>
              </a:ext>
            </a:extLst>
          </p:cNvPr>
          <p:cNvSpPr/>
          <p:nvPr/>
        </p:nvSpPr>
        <p:spPr>
          <a:xfrm>
            <a:off x="446343" y="1792433"/>
            <a:ext cx="2891995" cy="880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조정진행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건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F680AD15-4AF4-479C-8345-A4ED5423B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412411"/>
              </p:ext>
            </p:extLst>
          </p:nvPr>
        </p:nvGraphicFramePr>
        <p:xfrm>
          <a:off x="344487" y="3381326"/>
          <a:ext cx="6912769" cy="222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2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05986">
                  <a:extLst>
                    <a:ext uri="{9D8B030D-6E8A-4147-A177-3AD203B41FA5}">
                      <a16:colId xmlns:a16="http://schemas.microsoft.com/office/drawing/2014/main" val="293448445"/>
                    </a:ext>
                  </a:extLst>
                </a:gridCol>
                <a:gridCol w="917119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79637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58539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292805912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16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3447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b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34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답변서제출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74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음악저작물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 기일 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E52B900-54BC-476B-8F2F-166B57055722}"/>
              </a:ext>
            </a:extLst>
          </p:cNvPr>
          <p:cNvSpPr txBox="1"/>
          <p:nvPr/>
        </p:nvSpPr>
        <p:spPr>
          <a:xfrm>
            <a:off x="310871" y="30487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최근 사건진행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597422A-7AC5-4720-9338-56DE83E19034}"/>
              </a:ext>
            </a:extLst>
          </p:cNvPr>
          <p:cNvCxnSpPr>
            <a:cxnSpLocks/>
          </p:cNvCxnSpPr>
          <p:nvPr/>
        </p:nvCxnSpPr>
        <p:spPr>
          <a:xfrm>
            <a:off x="5087822" y="3690480"/>
            <a:ext cx="0" cy="194376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13528B-105A-4B38-8944-88287A413D32}"/>
              </a:ext>
            </a:extLst>
          </p:cNvPr>
          <p:cNvSpPr txBox="1"/>
          <p:nvPr/>
        </p:nvSpPr>
        <p:spPr>
          <a:xfrm>
            <a:off x="4347018" y="450840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최근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건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146172FF-9743-4242-BE09-DE9F5CAC8585}"/>
              </a:ext>
            </a:extLst>
          </p:cNvPr>
          <p:cNvSpPr/>
          <p:nvPr/>
        </p:nvSpPr>
        <p:spPr>
          <a:xfrm>
            <a:off x="1479767" y="30718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64F244B-7A7F-4859-A496-54079840BA28}"/>
              </a:ext>
            </a:extLst>
          </p:cNvPr>
          <p:cNvSpPr/>
          <p:nvPr/>
        </p:nvSpPr>
        <p:spPr>
          <a:xfrm>
            <a:off x="4097905" y="1792432"/>
            <a:ext cx="2768594" cy="8806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결재대기</a:t>
            </a:r>
            <a:endParaRPr lang="en-US" altLang="ko-KR" dirty="0"/>
          </a:p>
          <a:p>
            <a:pPr algn="ctr"/>
            <a:r>
              <a:rPr lang="en-US" altLang="ko-KR" dirty="0"/>
              <a:t>3</a:t>
            </a:r>
            <a:r>
              <a:rPr lang="ko-KR" altLang="en-US" dirty="0"/>
              <a:t>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2C3AB-AFD2-4BD7-AF0E-841BDDEA1059}"/>
              </a:ext>
            </a:extLst>
          </p:cNvPr>
          <p:cNvSpPr txBox="1"/>
          <p:nvPr/>
        </p:nvSpPr>
        <p:spPr>
          <a:xfrm>
            <a:off x="251563" y="115762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 </a:t>
            </a:r>
            <a:r>
              <a:rPr lang="en-US" altLang="ko-KR" dirty="0"/>
              <a:t>8</a:t>
            </a:r>
            <a:r>
              <a:rPr lang="ko-KR" altLang="en-US" dirty="0"/>
              <a:t>일 수요일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0AC7CB6-3F32-479D-A403-2632F8B41AAB}"/>
              </a:ext>
            </a:extLst>
          </p:cNvPr>
          <p:cNvSpPr/>
          <p:nvPr/>
        </p:nvSpPr>
        <p:spPr>
          <a:xfrm>
            <a:off x="4578366" y="1201517"/>
            <a:ext cx="1196460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 사건보기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968CA6B-AF88-436F-9A5C-5A4E96C24E38}"/>
              </a:ext>
            </a:extLst>
          </p:cNvPr>
          <p:cNvSpPr/>
          <p:nvPr/>
        </p:nvSpPr>
        <p:spPr>
          <a:xfrm>
            <a:off x="5751727" y="12356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AC5C468-E8FD-4FA3-840B-69CAD922811A}"/>
              </a:ext>
            </a:extLst>
          </p:cNvPr>
          <p:cNvSpPr/>
          <p:nvPr/>
        </p:nvSpPr>
        <p:spPr>
          <a:xfrm>
            <a:off x="6101414" y="1201517"/>
            <a:ext cx="765085" cy="22108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정보수정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C5ED63C-1ACC-43D0-A203-2B29EC9AF480}"/>
              </a:ext>
            </a:extLst>
          </p:cNvPr>
          <p:cNvSpPr/>
          <p:nvPr/>
        </p:nvSpPr>
        <p:spPr>
          <a:xfrm>
            <a:off x="6778241" y="12270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BB026C6-D593-43DA-ADDF-609378FFCE20}"/>
              </a:ext>
            </a:extLst>
          </p:cNvPr>
          <p:cNvSpPr/>
          <p:nvPr/>
        </p:nvSpPr>
        <p:spPr>
          <a:xfrm>
            <a:off x="3253365" y="25575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DF6F520-0A97-4A99-917D-598354BF50C2}"/>
              </a:ext>
            </a:extLst>
          </p:cNvPr>
          <p:cNvSpPr/>
          <p:nvPr/>
        </p:nvSpPr>
        <p:spPr>
          <a:xfrm>
            <a:off x="6756256" y="25303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4691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887709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내가 속한 </a:t>
                      </a:r>
                      <a:r>
                        <a:rPr lang="ko-KR" altLang="en-US" sz="800" b="0" dirty="0" err="1"/>
                        <a:t>조종부</a:t>
                      </a:r>
                      <a:r>
                        <a:rPr lang="ko-KR" altLang="en-US" sz="800" b="0" dirty="0"/>
                        <a:t> 목록을 조회한다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전체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구성도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정보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내가 속해 있는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조회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정보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523830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25174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722725"/>
              </p:ext>
            </p:extLst>
          </p:nvPr>
        </p:nvGraphicFramePr>
        <p:xfrm>
          <a:off x="182468" y="1410834"/>
          <a:ext cx="7248935" cy="98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332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49696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67336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712425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732853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297649" y="1681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008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008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C7DA31CD-54F9-439F-A33F-BA3154295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056018"/>
              </p:ext>
            </p:extLst>
          </p:nvPr>
        </p:nvGraphicFramePr>
        <p:xfrm>
          <a:off x="255048" y="2891334"/>
          <a:ext cx="709164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728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78092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3(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34386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4(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9723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4896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6960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139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합의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부장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이동길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79953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F0127167-B94C-40D1-BD7D-7D0201929D95}"/>
              </a:ext>
            </a:extLst>
          </p:cNvPr>
          <p:cNvSpPr txBox="1"/>
          <p:nvPr/>
        </p:nvSpPr>
        <p:spPr>
          <a:xfrm>
            <a:off x="0" y="108008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나의 </a:t>
            </a:r>
            <a:r>
              <a:rPr lang="ko-KR" altLang="en-US" sz="1100" b="1" dirty="0" err="1"/>
              <a:t>조정부</a:t>
            </a:r>
            <a:endParaRPr lang="ko-KR" altLang="en-US" sz="1100" b="1" dirty="0"/>
          </a:p>
        </p:txBody>
      </p:sp>
      <p:sp>
        <p:nvSpPr>
          <p:cNvPr id="43" name="사각형: 잘린 한쪽 모서리 42">
            <a:extLst>
              <a:ext uri="{FF2B5EF4-FFF2-40B4-BE49-F238E27FC236}">
                <a16:creationId xmlns:a16="http://schemas.microsoft.com/office/drawing/2014/main" id="{D81F31A7-7D53-472E-B8CF-B28CB6EAA565}"/>
              </a:ext>
            </a:extLst>
          </p:cNvPr>
          <p:cNvSpPr/>
          <p:nvPr/>
        </p:nvSpPr>
        <p:spPr>
          <a:xfrm>
            <a:off x="191427" y="2527016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chemeClr val="bg1"/>
                </a:solidFill>
              </a:rPr>
              <a:t>조정부</a:t>
            </a:r>
            <a:r>
              <a:rPr lang="ko-KR" altLang="en-US" sz="900" b="1" dirty="0">
                <a:solidFill>
                  <a:schemeClr val="bg1"/>
                </a:solidFill>
              </a:rPr>
              <a:t> 정보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C1BB07F-82A7-4889-85E4-5E87174D69F1}"/>
              </a:ext>
            </a:extLst>
          </p:cNvPr>
          <p:cNvSpPr/>
          <p:nvPr/>
        </p:nvSpPr>
        <p:spPr>
          <a:xfrm>
            <a:off x="191427" y="2792325"/>
            <a:ext cx="7287606" cy="3805022"/>
          </a:xfrm>
          <a:prstGeom prst="rect">
            <a:avLst/>
          </a:prstGeom>
          <a:noFill/>
          <a:ln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8C2AE4-8F6C-434B-8FE5-437DB2CA1973}"/>
              </a:ext>
            </a:extLst>
          </p:cNvPr>
          <p:cNvSpPr txBox="1"/>
          <p:nvPr/>
        </p:nvSpPr>
        <p:spPr>
          <a:xfrm>
            <a:off x="3623261" y="5822607"/>
            <a:ext cx="235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.</a:t>
            </a:r>
          </a:p>
          <a:p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1C739F03-60A0-49CB-AD2E-DAA6688CB5D4}"/>
              </a:ext>
            </a:extLst>
          </p:cNvPr>
          <p:cNvSpPr/>
          <p:nvPr/>
        </p:nvSpPr>
        <p:spPr>
          <a:xfrm>
            <a:off x="1287164" y="25746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760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7712" y="1789632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조정기일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25865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저작물유형일 </a:t>
                      </a:r>
                      <a:r>
                        <a:rPr lang="ko-KR" altLang="en-US" sz="800" b="0" dirty="0" err="1"/>
                        <a:t>떄는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셀렉트</a:t>
                      </a:r>
                      <a:r>
                        <a:rPr lang="ko-KR" altLang="en-US" sz="800" b="0" dirty="0"/>
                        <a:t> 박스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검색버튼을 클릭하면 조회 진행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 신청의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09699"/>
              </p:ext>
            </p:extLst>
          </p:nvPr>
        </p:nvGraphicFramePr>
        <p:xfrm>
          <a:off x="182468" y="2236729"/>
          <a:ext cx="7290806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770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815754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1181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70678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60831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560831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611816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764770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내부결재 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당사자명 ▼</a:t>
            </a:r>
            <a:endParaRPr lang="en-US" altLang="ko-KR" sz="900" dirty="0"/>
          </a:p>
          <a:p>
            <a:r>
              <a:rPr lang="ko-KR" altLang="en-US" sz="900" dirty="0"/>
              <a:t>저작물유형</a:t>
            </a:r>
            <a:endParaRPr lang="en-US" altLang="ko-KR" sz="900" dirty="0"/>
          </a:p>
          <a:p>
            <a:r>
              <a:rPr lang="ko-KR" altLang="en-US" sz="900" dirty="0"/>
              <a:t>조정번호 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  <a:p>
            <a:r>
              <a:rPr lang="ko-KR" altLang="en-US" sz="900" dirty="0"/>
              <a:t>조정기일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41764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6492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55262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5004915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81691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87168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81731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71881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68662" y="114199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6314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</a:t>
                      </a:r>
                      <a:r>
                        <a:rPr lang="ko-KR" altLang="en-US" sz="800" b="0" dirty="0" err="1"/>
                        <a:t>변경창</a:t>
                      </a:r>
                      <a:r>
                        <a:rPr lang="ko-KR" altLang="en-US" sz="800" b="0" dirty="0"/>
                        <a:t>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변경 재확인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사건번호 변경 후 화면 즉시 반영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</a:t>
                      </a:r>
                      <a:r>
                        <a:rPr lang="en-US" altLang="ko-KR" sz="800" b="0" dirty="0"/>
                        <a:t> </a:t>
                      </a:r>
                      <a:r>
                        <a:rPr lang="ko-KR" altLang="en-US" sz="800" b="0" dirty="0"/>
                        <a:t>페이지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2CA8B43E-CAD6-41BB-A22D-BEAFCDF04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01105"/>
              </p:ext>
            </p:extLst>
          </p:nvPr>
        </p:nvGraphicFramePr>
        <p:xfrm>
          <a:off x="326110" y="1994479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036A46D-4BBC-4DAF-AF9F-A05AD58D96F1}"/>
              </a:ext>
            </a:extLst>
          </p:cNvPr>
          <p:cNvSpPr txBox="1"/>
          <p:nvPr/>
        </p:nvSpPr>
        <p:spPr>
          <a:xfrm>
            <a:off x="299295" y="1712655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4AC9E3B-15DE-4B07-B558-E89533E2F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869800"/>
              </p:ext>
            </p:extLst>
          </p:nvPr>
        </p:nvGraphicFramePr>
        <p:xfrm>
          <a:off x="333743" y="5790761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A03ED577-E4F6-4A8E-8EA5-D2780E56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308323"/>
              </p:ext>
            </p:extLst>
          </p:nvPr>
        </p:nvGraphicFramePr>
        <p:xfrm>
          <a:off x="326110" y="3908411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39B27AC-1C51-4C86-BC8F-5676FF9F42D9}"/>
              </a:ext>
            </a:extLst>
          </p:cNvPr>
          <p:cNvSpPr txBox="1"/>
          <p:nvPr/>
        </p:nvSpPr>
        <p:spPr>
          <a:xfrm>
            <a:off x="326110" y="3594923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060615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02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6483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7C15B2DB-1C44-4C09-B4A6-87C042DCC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66693"/>
              </p:ext>
            </p:extLst>
          </p:nvPr>
        </p:nvGraphicFramePr>
        <p:xfrm>
          <a:off x="402753" y="3931381"/>
          <a:ext cx="6218814" cy="2227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조정신청서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7287BA2F-9375-4054-B220-B9C6ECBCAC17}"/>
              </a:ext>
            </a:extLst>
          </p:cNvPr>
          <p:cNvSpPr txBox="1"/>
          <p:nvPr/>
        </p:nvSpPr>
        <p:spPr>
          <a:xfrm>
            <a:off x="308001" y="365402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8C79672B-3588-48D0-B4BA-46A171CDB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782379"/>
              </p:ext>
            </p:extLst>
          </p:nvPr>
        </p:nvGraphicFramePr>
        <p:xfrm>
          <a:off x="402753" y="2011654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60A54E2-7618-4D5C-9EAB-2652A1CE3770}"/>
              </a:ext>
            </a:extLst>
          </p:cNvPr>
          <p:cNvSpPr txBox="1"/>
          <p:nvPr/>
        </p:nvSpPr>
        <p:spPr>
          <a:xfrm>
            <a:off x="1481604" y="203384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456773-161B-45E4-A980-F606B3D502D9}"/>
              </a:ext>
            </a:extLst>
          </p:cNvPr>
          <p:cNvSpPr txBox="1"/>
          <p:nvPr/>
        </p:nvSpPr>
        <p:spPr>
          <a:xfrm>
            <a:off x="342634" y="1748554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0FE79D-3778-44A8-A416-8B1C16A1416F}"/>
              </a:ext>
            </a:extLst>
          </p:cNvPr>
          <p:cNvSpPr txBox="1"/>
          <p:nvPr/>
        </p:nvSpPr>
        <p:spPr>
          <a:xfrm>
            <a:off x="6044384" y="275940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B5E52B1-FBAE-4887-89B4-DE2BDA501F01}"/>
              </a:ext>
            </a:extLst>
          </p:cNvPr>
          <p:cNvCxnSpPr>
            <a:cxnSpLocks/>
          </p:cNvCxnSpPr>
          <p:nvPr/>
        </p:nvCxnSpPr>
        <p:spPr>
          <a:xfrm>
            <a:off x="6007737" y="1871804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5B10873-2FED-48C7-AD3A-9BFEA36BACE1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4854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24AB6E4F-0E5A-41C1-94AE-ED3806E4F53B}"/>
              </a:ext>
            </a:extLst>
          </p:cNvPr>
          <p:cNvSpPr txBox="1"/>
          <p:nvPr/>
        </p:nvSpPr>
        <p:spPr>
          <a:xfrm>
            <a:off x="212766" y="4521227"/>
            <a:ext cx="23225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진행단계 별 이동페이지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467708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차수에 따라 상세내용 반복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기일정보와 기일변경을 같이 표시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진행단계별로 결재진행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사건정보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사건정보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BB50904D-CAC2-4C94-B7D6-42264EB5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72878"/>
              </p:ext>
            </p:extLst>
          </p:nvPr>
        </p:nvGraphicFramePr>
        <p:xfrm>
          <a:off x="321588" y="2062916"/>
          <a:ext cx="7287606" cy="2225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66007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게이트웨이타워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40855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  <a:tr h="2473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진행단계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조정조서 결재요청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75707"/>
                  </a:ext>
                </a:extLst>
              </a:tr>
            </a:tbl>
          </a:graphicData>
        </a:graphic>
      </p:graphicFrame>
      <p:sp>
        <p:nvSpPr>
          <p:cNvPr id="25" name="타원 24">
            <a:extLst>
              <a:ext uri="{FF2B5EF4-FFF2-40B4-BE49-F238E27FC236}">
                <a16:creationId xmlns:a16="http://schemas.microsoft.com/office/drawing/2014/main" id="{90462537-1C5A-46F7-81EE-BADA945BE0E3}"/>
              </a:ext>
            </a:extLst>
          </p:cNvPr>
          <p:cNvSpPr/>
          <p:nvPr/>
        </p:nvSpPr>
        <p:spPr>
          <a:xfrm>
            <a:off x="1255063" y="17910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2D0971-DA92-463F-B8CC-A4BA4B6B32AE}"/>
              </a:ext>
            </a:extLst>
          </p:cNvPr>
          <p:cNvSpPr txBox="1"/>
          <p:nvPr/>
        </p:nvSpPr>
        <p:spPr>
          <a:xfrm>
            <a:off x="342634" y="1748554"/>
            <a:ext cx="912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b="1" dirty="0"/>
              <a:t>1</a:t>
            </a:r>
            <a:r>
              <a:rPr lang="ko-KR" altLang="en-US" sz="1100" b="1" dirty="0"/>
              <a:t>차 기일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1E6E1D-2267-4666-8C54-94B5042EBE62}"/>
              </a:ext>
            </a:extLst>
          </p:cNvPr>
          <p:cNvSpPr txBox="1"/>
          <p:nvPr/>
        </p:nvSpPr>
        <p:spPr>
          <a:xfrm>
            <a:off x="6105319" y="2971091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기일 차수에 따라 상세내용 반복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B13A2C59-3070-407F-B77C-1D9F5427C012}"/>
              </a:ext>
            </a:extLst>
          </p:cNvPr>
          <p:cNvCxnSpPr>
            <a:cxnSpLocks/>
          </p:cNvCxnSpPr>
          <p:nvPr/>
        </p:nvCxnSpPr>
        <p:spPr>
          <a:xfrm>
            <a:off x="6068672" y="2083494"/>
            <a:ext cx="0" cy="220540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93EFBDE8-E91F-4AC0-BD36-BC2CBAE0DFE4}"/>
              </a:ext>
            </a:extLst>
          </p:cNvPr>
          <p:cNvSpPr/>
          <p:nvPr/>
        </p:nvSpPr>
        <p:spPr>
          <a:xfrm>
            <a:off x="6807671" y="528636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25737F5-6509-4E37-8F73-45816018EC52}"/>
              </a:ext>
            </a:extLst>
          </p:cNvPr>
          <p:cNvSpPr/>
          <p:nvPr/>
        </p:nvSpPr>
        <p:spPr>
          <a:xfrm>
            <a:off x="6822779" y="52013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8AE1EA9-6746-4DE1-9C36-60BCA8B0E8C6}"/>
              </a:ext>
            </a:extLst>
          </p:cNvPr>
          <p:cNvSpPr/>
          <p:nvPr/>
        </p:nvSpPr>
        <p:spPr>
          <a:xfrm>
            <a:off x="2502379" y="4850431"/>
            <a:ext cx="1017007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취하종결통보서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636ED24-8677-43DA-99F5-B71AA8EE95F5}"/>
              </a:ext>
            </a:extLst>
          </p:cNvPr>
          <p:cNvSpPr/>
          <p:nvPr/>
        </p:nvSpPr>
        <p:spPr>
          <a:xfrm>
            <a:off x="1408672" y="4850431"/>
            <a:ext cx="1008286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조정조서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0C02A6F-C336-4029-A30D-AAD33E8D986A}"/>
              </a:ext>
            </a:extLst>
          </p:cNvPr>
          <p:cNvSpPr/>
          <p:nvPr/>
        </p:nvSpPr>
        <p:spPr>
          <a:xfrm>
            <a:off x="3604807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불성립종결통보서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EBA2DEE-A25E-4CB8-9F4C-ABAE3309FE85}"/>
              </a:ext>
            </a:extLst>
          </p:cNvPr>
          <p:cNvSpPr/>
          <p:nvPr/>
        </p:nvSpPr>
        <p:spPr>
          <a:xfrm>
            <a:off x="4590036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조정권고안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F2CA53A-9FCE-4643-B55C-24934E0D71F6}"/>
              </a:ext>
            </a:extLst>
          </p:cNvPr>
          <p:cNvSpPr/>
          <p:nvPr/>
        </p:nvSpPr>
        <p:spPr>
          <a:xfrm>
            <a:off x="5575263" y="4850431"/>
            <a:ext cx="899808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직권조정결정서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A5572CE-5837-4A0C-B32E-027B97678191}"/>
              </a:ext>
            </a:extLst>
          </p:cNvPr>
          <p:cNvSpPr/>
          <p:nvPr/>
        </p:nvSpPr>
        <p:spPr>
          <a:xfrm>
            <a:off x="2748527" y="40697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20DB3E0-DA56-447A-BC0D-08504818633E}"/>
              </a:ext>
            </a:extLst>
          </p:cNvPr>
          <p:cNvSpPr/>
          <p:nvPr/>
        </p:nvSpPr>
        <p:spPr>
          <a:xfrm>
            <a:off x="212766" y="4748526"/>
            <a:ext cx="6360414" cy="5378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64003DC-62FD-42E5-98AD-BCDB1548F796}"/>
              </a:ext>
            </a:extLst>
          </p:cNvPr>
          <p:cNvSpPr/>
          <p:nvPr/>
        </p:nvSpPr>
        <p:spPr>
          <a:xfrm>
            <a:off x="314965" y="4850431"/>
            <a:ext cx="1008286" cy="3710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기일조서</a:t>
            </a:r>
          </a:p>
        </p:txBody>
      </p:sp>
    </p:spTree>
    <p:extLst>
      <p:ext uri="{BB962C8B-B14F-4D97-AF65-F5344CB8AC3E}">
        <p14:creationId xmlns:p14="http://schemas.microsoft.com/office/powerpoint/2010/main" val="145606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49773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시 선택하는 </a:t>
                      </a:r>
                      <a:r>
                        <a:rPr lang="ko-KR" altLang="en-US" sz="800" b="0" dirty="0" err="1"/>
                        <a:t>문건명</a:t>
                      </a:r>
                      <a:r>
                        <a:rPr lang="ko-KR" altLang="en-US" sz="800" b="0" dirty="0"/>
                        <a:t> 노출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사건문서 파일을 다운로드 </a:t>
                      </a:r>
                      <a:r>
                        <a:rPr lang="ko-KR" altLang="en-US" sz="800" b="0" dirty="0" err="1"/>
                        <a:t>받을수</a:t>
                      </a:r>
                      <a:r>
                        <a:rPr lang="ko-KR" altLang="en-US" sz="800" b="0" dirty="0"/>
                        <a:t> 있음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일괄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선택된 문서를 다운로드 함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문서를 선택해서 </a:t>
                      </a: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로 변환하여 뷰어로 사건 기록 열람</a:t>
                      </a:r>
                      <a:r>
                        <a:rPr lang="en-US" altLang="ko-KR" sz="800" b="0" dirty="0"/>
                        <a:t>.</a:t>
                      </a:r>
                      <a:br>
                        <a:rPr lang="en-US" altLang="ko-KR" sz="800" b="0" dirty="0"/>
                      </a:br>
                      <a:r>
                        <a:rPr lang="ko-KR" altLang="en-US" sz="800" b="0" dirty="0" err="1"/>
                        <a:t>변환중일때</a:t>
                      </a:r>
                      <a:r>
                        <a:rPr lang="ko-KR" altLang="en-US" sz="800" b="0" dirty="0"/>
                        <a:t> 메시지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사건문서</a:t>
            </a: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4" name="슬라이드 번호 개체 틀 1">
            <a:extLst>
              <a:ext uri="{FF2B5EF4-FFF2-40B4-BE49-F238E27FC236}">
                <a16:creationId xmlns:a16="http://schemas.microsoft.com/office/drawing/2014/main" id="{F9C6BE0C-1EF0-48E6-9C42-9577F80B51B5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87CBB6C-E8C7-4B87-8F4E-B8E7E96BA1A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슬라이드 번호 개체 틀 1">
            <a:extLst>
              <a:ext uri="{FF2B5EF4-FFF2-40B4-BE49-F238E27FC236}">
                <a16:creationId xmlns:a16="http://schemas.microsoft.com/office/drawing/2014/main" id="{E153D96A-FCCE-4890-A15A-4B30FC3BFFBD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8E91ADBD-4DCB-4607-8D3C-471276B6C6F2}"/>
              </a:ext>
            </a:extLst>
          </p:cNvPr>
          <p:cNvSpPr/>
          <p:nvPr/>
        </p:nvSpPr>
        <p:spPr>
          <a:xfrm>
            <a:off x="1536189" y="1418738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관련문서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73240D4F-F1A1-409B-8086-1C5E686A6EFD}"/>
              </a:ext>
            </a:extLst>
          </p:cNvPr>
          <p:cNvSpPr/>
          <p:nvPr/>
        </p:nvSpPr>
        <p:spPr>
          <a:xfrm>
            <a:off x="321588" y="1418738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71E23D7D-D829-40B0-B6E3-0A8E7417F65F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8B8C9481-8014-449C-BE63-69AB88D4B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553971"/>
              </p:ext>
            </p:extLst>
          </p:nvPr>
        </p:nvGraphicFramePr>
        <p:xfrm>
          <a:off x="179907" y="2058985"/>
          <a:ext cx="7100602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20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57611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198626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234948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2407481273"/>
                    </a:ext>
                  </a:extLst>
                </a:gridCol>
                <a:gridCol w="1369946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문건명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파일명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답변서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피신청인 대리신청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 취하신청서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E70DEF2D-4ED2-4CFD-9CBB-49B4D1C10B02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CE788E2D-77F9-4A27-B1EC-F18A069A30CE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6CC9B5A2-763F-4678-ACE2-FBA2ABB1E7E0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문서보기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7A648B9-C18E-48B9-9B42-2114046E9BEC}"/>
              </a:ext>
            </a:extLst>
          </p:cNvPr>
          <p:cNvSpPr/>
          <p:nvPr/>
        </p:nvSpPr>
        <p:spPr>
          <a:xfrm>
            <a:off x="452500" y="23793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F0E8EE29-0B87-4E80-9F5D-682707FEB78B}"/>
              </a:ext>
            </a:extLst>
          </p:cNvPr>
          <p:cNvSpPr/>
          <p:nvPr/>
        </p:nvSpPr>
        <p:spPr>
          <a:xfrm>
            <a:off x="4142910" y="21091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2D648FB-87F4-4271-8046-7E49F411A599}"/>
              </a:ext>
            </a:extLst>
          </p:cNvPr>
          <p:cNvSpPr/>
          <p:nvPr/>
        </p:nvSpPr>
        <p:spPr>
          <a:xfrm>
            <a:off x="3323246" y="4598446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55F85B7A-7AE9-478A-9110-D0F88F063987}"/>
              </a:ext>
            </a:extLst>
          </p:cNvPr>
          <p:cNvCxnSpPr>
            <a:cxnSpLocks/>
            <a:stCxn id="31" idx="1"/>
            <a:endCxn id="53" idx="3"/>
          </p:cNvCxnSpPr>
          <p:nvPr/>
        </p:nvCxnSpPr>
        <p:spPr>
          <a:xfrm rot="10800000" flipV="1">
            <a:off x="4472008" y="4847587"/>
            <a:ext cx="710817" cy="45579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75121FC8-3BC1-4348-9327-A0B23F9F20BA}"/>
              </a:ext>
            </a:extLst>
          </p:cNvPr>
          <p:cNvSpPr/>
          <p:nvPr/>
        </p:nvSpPr>
        <p:spPr>
          <a:xfrm>
            <a:off x="6061721" y="48741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BBCE0A4-04FC-4DFA-BF64-D3C25ECAF7B2}"/>
              </a:ext>
            </a:extLst>
          </p:cNvPr>
          <p:cNvSpPr/>
          <p:nvPr/>
        </p:nvSpPr>
        <p:spPr>
          <a:xfrm>
            <a:off x="297195" y="61891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94FDBAE-5C6E-494E-8FB4-B1048F81A1B8}"/>
              </a:ext>
            </a:extLst>
          </p:cNvPr>
          <p:cNvSpPr/>
          <p:nvPr/>
        </p:nvSpPr>
        <p:spPr>
          <a:xfrm>
            <a:off x="321908" y="2682893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3AB35A5-F7C6-4509-9926-687FBB0A8786}"/>
              </a:ext>
            </a:extLst>
          </p:cNvPr>
          <p:cNvSpPr/>
          <p:nvPr/>
        </p:nvSpPr>
        <p:spPr>
          <a:xfrm>
            <a:off x="452500" y="21138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7BB1E70-8955-4E24-93C0-FBD9B87B182B}"/>
              </a:ext>
            </a:extLst>
          </p:cNvPr>
          <p:cNvSpPr/>
          <p:nvPr/>
        </p:nvSpPr>
        <p:spPr>
          <a:xfrm>
            <a:off x="5459194" y="21161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86643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899390"/>
              </p:ext>
            </p:extLst>
          </p:nvPr>
        </p:nvGraphicFramePr>
        <p:xfrm>
          <a:off x="185674" y="1133748"/>
          <a:ext cx="7287606" cy="834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834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을 피신청인의 대리인으로 허가하고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신청인과 피신청인의 대리인의 출석을 확인함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조정부장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조정진행 결과 조정부가 직권조정결정을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10786"/>
              </p:ext>
            </p:extLst>
          </p:nvPr>
        </p:nvGraphicFramePr>
        <p:xfrm>
          <a:off x="7653300" y="3919500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의견상세내용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A5A1D725-6A85-4686-8062-E17B17236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42220"/>
              </p:ext>
            </p:extLst>
          </p:nvPr>
        </p:nvGraphicFramePr>
        <p:xfrm>
          <a:off x="199519" y="2103112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B8438556-36FB-43A3-959D-21E39D13E010}"/>
              </a:ext>
            </a:extLst>
          </p:cNvPr>
          <p:cNvSpPr/>
          <p:nvPr/>
        </p:nvSpPr>
        <p:spPr>
          <a:xfrm>
            <a:off x="1466134" y="3408993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CC7AC26-3601-465D-97C9-A2451CF12BBF}"/>
              </a:ext>
            </a:extLst>
          </p:cNvPr>
          <p:cNvSpPr/>
          <p:nvPr/>
        </p:nvSpPr>
        <p:spPr>
          <a:xfrm>
            <a:off x="6247503" y="3408994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C380830-8D3A-4DB8-ADB6-9D2A6C918926}"/>
              </a:ext>
            </a:extLst>
          </p:cNvPr>
          <p:cNvSpPr/>
          <p:nvPr/>
        </p:nvSpPr>
        <p:spPr>
          <a:xfrm>
            <a:off x="1381161" y="253284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214C7B-03CF-4EE5-99C1-42320F73A859}"/>
              </a:ext>
            </a:extLst>
          </p:cNvPr>
          <p:cNvSpPr txBox="1"/>
          <p:nvPr/>
        </p:nvSpPr>
        <p:spPr>
          <a:xfrm>
            <a:off x="2236580" y="418176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789D7F4D-6EEE-4C52-B9B7-C62202ACDE2B}"/>
              </a:ext>
            </a:extLst>
          </p:cNvPr>
          <p:cNvCxnSpPr>
            <a:cxnSpLocks/>
          </p:cNvCxnSpPr>
          <p:nvPr/>
        </p:nvCxnSpPr>
        <p:spPr>
          <a:xfrm flipH="1">
            <a:off x="5772414" y="2532843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50AB4C9-3802-42A4-8BB4-A1A2005009AF}"/>
              </a:ext>
            </a:extLst>
          </p:cNvPr>
          <p:cNvSpPr txBox="1"/>
          <p:nvPr/>
        </p:nvSpPr>
        <p:spPr>
          <a:xfrm>
            <a:off x="4830035" y="302824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05B54CA-10DD-48CD-B2C0-107DA30AB115}"/>
              </a:ext>
            </a:extLst>
          </p:cNvPr>
          <p:cNvSpPr/>
          <p:nvPr/>
        </p:nvSpPr>
        <p:spPr>
          <a:xfrm>
            <a:off x="6263275" y="335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5F70E8F0-0E96-46F2-B440-0DB7B4337833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7E3F59C-6D6F-4A60-88D2-5A891482EBAF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8D4C8F6D-848E-4FB3-9E49-A40AF729EEE7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C033E216-8332-4B84-BD1E-802204756508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B919F22-6257-4249-A4E1-7D806690A15C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E066E62-2EB9-419B-8955-41A1C9A31B43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0972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13231"/>
              </p:ext>
            </p:extLst>
          </p:nvPr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취하종결통보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88130"/>
              </p:ext>
            </p:extLst>
          </p:nvPr>
        </p:nvGraphicFramePr>
        <p:xfrm>
          <a:off x="185674" y="1362538"/>
          <a:ext cx="7287606" cy="3629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57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463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78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78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4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취하신청일자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588391"/>
                  </a:ext>
                </a:extLst>
              </a:tr>
              <a:tr h="307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예정된 기일정보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281807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21038C8-ABE4-4D91-A0CD-6656DA1E22F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38265B4D-DC38-48AC-9068-6917014836BA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F49D6C9-3233-433A-B795-40F8718829C7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16B2ACA-5648-4EB6-B09C-A1E75D0F78CE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898C591-3BCA-49E5-A3F1-8DC9A8849D24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BA890C3-7C5D-473D-AADD-516DB072DA17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6077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451155"/>
              </p:ext>
            </p:extLst>
          </p:nvPr>
        </p:nvGraphicFramePr>
        <p:xfrm>
          <a:off x="185674" y="1362538"/>
          <a:ext cx="7287606" cy="332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5629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10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30830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83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8260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본 조정부는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[2020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건에 있어 양 당사자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0830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2021.07.18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78708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62886"/>
              </p:ext>
            </p:extLst>
          </p:nvPr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불성립종결통보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B4515A3-0FED-40EA-96E7-49A7179DC53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3B8353A-B953-4213-A7BF-9E29FEE05BC8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FB3393A1-5804-42A0-9EB6-A556745BF7F8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61F1B4B-8B08-45B6-ADE8-27BA97D76737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DD93E79B-3B36-4E2E-A60C-FEEB9D1A7A99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3FF7746-0459-4563-BEF0-8265C88B978C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63084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en-US" altLang="ko-KR" sz="900" dirty="0"/>
              <a:t> * </a:t>
            </a:r>
            <a:r>
              <a:rPr lang="ko-KR" altLang="en-US" sz="900" dirty="0"/>
              <a:t>권고안 결재 후 당사자들에게 발급</a:t>
            </a:r>
            <a:r>
              <a:rPr lang="en-US" altLang="ko-KR" sz="900" dirty="0"/>
              <a:t>, </a:t>
            </a:r>
            <a:r>
              <a:rPr lang="ko-KR" altLang="en-US" sz="900" dirty="0"/>
              <a:t>이후 수락절차 진행되어 현단계에서는 수락여부 </a:t>
            </a:r>
            <a:r>
              <a:rPr lang="ko-KR" altLang="en-US" sz="900" dirty="0" err="1"/>
              <a:t>알수</a:t>
            </a:r>
            <a:r>
              <a:rPr lang="ko-KR" altLang="en-US" sz="900" dirty="0"/>
              <a:t> 없음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672473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조정권고안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C4246250-133B-470A-B80E-1B22DB16E58B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36384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조정권고안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조정부장만 결재</a:t>
                      </a:r>
                      <a:endParaRPr lang="ko-KR" altLang="en-US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F5551BE6-9502-4AF5-A440-6942C405E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380665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의견 등록일자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C612D32A-318D-4BE4-B60D-8F6201B7C51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61D00607-F5E3-4E11-AE53-22917BC7BF15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FDCD2E6-39D1-4E64-80B6-0B4511174AE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79BED3-99EA-4C39-AE28-E2793EC16666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417962B7-20C9-43E7-A82D-DC0DAF4ECA3D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3A94316-CA17-4429-97EE-15931B5FF59E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53285C88-D11D-4203-99E1-00BB01069313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5830CE0A-77A1-4C00-B3C1-60828AB2ED87}"/>
              </a:ext>
            </a:extLst>
          </p:cNvPr>
          <p:cNvCxnSpPr>
            <a:cxnSpLocks/>
            <a:endCxn id="4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BB60CBA-A321-4F77-993B-11A756C713F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B311D6D-2575-4492-9E25-E5BF162B31C4}"/>
              </a:ext>
            </a:extLst>
          </p:cNvPr>
          <p:cNvSpPr/>
          <p:nvPr/>
        </p:nvSpPr>
        <p:spPr>
          <a:xfrm>
            <a:off x="341639" y="4679868"/>
            <a:ext cx="3261211" cy="167445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F68F593-7BD4-4673-9C8B-668F0B02F8E7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0DC7E71-1F89-4699-9D38-C9BC5A44C613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6DFC-ADFD-4BCD-9FF8-BB8714A15286}"/>
              </a:ext>
            </a:extLst>
          </p:cNvPr>
          <p:cNvSpPr txBox="1"/>
          <p:nvPr/>
        </p:nvSpPr>
        <p:spPr>
          <a:xfrm>
            <a:off x="214782" y="4032105"/>
            <a:ext cx="18036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안내문 내용을 보여줘야 함</a:t>
            </a:r>
            <a:r>
              <a:rPr lang="en-US" altLang="ko-KR" sz="1000" dirty="0">
                <a:solidFill>
                  <a:srgbClr val="FF0000"/>
                </a:solidFill>
              </a:rPr>
              <a:t>. 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44519297-8515-438A-9313-E3B1D3280C5E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325CE9D-D8E9-4017-8AFE-E87A350E5DAC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275CE621-96D9-47DD-94A3-A90B64975E61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24486956-7DD5-42D1-A343-8ECEB2E60E48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6DC45A67-6BAF-4A82-9FE0-D092E19B3B96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94B4A460-F105-4DB5-BB60-A11B488D88D6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54920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6692"/>
              </p:ext>
            </p:extLst>
          </p:nvPr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조정신청서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49410"/>
              </p:ext>
            </p:extLst>
          </p:nvPr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OZ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en-US" altLang="ko-KR" sz="800" b="0" dirty="0"/>
                        <a:t>Report</a:t>
                      </a:r>
                      <a:r>
                        <a:rPr lang="ko-KR" altLang="en-US" sz="800" b="0" dirty="0"/>
                        <a:t>를 통한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 결재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 진행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A6C45892-5C57-4F3A-9BC9-969B9762FA51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943892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160546"/>
              </p:ext>
            </p:extLst>
          </p:nvPr>
        </p:nvGraphicFramePr>
        <p:xfrm>
          <a:off x="7653300" y="373662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의견 상세 내용 팝업창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의견 등록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7823E137-4308-4753-96AC-C65A7FEB4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8176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E24CA6-6D3E-4A5A-880D-527AF3463974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C2624C4-99B7-46FF-8DB7-ACE330078760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BE69D77-6763-4BD1-B998-2C10B346CC3C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AE1D64-8FE2-424C-B7C8-17CCBC29E700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F778465B-583D-4D51-86E1-55B3BDDB3CA9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F632511-7439-4E18-A6A5-CF0AD15A0BE7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E17D89F-08E0-4C72-B61E-04682E2301D1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03344290-D782-4A90-B057-12B28F423E32}"/>
              </a:ext>
            </a:extLst>
          </p:cNvPr>
          <p:cNvCxnSpPr>
            <a:cxnSpLocks/>
            <a:endCxn id="32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4B8119-EC27-48E4-85CC-FE92511E3924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D5B7BC1-95EE-4381-BFE4-80B9018AB803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B470943-8B51-4FEF-80E7-9832AB5F9145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859B4D-7BE0-4451-B133-CE29B0C6A5B6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7C424E70-7AFF-4DC1-B83A-DC7EF194594F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6820C193-98D1-4DB1-AC19-1CAA389CB6A4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BE875B93-B242-46F9-8311-116D46D0A9BB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E9AA7C87-4AC7-4A21-9A85-21D97CC653AA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EDE3F4FA-0FD6-4B1C-A95A-62B079879112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F70A62C1-12DD-4A96-80AB-BC696394729C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55902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9297"/>
              </p:ext>
            </p:extLst>
          </p:nvPr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2020. 5. 30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피신청인은 신청인에게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피선칭인은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신청인에게 저작권 침해에 대한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위 사건의 공평한 해결을 위하여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234723"/>
              </p:ext>
            </p:extLst>
          </p:nvPr>
        </p:nvGraphicFramePr>
        <p:xfrm>
          <a:off x="7653300" y="398046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1AF622-0B9D-479B-A7FD-C5A26DB33A30}"/>
              </a:ext>
            </a:extLst>
          </p:cNvPr>
          <p:cNvSpPr/>
          <p:nvPr/>
        </p:nvSpPr>
        <p:spPr>
          <a:xfrm>
            <a:off x="229684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4062346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388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  <a:p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E4B16201-EF04-4D04-A18E-35CE42622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359730"/>
              </p:ext>
            </p:extLst>
          </p:nvPr>
        </p:nvGraphicFramePr>
        <p:xfrm>
          <a:off x="7653300" y="3980460"/>
          <a:ext cx="216024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반려처리 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</a:t>
                      </a:r>
                      <a:r>
                        <a:rPr lang="ko-KR" altLang="en-US" sz="800" b="0" dirty="0"/>
                        <a:t>반려 시 관리자가 수정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기일조서를 결재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조정부장만 처리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사건정보화면으로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7ABF158-EB33-4C25-84B0-4AC34D0AA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971148"/>
              </p:ext>
            </p:extLst>
          </p:nvPr>
        </p:nvGraphicFramePr>
        <p:xfrm>
          <a:off x="182470" y="1448780"/>
          <a:ext cx="7202180" cy="202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209865149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812012805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340014196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353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66787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2888"/>
                  </a:ext>
                </a:extLst>
              </a:tr>
              <a:tr h="842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45867"/>
                  </a:ext>
                </a:extLst>
              </a:tr>
            </a:tbl>
          </a:graphicData>
        </a:graphic>
      </p:graphicFrame>
      <p:sp>
        <p:nvSpPr>
          <p:cNvPr id="23" name="직사각형 22">
            <a:extLst>
              <a:ext uri="{FF2B5EF4-FFF2-40B4-BE49-F238E27FC236}">
                <a16:creationId xmlns:a16="http://schemas.microsoft.com/office/drawing/2014/main" id="{43DF2B6D-EC7D-41E4-9E40-4BD49098D557}"/>
              </a:ext>
            </a:extLst>
          </p:cNvPr>
          <p:cNvSpPr/>
          <p:nvPr/>
        </p:nvSpPr>
        <p:spPr>
          <a:xfrm>
            <a:off x="1449085" y="2754661"/>
            <a:ext cx="4608567" cy="6034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err="1">
                <a:solidFill>
                  <a:srgbClr val="FF0000"/>
                </a:solidFill>
              </a:rPr>
              <a:t>피선청인이</a:t>
            </a:r>
            <a:r>
              <a:rPr lang="ko-KR" altLang="en-US" sz="800" dirty="0">
                <a:solidFill>
                  <a:srgbClr val="FF0000"/>
                </a:solidFill>
              </a:rPr>
              <a:t> 제</a:t>
            </a:r>
            <a:r>
              <a:rPr lang="en-US" altLang="ko-KR" sz="800" dirty="0">
                <a:solidFill>
                  <a:srgbClr val="FF0000"/>
                </a:solidFill>
              </a:rPr>
              <a:t>1</a:t>
            </a:r>
            <a:r>
              <a:rPr lang="ko-KR" altLang="en-US" sz="800" dirty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800" dirty="0">
                <a:solidFill>
                  <a:srgbClr val="FF0000"/>
                </a:solidFill>
              </a:rPr>
              <a:t>…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8BABC54-EB8B-4B18-A84A-6CD2AE7E9AE4}"/>
              </a:ext>
            </a:extLst>
          </p:cNvPr>
          <p:cNvSpPr/>
          <p:nvPr/>
        </p:nvSpPr>
        <p:spPr>
          <a:xfrm>
            <a:off x="6230454" y="2754662"/>
            <a:ext cx="864208" cy="603412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의견</a:t>
            </a:r>
            <a:endParaRPr lang="en-US" altLang="ko-KR" sz="10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0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3B0BB28B-8C92-400F-B40F-DD25A4F4DF12}"/>
              </a:ext>
            </a:extLst>
          </p:cNvPr>
          <p:cNvSpPr/>
          <p:nvPr/>
        </p:nvSpPr>
        <p:spPr>
          <a:xfrm>
            <a:off x="1364112" y="187851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7B922C-DB72-4F97-86C9-C759BB651E3E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ABCC0E90-AC71-4A40-9E36-3ED762E13D26}"/>
              </a:ext>
            </a:extLst>
          </p:cNvPr>
          <p:cNvCxnSpPr>
            <a:cxnSpLocks/>
          </p:cNvCxnSpPr>
          <p:nvPr/>
        </p:nvCxnSpPr>
        <p:spPr>
          <a:xfrm flipH="1">
            <a:off x="5755365" y="1878511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C443D-04D5-4F96-AD30-86FA9C03E7A9}"/>
              </a:ext>
            </a:extLst>
          </p:cNvPr>
          <p:cNvSpPr txBox="1"/>
          <p:nvPr/>
        </p:nvSpPr>
        <p:spPr>
          <a:xfrm>
            <a:off x="4812986" y="237391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98077F5-9942-4025-9710-90A03FAFBFCF}"/>
              </a:ext>
            </a:extLst>
          </p:cNvPr>
          <p:cNvSpPr/>
          <p:nvPr/>
        </p:nvSpPr>
        <p:spPr>
          <a:xfrm>
            <a:off x="6246226" y="27012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38" name="연결선: 꺾임 37">
            <a:extLst>
              <a:ext uri="{FF2B5EF4-FFF2-40B4-BE49-F238E27FC236}">
                <a16:creationId xmlns:a16="http://schemas.microsoft.com/office/drawing/2014/main" id="{D300D8B8-2229-48C0-AB0D-9421A1C43B6B}"/>
              </a:ext>
            </a:extLst>
          </p:cNvPr>
          <p:cNvCxnSpPr>
            <a:cxnSpLocks/>
            <a:endCxn id="39" idx="3"/>
          </p:cNvCxnSpPr>
          <p:nvPr/>
        </p:nvCxnSpPr>
        <p:spPr>
          <a:xfrm rot="5400000">
            <a:off x="2759446" y="3292369"/>
            <a:ext cx="2731998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E9B4B25-EB3F-45A1-93A5-457817D20433}"/>
              </a:ext>
            </a:extLst>
          </p:cNvPr>
          <p:cNvSpPr/>
          <p:nvPr/>
        </p:nvSpPr>
        <p:spPr>
          <a:xfrm>
            <a:off x="231774" y="3370251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323B4E6-B568-4B19-9E51-F7AABAA09F84}"/>
              </a:ext>
            </a:extLst>
          </p:cNvPr>
          <p:cNvSpPr/>
          <p:nvPr/>
        </p:nvSpPr>
        <p:spPr>
          <a:xfrm>
            <a:off x="341639" y="4419110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C88AB65-387C-42BC-B294-AB72D7E0811D}"/>
              </a:ext>
            </a:extLst>
          </p:cNvPr>
          <p:cNvSpPr/>
          <p:nvPr/>
        </p:nvSpPr>
        <p:spPr>
          <a:xfrm>
            <a:off x="231773" y="3370251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5BC857-115F-4C7C-BB4A-851C36649B0E}"/>
              </a:ext>
            </a:extLst>
          </p:cNvPr>
          <p:cNvSpPr txBox="1"/>
          <p:nvPr/>
        </p:nvSpPr>
        <p:spPr>
          <a:xfrm>
            <a:off x="3492027" y="337025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65EB112A-3A91-4786-8858-2F76FA6BE211}"/>
              </a:ext>
            </a:extLst>
          </p:cNvPr>
          <p:cNvSpPr/>
          <p:nvPr/>
        </p:nvSpPr>
        <p:spPr>
          <a:xfrm>
            <a:off x="6543174" y="5935751"/>
            <a:ext cx="85852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7F9FF1E-A49A-452B-85BC-E2431A40DD41}"/>
              </a:ext>
            </a:extLst>
          </p:cNvPr>
          <p:cNvSpPr/>
          <p:nvPr/>
        </p:nvSpPr>
        <p:spPr>
          <a:xfrm>
            <a:off x="5817474" y="592946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239B5B3-12F4-4EA2-9AA5-BA3212F7B4C3}"/>
              </a:ext>
            </a:extLst>
          </p:cNvPr>
          <p:cNvSpPr/>
          <p:nvPr/>
        </p:nvSpPr>
        <p:spPr>
          <a:xfrm>
            <a:off x="5091775" y="59370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816FDC7-FA5B-497A-A54E-56C71F1E8A9F}"/>
              </a:ext>
            </a:extLst>
          </p:cNvPr>
          <p:cNvSpPr/>
          <p:nvPr/>
        </p:nvSpPr>
        <p:spPr>
          <a:xfrm>
            <a:off x="5006802" y="5878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94B20CFC-F679-4944-8D04-582067EC24E5}"/>
              </a:ext>
            </a:extLst>
          </p:cNvPr>
          <p:cNvSpPr/>
          <p:nvPr/>
        </p:nvSpPr>
        <p:spPr>
          <a:xfrm>
            <a:off x="5791431" y="58711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094EBA3-30AB-41B4-8B42-F6CB6615B06D}"/>
              </a:ext>
            </a:extLst>
          </p:cNvPr>
          <p:cNvSpPr/>
          <p:nvPr/>
        </p:nvSpPr>
        <p:spPr>
          <a:xfrm>
            <a:off x="6525351" y="58600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27572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801070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</a:t>
                      </a:r>
                      <a:r>
                        <a:rPr lang="ko-KR" altLang="en-US" sz="800" b="0"/>
                        <a:t>표시된다</a:t>
                      </a:r>
                      <a:r>
                        <a:rPr lang="en-US" altLang="ko-KR" sz="800" b="0"/>
                        <a:t>.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조정부배당 결재는 조정부장만 해당</a:t>
                      </a:r>
                      <a:endParaRPr lang="ko-KR" altLang="en-US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결재 목록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UI_PC_002_11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48525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조정조서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반려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불성립종결통보서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조정부배당</a:t>
                      </a:r>
                      <a:endParaRPr lang="ko-KR" altLang="en-US" sz="9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조정권고안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결재대기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95186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8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319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반려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0D3DD21-D85E-41A1-A4F8-8BB7E90C87E6}"/>
              </a:ext>
            </a:extLst>
          </p:cNvPr>
          <p:cNvSpPr/>
          <p:nvPr/>
        </p:nvSpPr>
        <p:spPr>
          <a:xfrm>
            <a:off x="-1932765" y="3153422"/>
            <a:ext cx="184520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조정부 배당</a:t>
            </a:r>
            <a:endParaRPr lang="en-US" altLang="ko-KR"/>
          </a:p>
          <a:p>
            <a:pPr algn="ctr"/>
            <a:r>
              <a:rPr lang="ko-KR" altLang="en-US"/>
              <a:t>결재 추가</a:t>
            </a:r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165337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사건정보가 조회된다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 배당결재를 진행한다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조정부배당 결재는 조정부장만 해당</a:t>
                      </a:r>
                      <a:endParaRPr lang="ko-KR" altLang="en-US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결재 상세 조회 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조정부 배당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결재 상세 조회 </a:t>
            </a:r>
            <a:r>
              <a:rPr lang="en-US" altLang="ko-KR" sz="900"/>
              <a:t>– </a:t>
            </a:r>
            <a:r>
              <a:rPr lang="ko-KR" altLang="en-US" sz="900"/>
              <a:t>조정부 배당</a:t>
            </a:r>
          </a:p>
          <a:p>
            <a:r>
              <a:rPr lang="en-US" altLang="ko-KR" sz="900"/>
              <a:t> - </a:t>
            </a:r>
            <a:r>
              <a:rPr lang="ko-KR" altLang="en-US" sz="900"/>
              <a:t>조정부장이 요청받은 조정부 배당에 대한 결재를 진행한다</a:t>
            </a:r>
            <a:r>
              <a:rPr lang="en-US" altLang="ko-KR" sz="900"/>
              <a:t>.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563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rgbClr val="FF0000"/>
                </a:solidFill>
              </a:rPr>
              <a:t>결재 상세 조회 </a:t>
            </a:r>
            <a:r>
              <a:rPr lang="en-US" altLang="ko-KR">
                <a:solidFill>
                  <a:srgbClr val="FF0000"/>
                </a:solidFill>
              </a:rPr>
              <a:t>– </a:t>
            </a:r>
            <a:r>
              <a:rPr lang="ko-KR" altLang="en-US">
                <a:solidFill>
                  <a:srgbClr val="FF0000"/>
                </a:solidFill>
              </a:rPr>
              <a:t>사건 배당 결재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UI_PC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_002_12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9909EB09-5E94-4297-89C1-6E9F61C3D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327"/>
              </p:ext>
            </p:extLst>
          </p:nvPr>
        </p:nvGraphicFramePr>
        <p:xfrm>
          <a:off x="185674" y="1866151"/>
          <a:ext cx="7287605" cy="170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08445E6A-FD80-4E13-8D00-F9A92491C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7997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| </a:t>
                      </a:r>
                      <a:r>
                        <a:rPr kumimoji="0" lang="ko-KR" altLang="en-US" sz="900" ker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사건배당 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4191D773-8773-46D0-82CC-6872E653C8AF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74107D09-88D1-4C39-BCF7-B672D2FE1D72}"/>
              </a:ext>
            </a:extLst>
          </p:cNvPr>
          <p:cNvSpPr/>
          <p:nvPr/>
        </p:nvSpPr>
        <p:spPr>
          <a:xfrm>
            <a:off x="6573180" y="409142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8059FB6F-4509-4CE9-9943-DBC5D500996F}"/>
              </a:ext>
            </a:extLst>
          </p:cNvPr>
          <p:cNvSpPr/>
          <p:nvPr/>
        </p:nvSpPr>
        <p:spPr>
          <a:xfrm>
            <a:off x="5868549" y="40895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5B3BCF0-D642-494F-BD87-50CF030AF666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B1E95EA-1788-4B15-AE60-2FD3D81233F8}"/>
              </a:ext>
            </a:extLst>
          </p:cNvPr>
          <p:cNvSpPr/>
          <p:nvPr/>
        </p:nvSpPr>
        <p:spPr>
          <a:xfrm>
            <a:off x="6352207" y="42146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4D8A710-C269-4AD0-B72A-E1EA4274492B}"/>
              </a:ext>
            </a:extLst>
          </p:cNvPr>
          <p:cNvSpPr/>
          <p:nvPr/>
        </p:nvSpPr>
        <p:spPr>
          <a:xfrm>
            <a:off x="7107865" y="42191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60126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33826</TotalTime>
  <Words>3017</Words>
  <Application>Microsoft Office PowerPoint</Application>
  <PresentationFormat>A4 용지(210x297mm)</PresentationFormat>
  <Paragraphs>1266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itn33</cp:lastModifiedBy>
  <cp:revision>848</cp:revision>
  <dcterms:created xsi:type="dcterms:W3CDTF">2014-10-14T01:07:57Z</dcterms:created>
  <dcterms:modified xsi:type="dcterms:W3CDTF">2021-11-01T09:23:10Z</dcterms:modified>
</cp:coreProperties>
</file>