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684" r:id="rId4"/>
    <p:sldId id="685" r:id="rId5"/>
    <p:sldId id="687" r:id="rId6"/>
    <p:sldId id="686" r:id="rId7"/>
    <p:sldId id="688" r:id="rId8"/>
    <p:sldId id="690" r:id="rId9"/>
    <p:sldId id="689" r:id="rId10"/>
    <p:sldId id="691" r:id="rId11"/>
    <p:sldId id="692" r:id="rId12"/>
    <p:sldId id="693" r:id="rId13"/>
    <p:sldId id="694" r:id="rId14"/>
    <p:sldId id="695" r:id="rId15"/>
    <p:sldId id="696" r:id="rId16"/>
    <p:sldId id="697" r:id="rId17"/>
    <p:sldId id="698" r:id="rId18"/>
    <p:sldId id="699" r:id="rId19"/>
    <p:sldId id="700" r:id="rId20"/>
    <p:sldId id="701" r:id="rId21"/>
    <p:sldId id="703" r:id="rId22"/>
    <p:sldId id="704" r:id="rId23"/>
    <p:sldId id="705" r:id="rId2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3FB39B97-8E84-4131-9B5C-6F49C9A4A005}">
          <p14:sldIdLst>
            <p14:sldId id="257"/>
            <p14:sldId id="256"/>
          </p14:sldIdLst>
        </p14:section>
        <p14:section name="문자발송" id="{6EC25F9A-3870-4E0A-A3F9-A63865E0AA15}">
          <p14:sldIdLst>
            <p14:sldId id="684"/>
            <p14:sldId id="685"/>
            <p14:sldId id="687"/>
            <p14:sldId id="686"/>
            <p14:sldId id="688"/>
            <p14:sldId id="690"/>
            <p14:sldId id="689"/>
            <p14:sldId id="691"/>
          </p14:sldIdLst>
        </p14:section>
        <p14:section name="대량문자발송" id="{31BC7FF8-712D-4F1C-8006-07DB0A519B9E}">
          <p14:sldIdLst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</p14:sldIdLst>
        </p14:section>
        <p14:section name="전체발송내역" id="{56E65B5B-7D72-4891-8276-F3FBE093513B}">
          <p14:sldIdLst>
            <p14:sldId id="700"/>
            <p14:sldId id="701"/>
          </p14:sldIdLst>
        </p14:section>
        <p14:section name="상세발송내역" id="{A3CA7177-0C86-4DF9-B655-2A61D67F04F3}">
          <p14:sldIdLst>
            <p14:sldId id="703"/>
            <p14:sldId id="704"/>
          </p14:sldIdLst>
        </p14:section>
        <p14:section name="발송가능건수" id="{923703C4-A5F7-4DF0-82B3-B69DBF042CA9}">
          <p14:sldIdLst>
            <p14:sldId id="7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4817" userDrawn="1">
          <p15:clr>
            <a:srgbClr val="A4A3A4"/>
          </p15:clr>
        </p15:guide>
        <p15:guide id="3" pos="142" userDrawn="1">
          <p15:clr>
            <a:srgbClr val="A4A3A4"/>
          </p15:clr>
        </p15:guide>
        <p15:guide id="4" pos="575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1049" userDrawn="1">
          <p15:clr>
            <a:srgbClr val="A4A3A4"/>
          </p15:clr>
        </p15:guide>
        <p15:guide id="7" pos="19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6DED"/>
    <a:srgbClr val="FF0000"/>
    <a:srgbClr val="F7F7F7"/>
    <a:srgbClr val="4970ED"/>
    <a:srgbClr val="8E8D8F"/>
    <a:srgbClr val="919FB8"/>
    <a:srgbClr val="E7E7E7"/>
    <a:srgbClr val="FFFFFF"/>
    <a:srgbClr val="E7EBF1"/>
    <a:srgbClr val="456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4" autoAdjust="0"/>
    <p:restoredTop sz="95192" autoAdjust="0"/>
  </p:normalViewPr>
  <p:slideViewPr>
    <p:cSldViewPr>
      <p:cViewPr>
        <p:scale>
          <a:sx n="100" d="100"/>
          <a:sy n="100" d="100"/>
        </p:scale>
        <p:origin x="1314" y="138"/>
      </p:cViewPr>
      <p:guideLst>
        <p:guide orient="horz" pos="3918"/>
        <p:guide pos="4817"/>
        <p:guide pos="142"/>
        <p:guide pos="5759"/>
        <p:guide/>
        <p:guide pos="1049"/>
        <p:guide pos="19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2025-09-17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35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93799-50E9-F153-F86B-3E56BEA2E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ED9B180-FDFD-739B-EEF6-99B4697DB5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988EAC4-FACD-8079-5D0C-00E478BE5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4BB4379-5CAC-031E-DC4C-C7FFCC7E0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82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3AF9D-7460-D3D6-4F9E-49E233B8A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0EB6932-77C9-A82B-2796-EBFEF760B9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06B3787-DCFD-7D66-D645-0F9736CDC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9F73A2A-5C5D-8DBA-46D5-3114551A86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57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BD872-98E3-7EAA-8BFB-D050B10E1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03B62EB-F19D-B13E-BA1F-CD53D47CF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B9F4A2D-389D-19A5-6012-15A5AC149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8A6E778-F1B6-0491-2E28-63B4605D1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007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8203-B668-2230-A424-0A7388C36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6F3B9B4-A321-1837-EAB9-7A2582B80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FF8C794-B7CC-638A-6781-9615797BC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4B76FDB-6BB6-3377-4608-8E476F53F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9305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09A7F-D184-29B8-D777-2740248BF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B988B33-AE08-FBAB-F049-CF09C1A964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46F0B2C-BE74-BA4C-DF5A-98163BD77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CD5A758-1766-3066-4A95-E0C734F604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55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15312-9EA1-6BE8-6914-2099ED7CD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7E4C0EC-0506-CBAE-660A-847700D9C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6BA915-97A4-811B-1EF5-C34AF31C30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2841389-7154-4A28-FF93-9EB424D4C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38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DE167-D716-6724-9F25-6B7F0972B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367066E-EF6D-8318-9E1E-BE90071C9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F764943-EC97-2A80-8955-665AC8EE21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C45B555-5670-2AC3-E31E-737A77517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884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BCF97-ADB3-4039-D481-F7F0D4D07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49A4594-C2C5-D500-8B2C-07041DFE2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0D724E0-7060-8D06-9E8B-D4B9F8A56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627E2D2-052A-5782-FAF9-213A8BFB4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107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F6A64-96C2-B66B-E16D-59489CB74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327F8B6-1A9B-9876-EE3D-88D061324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762D599-9D27-82F1-B237-1ECD75804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CA6375-B6BF-C67B-8249-88C381252C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293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677996" y="6597352"/>
            <a:ext cx="28448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58110" y="6597352"/>
            <a:ext cx="118757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206434" y="476672"/>
            <a:ext cx="118757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5597484" y="188641"/>
            <a:ext cx="6484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문자온 개선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9419446" y="620688"/>
          <a:ext cx="2661043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9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</a:p>
                  </a:txBody>
                  <a:tcPr marL="44308" marR="44308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4308" marR="44308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4308" marR="44308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4308" marR="44308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44308" marR="44308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4308" marR="44308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EEC44B3C-208A-4C82-94E8-D3B837DD63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39" y="53625"/>
            <a:ext cx="797627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E6C4085-77CA-401B-1098-421EB24B4C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912" y="6634690"/>
            <a:ext cx="839748" cy="16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677996" y="6597352"/>
            <a:ext cx="28448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58110" y="6597352"/>
            <a:ext cx="118757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206434" y="476672"/>
            <a:ext cx="118757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5597484" y="188641"/>
            <a:ext cx="6484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문자온 개선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214FC9-6C71-FE9B-DBF1-40062DA044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39" y="53625"/>
            <a:ext cx="797627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33A9508-589A-5EE0-1828-7FBAF77151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912" y="6634690"/>
            <a:ext cx="839748" cy="16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59525" y="1628801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관리자 화면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85068" y="3320902"/>
            <a:ext cx="1421864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문자온 개선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06399" y="1412777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297149"/>
              </p:ext>
            </p:extLst>
          </p:nvPr>
        </p:nvGraphicFramePr>
        <p:xfrm>
          <a:off x="4784347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5533424" y="5010946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2025.09.17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692174"/>
              </p:ext>
            </p:extLst>
          </p:nvPr>
        </p:nvGraphicFramePr>
        <p:xfrm>
          <a:off x="9347379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10371475" y="204456"/>
            <a:ext cx="405045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302890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PMS(5145) RESTAPI 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문자 테스트 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1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차</a:t>
            </a:r>
            <a:endParaRPr lang="en-US" altLang="ko-KR" sz="1400" b="1" dirty="0">
              <a:solidFill>
                <a:srgbClr val="000000"/>
              </a:solidFill>
              <a:latin typeface="+mn-ea"/>
              <a:cs typeface="굴림"/>
            </a:endParaRPr>
          </a:p>
          <a:p>
            <a:pPr algn="ctr"/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altLang="en-US" sz="1050" dirty="0"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1922464" y="6425158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 sz="1000"/>
            </a:pPr>
            <a:r>
              <a:rPr lang="ko-KR" altLang="en-US" sz="1000" dirty="0">
                <a:latin typeface="+mn-ea"/>
              </a:rPr>
              <a:t>주식회사 아이티앤의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6D9737B-5B30-BFA5-45F8-580973B7C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39" y="85726"/>
            <a:ext cx="1025621" cy="46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41E48D5-E330-785F-0666-376C3EBC24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20" y="5577299"/>
            <a:ext cx="1426673" cy="35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943513"/>
              </p:ext>
            </p:extLst>
          </p:nvPr>
        </p:nvGraphicFramePr>
        <p:xfrm>
          <a:off x="1487489" y="1196753"/>
          <a:ext cx="9339365" cy="4387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굴림"/>
                        </a:rPr>
                        <a:t>2025.09.17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정다은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415481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r>
              <a:rPr lang="ko-KR" altLang="ko-KR" sz="1600" b="1" u="sng" dirty="0">
                <a:latin typeface="맑은 고딕" pitchFamily="50" charset="-127"/>
                <a:ea typeface="맑은 고딕" pitchFamily="50" charset="-127"/>
              </a:rPr>
              <a:t>개 정 이 력</a:t>
            </a:r>
            <a:endParaRPr lang="ko-KR" altLang="ko-KR" sz="600" dirty="0"/>
          </a:p>
        </p:txBody>
      </p:sp>
      <p:sp>
        <p:nvSpPr>
          <p:cNvPr id="10" name="직사각형 9"/>
          <p:cNvSpPr/>
          <p:nvPr/>
        </p:nvSpPr>
        <p:spPr>
          <a:xfrm>
            <a:off x="1343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dirty="0"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dirty="0"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dirty="0"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54CC-78EF-8531-548F-977F91035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EBE70D5-4A62-A869-783A-ADDEC12235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3ADE56D-9BD3-88C1-0FD1-66D7068C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0668"/>
          <a:stretch/>
        </p:blipFill>
        <p:spPr>
          <a:xfrm>
            <a:off x="200345" y="633056"/>
            <a:ext cx="9091010" cy="23458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0B7B74-BC38-1D3E-548A-C529D8156DE0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7B28486-49C1-3C7B-F050-0F96DA402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635013"/>
              </p:ext>
            </p:extLst>
          </p:nvPr>
        </p:nvGraphicFramePr>
        <p:xfrm>
          <a:off x="9417800" y="2106808"/>
          <a:ext cx="2663865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en-US" altLang="ko-KR" sz="800" b="0" dirty="0"/>
                        <a:t>[mberID], [</a:t>
                      </a:r>
                      <a:r>
                        <a:rPr lang="en-US" altLang="ko-KR" sz="800" b="0" dirty="0" err="1"/>
                        <a:t>apiKey</a:t>
                      </a:r>
                      <a:r>
                        <a:rPr lang="en-US" altLang="ko-KR" sz="800" b="0" dirty="0"/>
                        <a:t>] </a:t>
                      </a:r>
                      <a:r>
                        <a:rPr lang="ko-KR" altLang="en-US" sz="800" b="0" dirty="0"/>
                        <a:t>항목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- 2</a:t>
                      </a:r>
                      <a:r>
                        <a:rPr lang="ko-KR" altLang="en-US" sz="800" b="0" dirty="0"/>
                        <a:t>번 신규영역에 표시</a:t>
                      </a:r>
                      <a:r>
                        <a:rPr lang="en-US" altLang="ko-KR" sz="800" b="0" dirty="0"/>
                        <a:t> 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사용자 정보 영역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1" dirty="0">
                          <a:solidFill>
                            <a:srgbClr val="EE0000"/>
                          </a:solidFill>
                        </a:rPr>
                        <a:t>신규영역이므로 영역 확장 필요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2-a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회원 아이디 검색 </a:t>
                      </a:r>
                      <a:r>
                        <a:rPr lang="ko-KR" altLang="en-US" sz="800" b="0" dirty="0" err="1"/>
                        <a:t>레이어팝업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우측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레이어팝업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ID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입력 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하단 정보 자동 표출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텍스트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API Key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발급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Key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상태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문자관리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&gt; RESTAPI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사용자관리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목록의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상태 항목과 통일</a:t>
                      </a:r>
                      <a:endParaRPr lang="en-US" altLang="ko-KR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내역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초과 시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구분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IP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는 최대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개까지 등록 가능한 점을 고려하여 배치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" name="그림 13">
            <a:extLst>
              <a:ext uri="{FF2B5EF4-FFF2-40B4-BE49-F238E27FC236}">
                <a16:creationId xmlns:a16="http://schemas.microsoft.com/office/drawing/2014/main" id="{F3528C1E-FF2A-80F6-7782-43C9AF1EBC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C0369AE-276D-04C7-0B4C-D267506F5E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278" b="28995"/>
          <a:stretch/>
        </p:blipFill>
        <p:spPr>
          <a:xfrm>
            <a:off x="200345" y="4607539"/>
            <a:ext cx="9091010" cy="18326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E13B45-2CDB-8F7C-50D5-7B3B0231467C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</a:rPr>
              <a:t>사용자 정보</a:t>
            </a:r>
            <a:r>
              <a:rPr lang="en-US" altLang="ko-KR" sz="800" b="1" dirty="0">
                <a:solidFill>
                  <a:srgbClr val="FF0000"/>
                </a:solidFill>
              </a:rPr>
              <a:t>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19" name="왼쪽 대괄호 18">
            <a:extLst>
              <a:ext uri="{FF2B5EF4-FFF2-40B4-BE49-F238E27FC236}">
                <a16:creationId xmlns:a16="http://schemas.microsoft.com/office/drawing/2014/main" id="{1E3D69A5-5552-A1A8-3D6D-281BF294A328}"/>
              </a:ext>
            </a:extLst>
          </p:cNvPr>
          <p:cNvSpPr/>
          <p:nvPr/>
        </p:nvSpPr>
        <p:spPr>
          <a:xfrm>
            <a:off x="57740" y="3031576"/>
            <a:ext cx="270030" cy="122842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9C44A93-044D-9EC5-5FDC-D2DFD0E47D81}"/>
              </a:ext>
            </a:extLst>
          </p:cNvPr>
          <p:cNvSpPr/>
          <p:nvPr/>
        </p:nvSpPr>
        <p:spPr>
          <a:xfrm>
            <a:off x="-169946" y="34791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양쪽 모서리가 둥근 사각형 94">
            <a:extLst>
              <a:ext uri="{FF2B5EF4-FFF2-40B4-BE49-F238E27FC236}">
                <a16:creationId xmlns:a16="http://schemas.microsoft.com/office/drawing/2014/main" id="{E9CCC7FB-C890-5BE4-2570-CD6F9862E2F3}"/>
              </a:ext>
            </a:extLst>
          </p:cNvPr>
          <p:cNvSpPr/>
          <p:nvPr/>
        </p:nvSpPr>
        <p:spPr>
          <a:xfrm>
            <a:off x="2269360" y="3224750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5" name="양쪽 모서리가 둥근 사각형 94">
            <a:extLst>
              <a:ext uri="{FF2B5EF4-FFF2-40B4-BE49-F238E27FC236}">
                <a16:creationId xmlns:a16="http://schemas.microsoft.com/office/drawing/2014/main" id="{6894AF20-6EB0-2DE6-66C1-A43ECF558002}"/>
              </a:ext>
            </a:extLst>
          </p:cNvPr>
          <p:cNvSpPr/>
          <p:nvPr/>
        </p:nvSpPr>
        <p:spPr>
          <a:xfrm>
            <a:off x="2269359" y="347912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6" name="양쪽 모서리가 둥근 사각형 94">
            <a:extLst>
              <a:ext uri="{FF2B5EF4-FFF2-40B4-BE49-F238E27FC236}">
                <a16:creationId xmlns:a16="http://schemas.microsoft.com/office/drawing/2014/main" id="{0A7E8F93-58C1-94BC-59E7-0D2E06C8BACE}"/>
              </a:ext>
            </a:extLst>
          </p:cNvPr>
          <p:cNvSpPr/>
          <p:nvPr/>
        </p:nvSpPr>
        <p:spPr>
          <a:xfrm>
            <a:off x="2269358" y="373349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7" name="양쪽 모서리가 둥근 사각형 94">
            <a:extLst>
              <a:ext uri="{FF2B5EF4-FFF2-40B4-BE49-F238E27FC236}">
                <a16:creationId xmlns:a16="http://schemas.microsoft.com/office/drawing/2014/main" id="{68375454-7FB8-1813-8370-736A5BEB87AB}"/>
              </a:ext>
            </a:extLst>
          </p:cNvPr>
          <p:cNvSpPr/>
          <p:nvPr/>
        </p:nvSpPr>
        <p:spPr>
          <a:xfrm>
            <a:off x="2269357" y="398787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F1A051CE-72D6-FE67-7998-DCD65999C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669" y="1864004"/>
            <a:ext cx="2055954" cy="102541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38CE6EDF-DB46-E098-277E-2537C2544524}"/>
              </a:ext>
            </a:extLst>
          </p:cNvPr>
          <p:cNvCxnSpPr>
            <a:cxnSpLocks/>
            <a:stCxn id="42" idx="0"/>
          </p:cNvCxnSpPr>
          <p:nvPr/>
        </p:nvCxnSpPr>
        <p:spPr>
          <a:xfrm rot="5400000" flipH="1" flipV="1">
            <a:off x="1671446" y="2320857"/>
            <a:ext cx="569185" cy="123478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0FCA0142-45B3-2669-0B94-D228A2C1BA6C}"/>
              </a:ext>
            </a:extLst>
          </p:cNvPr>
          <p:cNvCxnSpPr>
            <a:cxnSpLocks/>
          </p:cNvCxnSpPr>
          <p:nvPr/>
        </p:nvCxnSpPr>
        <p:spPr>
          <a:xfrm>
            <a:off x="4002525" y="2889418"/>
            <a:ext cx="0" cy="45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64C163A8-D1CE-368D-B0B5-C3300488A452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08FC8587-AF57-73D2-5C5F-D291FA22A41F}"/>
              </a:ext>
            </a:extLst>
          </p:cNvPr>
          <p:cNvGrpSpPr/>
          <p:nvPr/>
        </p:nvGrpSpPr>
        <p:grpSpPr>
          <a:xfrm>
            <a:off x="2384344" y="1845561"/>
            <a:ext cx="341760" cy="215444"/>
            <a:chOff x="8425228" y="2483895"/>
            <a:chExt cx="341760" cy="215444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896A0232-EB58-DEF6-E747-558A19D809B8}"/>
                </a:ext>
              </a:extLst>
            </p:cNvPr>
            <p:cNvSpPr/>
            <p:nvPr/>
          </p:nvSpPr>
          <p:spPr>
            <a:xfrm>
              <a:off x="8511134" y="2505232"/>
              <a:ext cx="176963" cy="1821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CDC390F-455B-4624-FAAC-D7D93D52FD2E}"/>
                </a:ext>
              </a:extLst>
            </p:cNvPr>
            <p:cNvSpPr txBox="1"/>
            <p:nvPr/>
          </p:nvSpPr>
          <p:spPr>
            <a:xfrm>
              <a:off x="8425228" y="2483895"/>
              <a:ext cx="34176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solidFill>
                    <a:srgbClr val="FFFFFF"/>
                  </a:solidFill>
                </a:rPr>
                <a:t>2-a</a:t>
              </a:r>
              <a:endParaRPr lang="ko-KR" altLang="en-US" sz="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타원 64">
            <a:extLst>
              <a:ext uri="{FF2B5EF4-FFF2-40B4-BE49-F238E27FC236}">
                <a16:creationId xmlns:a16="http://schemas.microsoft.com/office/drawing/2014/main" id="{CF587C2F-2F34-6490-8DE0-E17FBF96B426}"/>
              </a:ext>
            </a:extLst>
          </p:cNvPr>
          <p:cNvSpPr/>
          <p:nvPr/>
        </p:nvSpPr>
        <p:spPr>
          <a:xfrm>
            <a:off x="144690" y="13638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양쪽 모서리가 둥근 사각형 94">
            <a:extLst>
              <a:ext uri="{FF2B5EF4-FFF2-40B4-BE49-F238E27FC236}">
                <a16:creationId xmlns:a16="http://schemas.microsoft.com/office/drawing/2014/main" id="{2D84277A-3444-A7D4-F992-8000BBED0E85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ID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7" name="양쪽 모서리가 둥근 사각형 94">
            <a:extLst>
              <a:ext uri="{FF2B5EF4-FFF2-40B4-BE49-F238E27FC236}">
                <a16:creationId xmlns:a16="http://schemas.microsoft.com/office/drawing/2014/main" id="{CBF41A87-12F9-8FA0-8D7F-39E4D1F6690A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8" name="양쪽 모서리가 둥근 사각형 94">
            <a:extLst>
              <a:ext uri="{FF2B5EF4-FFF2-40B4-BE49-F238E27FC236}">
                <a16:creationId xmlns:a16="http://schemas.microsoft.com/office/drawing/2014/main" id="{5C8E2B92-91A4-6316-8D89-CCD3C963DF86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상태</a:t>
            </a:r>
          </a:p>
        </p:txBody>
      </p:sp>
      <p:sp>
        <p:nvSpPr>
          <p:cNvPr id="69" name="양쪽 모서리가 둥근 사각형 94">
            <a:extLst>
              <a:ext uri="{FF2B5EF4-FFF2-40B4-BE49-F238E27FC236}">
                <a16:creationId xmlns:a16="http://schemas.microsoft.com/office/drawing/2014/main" id="{FB39EDC9-EB56-E95E-2701-02679FF9B1CA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IP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2" name="Rectangle 49">
            <a:extLst>
              <a:ext uri="{FF2B5EF4-FFF2-40B4-BE49-F238E27FC236}">
                <a16:creationId xmlns:a16="http://schemas.microsoft.com/office/drawing/2014/main" id="{D50EA9E3-6C99-42D4-BBE6-F18CD7DC2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ABE604D-14F7-0286-9AB9-FE883229E193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CBA11DC3-EB99-A880-5AE4-B30A38D06BDC}"/>
              </a:ext>
            </a:extLst>
          </p:cNvPr>
          <p:cNvCxnSpPr>
            <a:cxnSpLocks/>
            <a:stCxn id="3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833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3E855-1A2E-3060-9B63-35A64001C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0A785F5-CD90-4F41-A594-12E4C08DB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18144"/>
              </p:ext>
            </p:extLst>
          </p:nvPr>
        </p:nvGraphicFramePr>
        <p:xfrm>
          <a:off x="464883" y="4627621"/>
          <a:ext cx="8646451" cy="160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39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08512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API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번호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(callToList)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 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(smsTxt)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치환용 이름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(nameStr)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(test_yn)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42796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2DC36A7A-32D8-94B7-D2F4-74ECE5EBE4FB}"/>
              </a:ext>
            </a:extLst>
          </p:cNvPr>
          <p:cNvSpPr/>
          <p:nvPr/>
        </p:nvSpPr>
        <p:spPr>
          <a:xfrm>
            <a:off x="2286881" y="465758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AFD331F-BFA9-A9D9-9A28-090188E0AD91}"/>
              </a:ext>
            </a:extLst>
          </p:cNvPr>
          <p:cNvSpPr/>
          <p:nvPr/>
        </p:nvSpPr>
        <p:spPr>
          <a:xfrm>
            <a:off x="2286881" y="4925387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D50ABE8-1BF8-C0A1-50A6-5210603D10DE}"/>
              </a:ext>
            </a:extLst>
          </p:cNvPr>
          <p:cNvSpPr/>
          <p:nvPr/>
        </p:nvSpPr>
        <p:spPr>
          <a:xfrm>
            <a:off x="2286881" y="5193194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BAC7DBC-71C7-8248-A301-FA0F9958E16D}"/>
              </a:ext>
            </a:extLst>
          </p:cNvPr>
          <p:cNvSpPr/>
          <p:nvPr/>
        </p:nvSpPr>
        <p:spPr>
          <a:xfrm>
            <a:off x="2286881" y="5461001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CDAE21B-E682-AAA9-408A-98BADCF697CC}"/>
              </a:ext>
            </a:extLst>
          </p:cNvPr>
          <p:cNvSpPr/>
          <p:nvPr/>
        </p:nvSpPr>
        <p:spPr>
          <a:xfrm>
            <a:off x="2286881" y="5728808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D2BE799-08B3-B786-A08A-85CCDDD8A39D}"/>
              </a:ext>
            </a:extLst>
          </p:cNvPr>
          <p:cNvSpPr/>
          <p:nvPr/>
        </p:nvSpPr>
        <p:spPr>
          <a:xfrm>
            <a:off x="2286882" y="5996613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BB036B-0B40-4B3F-3A0D-8003F3EB54C4}"/>
              </a:ext>
            </a:extLst>
          </p:cNvPr>
          <p:cNvSpPr txBox="1"/>
          <p:nvPr/>
        </p:nvSpPr>
        <p:spPr>
          <a:xfrm>
            <a:off x="3750271" y="5988161"/>
            <a:ext cx="2377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(</a:t>
            </a:r>
            <a:r>
              <a:rPr lang="ko-KR" altLang="en-US" sz="800" dirty="0"/>
              <a:t>기본값 없음</a:t>
            </a:r>
            <a:r>
              <a:rPr lang="en-US" altLang="ko-KR" sz="800" dirty="0"/>
              <a:t>, YF-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실패</a:t>
            </a:r>
            <a:r>
              <a:rPr lang="en-US" altLang="ko-KR" sz="800" dirty="0"/>
              <a:t>), YS-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성공</a:t>
            </a:r>
            <a:r>
              <a:rPr lang="en-US" altLang="ko-KR" sz="800" dirty="0"/>
              <a:t>))</a:t>
            </a:r>
            <a:endParaRPr lang="ko-KR" altLang="en-US" sz="800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9D30614-1ED4-16D3-E9DE-B99FE1810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218F72-D57F-680D-4AF0-92614E119E1C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EAF7FC24-6D5A-EF89-71E7-ECB7293F0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757372"/>
              </p:ext>
            </p:extLst>
          </p:nvPr>
        </p:nvGraphicFramePr>
        <p:xfrm>
          <a:off x="9417800" y="2106808"/>
          <a:ext cx="2663865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en-US" altLang="ko-KR" sz="800" b="0" dirty="0"/>
                        <a:t>API Key </a:t>
                      </a:r>
                      <a:r>
                        <a:rPr lang="ko-KR" altLang="en-US" sz="800" b="0" dirty="0"/>
                        <a:t>필드 추가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응답 데이터 팝업에서 선택한 내역의 </a:t>
                      </a:r>
                      <a:r>
                        <a:rPr lang="en-US" altLang="ko-KR" sz="800" b="0" dirty="0"/>
                        <a:t>API Key</a:t>
                      </a:r>
                      <a:r>
                        <a:rPr lang="ko-KR" altLang="en-US" sz="800" b="0" dirty="0"/>
                        <a:t> 값 불러오기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ko-KR" altLang="en-US" sz="800" b="0" dirty="0" err="1"/>
                        <a:t>필수값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 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발신자 번호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수신자 번호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문자 내용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전송내역 불러오기 버튼 추가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클릭 시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조회한 사용자의 최근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개월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요청 응답 데이터를 확인할 수 있는 팝업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새창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띄움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14BB083F-2E94-DA70-201A-8539B2E82C9A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E66A2CE2-D2F1-2D2A-8791-79B5771E76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0668"/>
          <a:stretch/>
        </p:blipFill>
        <p:spPr>
          <a:xfrm>
            <a:off x="200345" y="633056"/>
            <a:ext cx="9091010" cy="234589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2E2BEC59-3C0B-214B-1C64-71516BA92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937F30F2-0036-6706-2D89-52217C2C10E1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사용자 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67" name="양쪽 모서리가 둥근 사각형 94">
            <a:extLst>
              <a:ext uri="{FF2B5EF4-FFF2-40B4-BE49-F238E27FC236}">
                <a16:creationId xmlns:a16="http://schemas.microsoft.com/office/drawing/2014/main" id="{9DB19B2F-A800-4CB0-E648-C0E08370C564}"/>
              </a:ext>
            </a:extLst>
          </p:cNvPr>
          <p:cNvSpPr/>
          <p:nvPr/>
        </p:nvSpPr>
        <p:spPr>
          <a:xfrm>
            <a:off x="2270575" y="3224750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4C5D6C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4C5D6C"/>
              </a:solidFill>
              <a:latin typeface="+mn-ea"/>
            </a:endParaRPr>
          </a:p>
        </p:txBody>
      </p:sp>
      <p:sp>
        <p:nvSpPr>
          <p:cNvPr id="68" name="양쪽 모서리가 둥근 사각형 94">
            <a:extLst>
              <a:ext uri="{FF2B5EF4-FFF2-40B4-BE49-F238E27FC236}">
                <a16:creationId xmlns:a16="http://schemas.microsoft.com/office/drawing/2014/main" id="{FF0565FD-933D-BB09-01AD-89614A7E5782}"/>
              </a:ext>
            </a:extLst>
          </p:cNvPr>
          <p:cNvSpPr/>
          <p:nvPr/>
        </p:nvSpPr>
        <p:spPr>
          <a:xfrm>
            <a:off x="2270574" y="3479124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4C5D6C"/>
              </a:solidFill>
            </a:endParaRPr>
          </a:p>
        </p:txBody>
      </p:sp>
      <p:sp>
        <p:nvSpPr>
          <p:cNvPr id="69" name="양쪽 모서리가 둥근 사각형 94">
            <a:extLst>
              <a:ext uri="{FF2B5EF4-FFF2-40B4-BE49-F238E27FC236}">
                <a16:creationId xmlns:a16="http://schemas.microsoft.com/office/drawing/2014/main" id="{E4F089EA-F07E-581F-057B-08B9605040DB}"/>
              </a:ext>
            </a:extLst>
          </p:cNvPr>
          <p:cNvSpPr/>
          <p:nvPr/>
        </p:nvSpPr>
        <p:spPr>
          <a:xfrm>
            <a:off x="2270573" y="3733498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4C5D6C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4C5D6C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4C5D6C"/>
              </a:solidFill>
              <a:latin typeface="+mn-ea"/>
            </a:endParaRPr>
          </a:p>
        </p:txBody>
      </p:sp>
      <p:sp>
        <p:nvSpPr>
          <p:cNvPr id="70" name="양쪽 모서리가 둥근 사각형 94">
            <a:extLst>
              <a:ext uri="{FF2B5EF4-FFF2-40B4-BE49-F238E27FC236}">
                <a16:creationId xmlns:a16="http://schemas.microsoft.com/office/drawing/2014/main" id="{707262A8-385E-2654-C0AF-EF7DBE76CBD4}"/>
              </a:ext>
            </a:extLst>
          </p:cNvPr>
          <p:cNvSpPr/>
          <p:nvPr/>
        </p:nvSpPr>
        <p:spPr>
          <a:xfrm>
            <a:off x="2270572" y="3987872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4C5D6C"/>
              </a:solidFill>
            </a:endParaRPr>
          </a:p>
        </p:txBody>
      </p:sp>
      <p:sp>
        <p:nvSpPr>
          <p:cNvPr id="78" name="양쪽 모서리가 둥근 사각형 94">
            <a:extLst>
              <a:ext uri="{FF2B5EF4-FFF2-40B4-BE49-F238E27FC236}">
                <a16:creationId xmlns:a16="http://schemas.microsoft.com/office/drawing/2014/main" id="{BCB51EFE-3B7A-EDAB-5737-3B152A30B0A6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9" name="양쪽 모서리가 둥근 사각형 94">
            <a:extLst>
              <a:ext uri="{FF2B5EF4-FFF2-40B4-BE49-F238E27FC236}">
                <a16:creationId xmlns:a16="http://schemas.microsoft.com/office/drawing/2014/main" id="{EA6AF9DA-AB20-5934-C425-5F72A9A72380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0" name="양쪽 모서리가 둥근 사각형 94">
            <a:extLst>
              <a:ext uri="{FF2B5EF4-FFF2-40B4-BE49-F238E27FC236}">
                <a16:creationId xmlns:a16="http://schemas.microsoft.com/office/drawing/2014/main" id="{8AB1C6EF-CB9F-4344-B299-FB049D91BAD0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81" name="양쪽 모서리가 둥근 사각형 94">
            <a:extLst>
              <a:ext uri="{FF2B5EF4-FFF2-40B4-BE49-F238E27FC236}">
                <a16:creationId xmlns:a16="http://schemas.microsoft.com/office/drawing/2014/main" id="{2EE038F0-B19F-3B5B-2424-25E378C2A147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2" name="Rectangle 49">
            <a:extLst>
              <a:ext uri="{FF2B5EF4-FFF2-40B4-BE49-F238E27FC236}">
                <a16:creationId xmlns:a16="http://schemas.microsoft.com/office/drawing/2014/main" id="{C30CE4F7-BEB4-1098-253C-3AE383D35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9DAC2E7-94A6-92A1-0837-44EED1A2B4DD}"/>
              </a:ext>
            </a:extLst>
          </p:cNvPr>
          <p:cNvSpPr/>
          <p:nvPr/>
        </p:nvSpPr>
        <p:spPr>
          <a:xfrm>
            <a:off x="1122113" y="45106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252370D-2294-E8FD-90F1-85CD154ACBBE}"/>
              </a:ext>
            </a:extLst>
          </p:cNvPr>
          <p:cNvSpPr/>
          <p:nvPr/>
        </p:nvSpPr>
        <p:spPr>
          <a:xfrm>
            <a:off x="531959" y="4657580"/>
            <a:ext cx="77502" cy="9881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49">
            <a:extLst>
              <a:ext uri="{FF2B5EF4-FFF2-40B4-BE49-F238E27FC236}">
                <a16:creationId xmlns:a16="http://schemas.microsoft.com/office/drawing/2014/main" id="{F95DC3D8-B76A-EA2E-1943-A26563A61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97" y="6290474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41B71C9D-D9E1-7017-A5B7-20654EB9CF5A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4D833F72-48BC-F8EE-4B9C-DBA5B7FFB876}"/>
              </a:ext>
            </a:extLst>
          </p:cNvPr>
          <p:cNvCxnSpPr>
            <a:cxnSpLocks/>
            <a:stCxn id="85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0970AFA0-D650-828E-8296-9EBCEC6874A8}"/>
              </a:ext>
            </a:extLst>
          </p:cNvPr>
          <p:cNvSpPr/>
          <p:nvPr/>
        </p:nvSpPr>
        <p:spPr>
          <a:xfrm>
            <a:off x="240774" y="63130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1177A9A6-7B9D-4E7F-F8F8-C6B9766ACDFB}"/>
              </a:ext>
            </a:extLst>
          </p:cNvPr>
          <p:cNvCxnSpPr>
            <a:cxnSpLocks/>
            <a:stCxn id="34" idx="3"/>
            <a:endCxn id="101" idx="1"/>
          </p:cNvCxnSpPr>
          <p:nvPr/>
        </p:nvCxnSpPr>
        <p:spPr>
          <a:xfrm flipV="1">
            <a:off x="1471981" y="3301877"/>
            <a:ext cx="852972" cy="3097410"/>
          </a:xfrm>
          <a:prstGeom prst="bentConnector3">
            <a:avLst/>
          </a:prstGeom>
          <a:ln>
            <a:solidFill>
              <a:srgbClr val="919FB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9F9FEFE9-92E8-6612-874A-26E6DEBC9E80}"/>
              </a:ext>
            </a:extLst>
          </p:cNvPr>
          <p:cNvSpPr/>
          <p:nvPr/>
        </p:nvSpPr>
        <p:spPr>
          <a:xfrm>
            <a:off x="2324953" y="1996214"/>
            <a:ext cx="4095456" cy="2611325"/>
          </a:xfrm>
          <a:prstGeom prst="rect">
            <a:avLst/>
          </a:prstGeom>
          <a:solidFill>
            <a:srgbClr val="E7EBF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최근 </a:t>
            </a:r>
            <a:r>
              <a:rPr lang="en-US" altLang="ko-KR" sz="1200" dirty="0">
                <a:solidFill>
                  <a:schemeClr val="tx1"/>
                </a:solidFill>
              </a:rPr>
              <a:t>3</a:t>
            </a:r>
            <a:r>
              <a:rPr lang="ko-KR" altLang="en-US" sz="1200" dirty="0">
                <a:solidFill>
                  <a:schemeClr val="tx1"/>
                </a:solidFill>
              </a:rPr>
              <a:t>개월 </a:t>
            </a:r>
            <a:r>
              <a:rPr lang="en-US" altLang="ko-KR" sz="1200" dirty="0">
                <a:solidFill>
                  <a:schemeClr val="tx1"/>
                </a:solidFill>
              </a:rPr>
              <a:t>API </a:t>
            </a:r>
            <a:r>
              <a:rPr lang="ko-KR" altLang="en-US" sz="1200" dirty="0">
                <a:solidFill>
                  <a:schemeClr val="tx1"/>
                </a:solidFill>
              </a:rPr>
              <a:t>요청 응답 데이터 팝업 </a:t>
            </a:r>
            <a:r>
              <a:rPr lang="ko-KR" altLang="en-US" sz="1200" dirty="0" err="1">
                <a:solidFill>
                  <a:schemeClr val="tx1"/>
                </a:solidFill>
              </a:rPr>
              <a:t>새창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다음 장 상세기재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730A66E5-6AF6-EB74-2C50-5362184D5856}"/>
              </a:ext>
            </a:extLst>
          </p:cNvPr>
          <p:cNvCxnSpPr>
            <a:cxnSpLocks/>
            <a:stCxn id="101" idx="2"/>
          </p:cNvCxnSpPr>
          <p:nvPr/>
        </p:nvCxnSpPr>
        <p:spPr>
          <a:xfrm>
            <a:off x="4372681" y="4607539"/>
            <a:ext cx="0" cy="1038186"/>
          </a:xfrm>
          <a:prstGeom prst="straightConnector1">
            <a:avLst/>
          </a:prstGeom>
          <a:ln>
            <a:solidFill>
              <a:srgbClr val="919FB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타원 15">
            <a:extLst>
              <a:ext uri="{FF2B5EF4-FFF2-40B4-BE49-F238E27FC236}">
                <a16:creationId xmlns:a16="http://schemas.microsoft.com/office/drawing/2014/main" id="{9CE1A499-004B-8829-6CAE-4BBE7C7643DE}"/>
              </a:ext>
            </a:extLst>
          </p:cNvPr>
          <p:cNvSpPr/>
          <p:nvPr/>
        </p:nvSpPr>
        <p:spPr>
          <a:xfrm>
            <a:off x="292124" y="508871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9260F-6C54-1FB5-44DA-3066B8015463}"/>
              </a:ext>
            </a:extLst>
          </p:cNvPr>
          <p:cNvSpPr txBox="1"/>
          <p:nvPr/>
        </p:nvSpPr>
        <p:spPr>
          <a:xfrm>
            <a:off x="284356" y="4342676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21" name="Rectangle 49">
            <a:extLst>
              <a:ext uri="{FF2B5EF4-FFF2-40B4-BE49-F238E27FC236}">
                <a16:creationId xmlns:a16="http://schemas.microsoft.com/office/drawing/2014/main" id="{50A6F983-567E-3D22-2D81-3ACC97ECC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275" y="6265730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6010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9BF89CC-1322-77E1-165E-E90BDA922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72B29384-5AA1-B11A-8CE7-B312C0AE0D90}"/>
              </a:ext>
            </a:extLst>
          </p:cNvPr>
          <p:cNvSpPr/>
          <p:nvPr/>
        </p:nvSpPr>
        <p:spPr>
          <a:xfrm>
            <a:off x="271802" y="652968"/>
            <a:ext cx="9046005" cy="5760640"/>
          </a:xfrm>
          <a:prstGeom prst="rect">
            <a:avLst/>
          </a:prstGeom>
          <a:solidFill>
            <a:srgbClr val="E7EBF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3E89BD-AA39-7CDA-84BB-BB2C084B7C6B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720E134E-DB69-779C-AB27-EA8CE9487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986642"/>
              </p:ext>
            </p:extLst>
          </p:nvPr>
        </p:nvGraphicFramePr>
        <p:xfrm>
          <a:off x="9417800" y="2106808"/>
          <a:ext cx="2663865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조회기간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현재일자를 기준으로 </a:t>
                      </a: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개월 전까지 조회 가능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일</a:t>
                      </a:r>
                      <a:r>
                        <a:rPr lang="en-US" altLang="ko-KR" sz="800" b="0" dirty="0"/>
                        <a:t>(day)</a:t>
                      </a:r>
                      <a:r>
                        <a:rPr lang="ko-KR" altLang="en-US" sz="800" b="0" dirty="0"/>
                        <a:t>은 현재와 동일한 일자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- 3</a:t>
                      </a:r>
                      <a:r>
                        <a:rPr lang="ko-KR" altLang="en-US" sz="800" b="0" dirty="0"/>
                        <a:t>개월 전 해당 월에 동일한 일자가 존재하지 않는 경우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말일로 보정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숫자 데이터 우측 아이콘을 클릭하여 날짜 직접 지정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 설정한 숫자 데이터 초기화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검색조건 추가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발신번호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내용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발신번호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전송내용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응답결과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전체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응답성공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응답실패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설정한 기간의 총 전송 시도 내역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목록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건수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 등록일시 </a:t>
                      </a:r>
                      <a:r>
                        <a:rPr lang="en-US" altLang="ko-KR" sz="800" b="0" dirty="0"/>
                        <a:t>= </a:t>
                      </a:r>
                      <a:r>
                        <a:rPr lang="ko-KR" altLang="en-US" sz="800" b="0" dirty="0"/>
                        <a:t>사용자 </a:t>
                      </a:r>
                      <a:r>
                        <a:rPr lang="en-US" altLang="ko-KR" sz="800" b="0" dirty="0"/>
                        <a:t>API </a:t>
                      </a:r>
                      <a:r>
                        <a:rPr lang="ko-KR" altLang="en-US" sz="800" b="0" dirty="0"/>
                        <a:t>전송시도일시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결과값 응답성공 </a:t>
                      </a:r>
                      <a:r>
                        <a:rPr lang="en-US" altLang="ko-KR" sz="800" b="0" dirty="0"/>
                        <a:t>or </a:t>
                      </a:r>
                      <a:r>
                        <a:rPr lang="ko-KR" altLang="en-US" sz="800" b="0" dirty="0"/>
                        <a:t>응답실패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응답실패 시 텍스트 </a:t>
                      </a:r>
                      <a:r>
                        <a:rPr lang="ko-KR" altLang="en-US" sz="800" b="0" dirty="0" err="1"/>
                        <a:t>색표시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결과값이 응답실패인 경우 실패메시지 표시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발신정보로 </a:t>
                      </a:r>
                      <a:r>
                        <a:rPr lang="ko-KR" altLang="en-US" sz="800" b="0" dirty="0" err="1"/>
                        <a:t>불러오고싶은</a:t>
                      </a:r>
                      <a:r>
                        <a:rPr lang="ko-KR" altLang="en-US" sz="800" b="0" dirty="0"/>
                        <a:t> 전송목록에서 우측 </a:t>
                      </a: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선택</a:t>
                      </a:r>
                      <a:r>
                        <a:rPr lang="en-US" altLang="ko-KR" sz="800" b="0" dirty="0"/>
                        <a:t>“ </a:t>
                      </a:r>
                      <a:r>
                        <a:rPr lang="ko-KR" altLang="en-US" sz="800" b="0" dirty="0"/>
                        <a:t>버튼 클릭 시 해당 내역의 발신정보 불러오기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221F20E-3237-99CF-0B75-B530E9C35E03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1BF400-22AC-C70B-5EF5-1260831ACA85}"/>
              </a:ext>
            </a:extLst>
          </p:cNvPr>
          <p:cNvSpPr txBox="1"/>
          <p:nvPr/>
        </p:nvSpPr>
        <p:spPr>
          <a:xfrm>
            <a:off x="424220" y="866137"/>
            <a:ext cx="3235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‘</a:t>
            </a:r>
            <a:r>
              <a:rPr lang="ko-KR" altLang="en-US" sz="1400" b="1" dirty="0"/>
              <a:t>사용자 </a:t>
            </a:r>
            <a:r>
              <a:rPr lang="en-US" altLang="ko-KR" sz="1400" b="1" dirty="0"/>
              <a:t>ID’</a:t>
            </a:r>
            <a:r>
              <a:rPr lang="ko-KR" altLang="en-US" sz="1400" b="1" dirty="0"/>
              <a:t>의 최근 </a:t>
            </a:r>
            <a:r>
              <a:rPr lang="en-US" altLang="ko-KR" sz="1400" b="1" dirty="0"/>
              <a:t>API </a:t>
            </a:r>
            <a:r>
              <a:rPr lang="ko-KR" altLang="en-US" sz="1400" b="1" dirty="0"/>
              <a:t>전송 시도내역</a:t>
            </a:r>
            <a:endParaRPr lang="en-US" altLang="ko-KR" sz="14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316326-4EE7-6C36-6F38-5D7391667E82}"/>
              </a:ext>
            </a:extLst>
          </p:cNvPr>
          <p:cNvSpPr/>
          <p:nvPr/>
        </p:nvSpPr>
        <p:spPr>
          <a:xfrm>
            <a:off x="425370" y="1314450"/>
            <a:ext cx="8257594" cy="4769845"/>
          </a:xfrm>
          <a:prstGeom prst="rect">
            <a:avLst/>
          </a:prstGeom>
          <a:solidFill>
            <a:schemeClr val="bg1"/>
          </a:solidFill>
          <a:ln>
            <a:solidFill>
              <a:srgbClr val="E7E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4" name="표 93">
            <a:extLst>
              <a:ext uri="{FF2B5EF4-FFF2-40B4-BE49-F238E27FC236}">
                <a16:creationId xmlns:a16="http://schemas.microsoft.com/office/drawing/2014/main" id="{1D15266A-D44E-C179-4C2E-46D7C1ED6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503135"/>
              </p:ext>
            </p:extLst>
          </p:nvPr>
        </p:nvGraphicFramePr>
        <p:xfrm>
          <a:off x="560499" y="2584409"/>
          <a:ext cx="7965768" cy="2633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912">
                  <a:extLst>
                    <a:ext uri="{9D8B030D-6E8A-4147-A177-3AD203B41FA5}">
                      <a16:colId xmlns:a16="http://schemas.microsoft.com/office/drawing/2014/main" val="715393077"/>
                    </a:ext>
                  </a:extLst>
                </a:gridCol>
                <a:gridCol w="976835">
                  <a:extLst>
                    <a:ext uri="{9D8B030D-6E8A-4147-A177-3AD203B41FA5}">
                      <a16:colId xmlns:a16="http://schemas.microsoft.com/office/drawing/2014/main" val="3317276210"/>
                    </a:ext>
                  </a:extLst>
                </a:gridCol>
                <a:gridCol w="1058238">
                  <a:extLst>
                    <a:ext uri="{9D8B030D-6E8A-4147-A177-3AD203B41FA5}">
                      <a16:colId xmlns:a16="http://schemas.microsoft.com/office/drawing/2014/main" val="4119631524"/>
                    </a:ext>
                  </a:extLst>
                </a:gridCol>
                <a:gridCol w="936134">
                  <a:extLst>
                    <a:ext uri="{9D8B030D-6E8A-4147-A177-3AD203B41FA5}">
                      <a16:colId xmlns:a16="http://schemas.microsoft.com/office/drawing/2014/main" val="2249717744"/>
                    </a:ext>
                  </a:extLst>
                </a:gridCol>
                <a:gridCol w="1797342">
                  <a:extLst>
                    <a:ext uri="{9D8B030D-6E8A-4147-A177-3AD203B41FA5}">
                      <a16:colId xmlns:a16="http://schemas.microsoft.com/office/drawing/2014/main" val="3003866278"/>
                    </a:ext>
                  </a:extLst>
                </a:gridCol>
                <a:gridCol w="999444">
                  <a:extLst>
                    <a:ext uri="{9D8B030D-6E8A-4147-A177-3AD203B41FA5}">
                      <a16:colId xmlns:a16="http://schemas.microsoft.com/office/drawing/2014/main" val="1240032201"/>
                    </a:ext>
                  </a:extLst>
                </a:gridCol>
                <a:gridCol w="1070786">
                  <a:extLst>
                    <a:ext uri="{9D8B030D-6E8A-4147-A177-3AD203B41FA5}">
                      <a16:colId xmlns:a16="http://schemas.microsoft.com/office/drawing/2014/main" val="2280806282"/>
                    </a:ext>
                  </a:extLst>
                </a:gridCol>
                <a:gridCol w="720077">
                  <a:extLst>
                    <a:ext uri="{9D8B030D-6E8A-4147-A177-3AD203B41FA5}">
                      <a16:colId xmlns:a16="http://schemas.microsoft.com/office/drawing/2014/main" val="2105722993"/>
                    </a:ext>
                  </a:extLst>
                </a:gridCol>
              </a:tblGrid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발신번호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발송건수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등록일시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결과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실패사유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불러오기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79832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rgbClr val="EE0000"/>
                          </a:solidFill>
                        </a:rPr>
                        <a:t>응답실패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치환 데이터 오류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267254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rgbClr val="EE0000"/>
                          </a:solidFill>
                        </a:rPr>
                        <a:t>응답실패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치환 데이터 오류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56261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698206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테스트테스트테스트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984417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ㅇㄹㄴㄹㄴ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796590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ㄴㅇㄹㅇㄴㅍㄴㅇㅍ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992825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086176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520667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ㄴㅇㄹㄴㅇㄹ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rgbClr val="EE0000"/>
                          </a:solidFill>
                        </a:rPr>
                        <a:t>응답실패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치환 데이터 오류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810955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14:08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ㅇ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872369"/>
                  </a:ext>
                </a:extLst>
              </a:tr>
            </a:tbl>
          </a:graphicData>
        </a:graphic>
      </p:graphicFrame>
      <p:pic>
        <p:nvPicPr>
          <p:cNvPr id="96" name="그림 95">
            <a:extLst>
              <a:ext uri="{FF2B5EF4-FFF2-40B4-BE49-F238E27FC236}">
                <a16:creationId xmlns:a16="http://schemas.microsoft.com/office/drawing/2014/main" id="{13B9EE86-C948-4877-184B-39773E0AC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795" y="5585146"/>
            <a:ext cx="3045176" cy="3198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DCF1BA-3ECB-149C-EA79-F3F43D3D4CEF}"/>
              </a:ext>
            </a:extLst>
          </p:cNvPr>
          <p:cNvSpPr txBox="1"/>
          <p:nvPr/>
        </p:nvSpPr>
        <p:spPr>
          <a:xfrm>
            <a:off x="516710" y="2325159"/>
            <a:ext cx="776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/>
              <a:t>총 </a:t>
            </a:r>
            <a:r>
              <a:rPr lang="en-US" altLang="ko-KR" sz="1100" b="1" dirty="0">
                <a:solidFill>
                  <a:srgbClr val="456DED"/>
                </a:solidFill>
              </a:rPr>
              <a:t>nnn</a:t>
            </a:r>
            <a:r>
              <a:rPr lang="ko-KR" altLang="en-US" sz="1100" b="1" dirty="0"/>
              <a:t>건</a:t>
            </a:r>
            <a:endParaRPr lang="en-US" altLang="ko-KR" sz="11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F13772A-D045-FBF1-AE39-AE498CFD4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827" y="2215363"/>
            <a:ext cx="838986" cy="34204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54C6A6F-1FC4-D879-4515-8AF561DAEE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92" r="38936" b="-2701"/>
          <a:stretch/>
        </p:blipFill>
        <p:spPr>
          <a:xfrm>
            <a:off x="2835333" y="1869067"/>
            <a:ext cx="2258121" cy="33300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2AA415E-534A-A547-E6D3-2706B745FA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1507" b="-2701"/>
          <a:stretch/>
        </p:blipFill>
        <p:spPr>
          <a:xfrm>
            <a:off x="527975" y="1865892"/>
            <a:ext cx="1242193" cy="33300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E11D7975-D5C6-2D62-2A2D-5A4A2B324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168" y="1499845"/>
            <a:ext cx="2258121" cy="359533"/>
          </a:xfrm>
          <a:prstGeom prst="rect">
            <a:avLst/>
          </a:prstGeom>
        </p:spPr>
      </p:pic>
      <p:grpSp>
        <p:nvGrpSpPr>
          <p:cNvPr id="45" name="그룹 44">
            <a:extLst>
              <a:ext uri="{FF2B5EF4-FFF2-40B4-BE49-F238E27FC236}">
                <a16:creationId xmlns:a16="http://schemas.microsoft.com/office/drawing/2014/main" id="{41BB5B17-224E-F1A3-CE3F-63C2B36A5F1D}"/>
              </a:ext>
            </a:extLst>
          </p:cNvPr>
          <p:cNvGrpSpPr/>
          <p:nvPr/>
        </p:nvGrpSpPr>
        <p:grpSpPr>
          <a:xfrm>
            <a:off x="7972603" y="2835199"/>
            <a:ext cx="389850" cy="215444"/>
            <a:chOff x="7976028" y="2835199"/>
            <a:chExt cx="389850" cy="215444"/>
          </a:xfrm>
        </p:grpSpPr>
        <p:sp>
          <p:nvSpPr>
            <p:cNvPr id="22" name="Rectangle 49">
              <a:extLst>
                <a:ext uri="{FF2B5EF4-FFF2-40B4-BE49-F238E27FC236}">
                  <a16:creationId xmlns:a16="http://schemas.microsoft.com/office/drawing/2014/main" id="{E3F9F1F8-90F4-4216-D606-3F6B0D411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E9D26B-5099-649C-D130-348041DC461B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B26E4D2-D19F-D8E7-B985-6DBF5A91F019}"/>
              </a:ext>
            </a:extLst>
          </p:cNvPr>
          <p:cNvGrpSpPr/>
          <p:nvPr/>
        </p:nvGrpSpPr>
        <p:grpSpPr>
          <a:xfrm>
            <a:off x="7972603" y="3076650"/>
            <a:ext cx="389850" cy="215444"/>
            <a:chOff x="7976028" y="2835199"/>
            <a:chExt cx="389850" cy="215444"/>
          </a:xfrm>
        </p:grpSpPr>
        <p:sp>
          <p:nvSpPr>
            <p:cNvPr id="48" name="Rectangle 49">
              <a:extLst>
                <a:ext uri="{FF2B5EF4-FFF2-40B4-BE49-F238E27FC236}">
                  <a16:creationId xmlns:a16="http://schemas.microsoft.com/office/drawing/2014/main" id="{812E5DC5-E087-DD18-F740-9D24E1A80F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856FDB-D3AF-88B9-34A7-21E01F02AAD3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C4DE1570-3C1D-F758-AE87-3C5704E2EDA5}"/>
              </a:ext>
            </a:extLst>
          </p:cNvPr>
          <p:cNvGrpSpPr/>
          <p:nvPr/>
        </p:nvGrpSpPr>
        <p:grpSpPr>
          <a:xfrm>
            <a:off x="7972603" y="3318101"/>
            <a:ext cx="389850" cy="215444"/>
            <a:chOff x="7976028" y="2835199"/>
            <a:chExt cx="389850" cy="215444"/>
          </a:xfrm>
        </p:grpSpPr>
        <p:sp>
          <p:nvSpPr>
            <p:cNvPr id="51" name="Rectangle 49">
              <a:extLst>
                <a:ext uri="{FF2B5EF4-FFF2-40B4-BE49-F238E27FC236}">
                  <a16:creationId xmlns:a16="http://schemas.microsoft.com/office/drawing/2014/main" id="{BDB8BBA5-23E0-10B0-7DA5-B686746A7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CBF651-1C9C-AA75-C13F-322BCFEFB730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12208AC7-DB0A-095D-38E2-2FB0626F97CC}"/>
              </a:ext>
            </a:extLst>
          </p:cNvPr>
          <p:cNvGrpSpPr/>
          <p:nvPr/>
        </p:nvGrpSpPr>
        <p:grpSpPr>
          <a:xfrm>
            <a:off x="7972603" y="3559552"/>
            <a:ext cx="389850" cy="215444"/>
            <a:chOff x="7976028" y="2835199"/>
            <a:chExt cx="389850" cy="215444"/>
          </a:xfrm>
        </p:grpSpPr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0C079125-634A-E2DB-DDAA-543ADFD46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D5E206C-B514-82F9-65DA-3C7B21D466ED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D8523D8D-A035-4073-11EB-5369748B3EB6}"/>
              </a:ext>
            </a:extLst>
          </p:cNvPr>
          <p:cNvGrpSpPr/>
          <p:nvPr/>
        </p:nvGrpSpPr>
        <p:grpSpPr>
          <a:xfrm>
            <a:off x="7972603" y="3801003"/>
            <a:ext cx="389850" cy="215444"/>
            <a:chOff x="7976028" y="2835199"/>
            <a:chExt cx="389850" cy="215444"/>
          </a:xfrm>
        </p:grpSpPr>
        <p:sp>
          <p:nvSpPr>
            <p:cNvPr id="57" name="Rectangle 49">
              <a:extLst>
                <a:ext uri="{FF2B5EF4-FFF2-40B4-BE49-F238E27FC236}">
                  <a16:creationId xmlns:a16="http://schemas.microsoft.com/office/drawing/2014/main" id="{37C4E4DD-4C53-676D-4041-DBE9EC9A3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85EBF2D-5D12-04CE-5A81-984FAB165623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FAF7B8C-9790-9905-0203-A82536A7CF8C}"/>
              </a:ext>
            </a:extLst>
          </p:cNvPr>
          <p:cNvGrpSpPr/>
          <p:nvPr/>
        </p:nvGrpSpPr>
        <p:grpSpPr>
          <a:xfrm>
            <a:off x="7972603" y="4042454"/>
            <a:ext cx="389850" cy="215444"/>
            <a:chOff x="7976028" y="2835199"/>
            <a:chExt cx="389850" cy="215444"/>
          </a:xfrm>
        </p:grpSpPr>
        <p:sp>
          <p:nvSpPr>
            <p:cNvPr id="60" name="Rectangle 49">
              <a:extLst>
                <a:ext uri="{FF2B5EF4-FFF2-40B4-BE49-F238E27FC236}">
                  <a16:creationId xmlns:a16="http://schemas.microsoft.com/office/drawing/2014/main" id="{13A25A73-5589-A3B1-5DA0-A5CE49BFD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F42EE2-CBA3-AED8-15D4-27212629A944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A3330D6E-9F57-56D9-3823-AF51EEA97978}"/>
              </a:ext>
            </a:extLst>
          </p:cNvPr>
          <p:cNvGrpSpPr/>
          <p:nvPr/>
        </p:nvGrpSpPr>
        <p:grpSpPr>
          <a:xfrm>
            <a:off x="7972603" y="4283905"/>
            <a:ext cx="389850" cy="215444"/>
            <a:chOff x="7976028" y="2835199"/>
            <a:chExt cx="389850" cy="215444"/>
          </a:xfrm>
        </p:grpSpPr>
        <p:sp>
          <p:nvSpPr>
            <p:cNvPr id="63" name="Rectangle 49">
              <a:extLst>
                <a:ext uri="{FF2B5EF4-FFF2-40B4-BE49-F238E27FC236}">
                  <a16:creationId xmlns:a16="http://schemas.microsoft.com/office/drawing/2014/main" id="{6B5D6728-7C3E-5E77-0684-7BAD47CD1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5B17FD8-A64F-D74E-0420-4B931536D763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0B253BA3-6A97-0E3A-088F-64FF69806819}"/>
              </a:ext>
            </a:extLst>
          </p:cNvPr>
          <p:cNvGrpSpPr/>
          <p:nvPr/>
        </p:nvGrpSpPr>
        <p:grpSpPr>
          <a:xfrm>
            <a:off x="7972603" y="4525356"/>
            <a:ext cx="389850" cy="215444"/>
            <a:chOff x="7976028" y="2835199"/>
            <a:chExt cx="389850" cy="215444"/>
          </a:xfrm>
        </p:grpSpPr>
        <p:sp>
          <p:nvSpPr>
            <p:cNvPr id="66" name="Rectangle 49">
              <a:extLst>
                <a:ext uri="{FF2B5EF4-FFF2-40B4-BE49-F238E27FC236}">
                  <a16:creationId xmlns:a16="http://schemas.microsoft.com/office/drawing/2014/main" id="{A3E4D632-A44D-E857-4124-65E1901A6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D4357FE-8B47-27E1-F236-6529520CBC31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6E690E4E-02F1-4E1E-CA0F-789E084CA643}"/>
              </a:ext>
            </a:extLst>
          </p:cNvPr>
          <p:cNvGrpSpPr/>
          <p:nvPr/>
        </p:nvGrpSpPr>
        <p:grpSpPr>
          <a:xfrm>
            <a:off x="7972603" y="4766807"/>
            <a:ext cx="389850" cy="215444"/>
            <a:chOff x="7976028" y="2835199"/>
            <a:chExt cx="389850" cy="215444"/>
          </a:xfrm>
        </p:grpSpPr>
        <p:sp>
          <p:nvSpPr>
            <p:cNvPr id="69" name="Rectangle 49">
              <a:extLst>
                <a:ext uri="{FF2B5EF4-FFF2-40B4-BE49-F238E27FC236}">
                  <a16:creationId xmlns:a16="http://schemas.microsoft.com/office/drawing/2014/main" id="{2E728C2B-7011-D512-25F2-D2764BAA2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58F774-B80F-6F70-8E33-BC4C30814417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C4DE2B3D-E945-86C5-47A7-7AB82161ED49}"/>
              </a:ext>
            </a:extLst>
          </p:cNvPr>
          <p:cNvGrpSpPr/>
          <p:nvPr/>
        </p:nvGrpSpPr>
        <p:grpSpPr>
          <a:xfrm>
            <a:off x="7972603" y="5008262"/>
            <a:ext cx="389850" cy="215444"/>
            <a:chOff x="7976028" y="2835199"/>
            <a:chExt cx="389850" cy="215444"/>
          </a:xfrm>
        </p:grpSpPr>
        <p:sp>
          <p:nvSpPr>
            <p:cNvPr id="72" name="Rectangle 49">
              <a:extLst>
                <a:ext uri="{FF2B5EF4-FFF2-40B4-BE49-F238E27FC236}">
                  <a16:creationId xmlns:a16="http://schemas.microsoft.com/office/drawing/2014/main" id="{7BA3700A-B679-ABB0-343A-4D6956145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D1FDBE2-25D1-DBCA-583A-66D67F2A95AE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pic>
        <p:nvPicPr>
          <p:cNvPr id="75" name="그림 74">
            <a:extLst>
              <a:ext uri="{FF2B5EF4-FFF2-40B4-BE49-F238E27FC236}">
                <a16:creationId xmlns:a16="http://schemas.microsoft.com/office/drawing/2014/main" id="{0D245B6C-70CB-4289-DD6D-17507B5C3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889" y="1868542"/>
            <a:ext cx="1076729" cy="312187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609C8342-C705-FDA5-7DBB-0DFF565671BE}"/>
              </a:ext>
            </a:extLst>
          </p:cNvPr>
          <p:cNvSpPr/>
          <p:nvPr/>
        </p:nvSpPr>
        <p:spPr>
          <a:xfrm>
            <a:off x="346764" y="1558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C5B8A932-3738-D05D-4370-C5096B18427E}"/>
              </a:ext>
            </a:extLst>
          </p:cNvPr>
          <p:cNvSpPr/>
          <p:nvPr/>
        </p:nvSpPr>
        <p:spPr>
          <a:xfrm>
            <a:off x="2425359" y="1558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304A3BE1-BF5E-19A3-5536-632501232FB6}"/>
              </a:ext>
            </a:extLst>
          </p:cNvPr>
          <p:cNvSpPr/>
          <p:nvPr/>
        </p:nvSpPr>
        <p:spPr>
          <a:xfrm>
            <a:off x="346764" y="19432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1634A87-0402-9F14-4398-AFA1EF527A66}"/>
              </a:ext>
            </a:extLst>
          </p:cNvPr>
          <p:cNvSpPr/>
          <p:nvPr/>
        </p:nvSpPr>
        <p:spPr>
          <a:xfrm>
            <a:off x="392434" y="23469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851D47F-4E73-C17A-F69E-E6A5E398602A}"/>
              </a:ext>
            </a:extLst>
          </p:cNvPr>
          <p:cNvSpPr/>
          <p:nvPr/>
        </p:nvSpPr>
        <p:spPr>
          <a:xfrm>
            <a:off x="3039457" y="26074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7E17978E-F849-03CE-4A25-A7AFB026DCB3}"/>
              </a:ext>
            </a:extLst>
          </p:cNvPr>
          <p:cNvSpPr/>
          <p:nvPr/>
        </p:nvSpPr>
        <p:spPr>
          <a:xfrm>
            <a:off x="5892833" y="25981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7C1D44EA-548E-6E5F-A3C3-D2F9C47B7540}"/>
              </a:ext>
            </a:extLst>
          </p:cNvPr>
          <p:cNvSpPr/>
          <p:nvPr/>
        </p:nvSpPr>
        <p:spPr>
          <a:xfrm>
            <a:off x="6861085" y="26002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42331953-E936-F308-9BC4-27084133A627}"/>
              </a:ext>
            </a:extLst>
          </p:cNvPr>
          <p:cNvSpPr/>
          <p:nvPr/>
        </p:nvSpPr>
        <p:spPr>
          <a:xfrm>
            <a:off x="7780763" y="28635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4" name="양쪽 모서리가 둥근 사각형 94">
            <a:extLst>
              <a:ext uri="{FF2B5EF4-FFF2-40B4-BE49-F238E27FC236}">
                <a16:creationId xmlns:a16="http://schemas.microsoft.com/office/drawing/2014/main" id="{BB6FB144-310A-C113-39F4-F28068779B3C}"/>
              </a:ext>
            </a:extLst>
          </p:cNvPr>
          <p:cNvSpPr/>
          <p:nvPr/>
        </p:nvSpPr>
        <p:spPr>
          <a:xfrm>
            <a:off x="600650" y="1922294"/>
            <a:ext cx="1063246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발신번호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/</a:t>
            </a: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수신번호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/</a:t>
            </a: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내용</a:t>
            </a: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5B6017AE-E988-137D-EAD8-EF9B4499B3D3}"/>
              </a:ext>
            </a:extLst>
          </p:cNvPr>
          <p:cNvSpPr/>
          <p:nvPr/>
        </p:nvSpPr>
        <p:spPr>
          <a:xfrm rot="5400000">
            <a:off x="1610329" y="1945722"/>
            <a:ext cx="151599" cy="20850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1100" dirty="0">
                <a:solidFill>
                  <a:srgbClr val="4970ED"/>
                </a:solidFill>
                <a:latin typeface="+mn-ea"/>
              </a:rPr>
              <a:t>&gt;</a:t>
            </a:r>
            <a:endParaRPr lang="ko-KR" altLang="en-US" sz="1100" dirty="0">
              <a:solidFill>
                <a:srgbClr val="4970ED"/>
              </a:solidFill>
              <a:latin typeface="+mn-ea"/>
            </a:endParaRPr>
          </a:p>
        </p:txBody>
      </p:sp>
      <p:sp>
        <p:nvSpPr>
          <p:cNvPr id="15" name="양쪽 모서리가 둥근 사각형 94">
            <a:extLst>
              <a:ext uri="{FF2B5EF4-FFF2-40B4-BE49-F238E27FC236}">
                <a16:creationId xmlns:a16="http://schemas.microsoft.com/office/drawing/2014/main" id="{3259D540-20C2-49A1-F5E9-BCCB79C86BC4}"/>
              </a:ext>
            </a:extLst>
          </p:cNvPr>
          <p:cNvSpPr/>
          <p:nvPr/>
        </p:nvSpPr>
        <p:spPr>
          <a:xfrm>
            <a:off x="1886641" y="1923941"/>
            <a:ext cx="661470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응답결과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(</a:t>
            </a: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전체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)</a:t>
            </a:r>
            <a:endParaRPr lang="ko-KR" altLang="en-US" sz="700" dirty="0">
              <a:solidFill>
                <a:srgbClr val="8E8D8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1746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46C10-BFFB-7E97-10A0-0F70784B9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7420684-3D3B-F6D8-F290-35D437457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098B22-41A5-D435-7A66-63D041B04BC4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78B6BE27-F52B-EBF6-63A4-56EB70B5B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510325"/>
              </p:ext>
            </p:extLst>
          </p:nvPr>
        </p:nvGraphicFramePr>
        <p:xfrm>
          <a:off x="9417800" y="2106808"/>
          <a:ext cx="2663865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문자 내용 텍스트 입력 필드 크기 확장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발송유형 </a:t>
                      </a:r>
                      <a:r>
                        <a:rPr lang="en-US" altLang="ko-KR" sz="800" b="0" dirty="0" err="1"/>
                        <a:t>lms</a:t>
                      </a:r>
                      <a:r>
                        <a:rPr lang="ko-KR" altLang="en-US" sz="800" b="0" dirty="0"/>
                        <a:t>를 고려하여 크기 확장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라디오 버튼 추가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발송 전 개발서버 </a:t>
                      </a:r>
                      <a:r>
                        <a:rPr lang="en-US" altLang="ko-KR" sz="800" b="0" dirty="0"/>
                        <a:t>/ </a:t>
                      </a:r>
                      <a:r>
                        <a:rPr lang="ko-KR" altLang="en-US" sz="800" b="0" dirty="0"/>
                        <a:t>운영서버 선택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45F95A-AB3B-3E33-D268-3801AB164D56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D27CB4B0-5453-B25C-96CB-221A45A765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625"/>
          <a:stretch/>
        </p:blipFill>
        <p:spPr>
          <a:xfrm>
            <a:off x="200344" y="4812574"/>
            <a:ext cx="9136015" cy="1632715"/>
          </a:xfrm>
          <a:prstGeom prst="rect">
            <a:avLst/>
          </a:prstGeom>
        </p:spPr>
      </p:pic>
      <p:grpSp>
        <p:nvGrpSpPr>
          <p:cNvPr id="66" name="그룹 65">
            <a:extLst>
              <a:ext uri="{FF2B5EF4-FFF2-40B4-BE49-F238E27FC236}">
                <a16:creationId xmlns:a16="http://schemas.microsoft.com/office/drawing/2014/main" id="{336515D2-1A54-4398-E6DD-3B2058962D33}"/>
              </a:ext>
            </a:extLst>
          </p:cNvPr>
          <p:cNvGrpSpPr/>
          <p:nvPr/>
        </p:nvGrpSpPr>
        <p:grpSpPr>
          <a:xfrm>
            <a:off x="208491" y="891850"/>
            <a:ext cx="9023859" cy="1296127"/>
            <a:chOff x="1730515" y="2963871"/>
            <a:chExt cx="6670092" cy="1296127"/>
          </a:xfrm>
        </p:grpSpPr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BB4D7491-7376-1DA8-E157-D18F812A5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0551" b="38344"/>
            <a:stretch/>
          </p:blipFill>
          <p:spPr>
            <a:xfrm>
              <a:off x="1730515" y="3001195"/>
              <a:ext cx="6670092" cy="1258803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A870042-2DA7-4A44-59F6-073F527A4064}"/>
                </a:ext>
              </a:extLst>
            </p:cNvPr>
            <p:cNvSpPr txBox="1"/>
            <p:nvPr/>
          </p:nvSpPr>
          <p:spPr>
            <a:xfrm>
              <a:off x="1815424" y="2963871"/>
              <a:ext cx="761747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>
                  <a:solidFill>
                    <a:srgbClr val="4C71EE"/>
                  </a:solidFill>
                </a:rPr>
                <a:t>사용자 정보</a:t>
              </a:r>
              <a:r>
                <a:rPr lang="en-US" altLang="ko-KR" sz="800" b="1" dirty="0">
                  <a:solidFill>
                    <a:srgbClr val="4C71EE"/>
                  </a:solidFill>
                </a:rPr>
                <a:t>.</a:t>
              </a:r>
              <a:endParaRPr lang="en-US" sz="800" dirty="0">
                <a:solidFill>
                  <a:srgbClr val="4C71EE"/>
                </a:solidFill>
              </a:endParaRPr>
            </a:p>
          </p:txBody>
        </p:sp>
        <p:sp>
          <p:nvSpPr>
            <p:cNvPr id="69" name="양쪽 모서리가 둥근 사각형 94">
              <a:extLst>
                <a:ext uri="{FF2B5EF4-FFF2-40B4-BE49-F238E27FC236}">
                  <a16:creationId xmlns:a16="http://schemas.microsoft.com/office/drawing/2014/main" id="{F72934AD-6E44-0E83-EC6D-F6093F77D0E0}"/>
                </a:ext>
              </a:extLst>
            </p:cNvPr>
            <p:cNvSpPr/>
            <p:nvPr/>
          </p:nvSpPr>
          <p:spPr>
            <a:xfrm>
              <a:off x="1978396" y="3225519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사용자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ID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0" name="양쪽 모서리가 둥근 사각형 94">
              <a:extLst>
                <a:ext uri="{FF2B5EF4-FFF2-40B4-BE49-F238E27FC236}">
                  <a16:creationId xmlns:a16="http://schemas.microsoft.com/office/drawing/2014/main" id="{0A91F1D0-5169-EABA-C540-852CF7B0F854}"/>
                </a:ext>
              </a:extLst>
            </p:cNvPr>
            <p:cNvSpPr/>
            <p:nvPr/>
          </p:nvSpPr>
          <p:spPr>
            <a:xfrm>
              <a:off x="1978396" y="3479637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Key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1" name="양쪽 모서리가 둥근 사각형 94">
              <a:extLst>
                <a:ext uri="{FF2B5EF4-FFF2-40B4-BE49-F238E27FC236}">
                  <a16:creationId xmlns:a16="http://schemas.microsoft.com/office/drawing/2014/main" id="{57C2EF75-7E1E-5F65-EFB1-AC9574A73363}"/>
                </a:ext>
              </a:extLst>
            </p:cNvPr>
            <p:cNvSpPr/>
            <p:nvPr/>
          </p:nvSpPr>
          <p:spPr>
            <a:xfrm>
              <a:off x="1978396" y="3733755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</a:t>
              </a: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상태</a:t>
              </a:r>
            </a:p>
          </p:txBody>
        </p:sp>
        <p:sp>
          <p:nvSpPr>
            <p:cNvPr id="72" name="양쪽 모서리가 둥근 사각형 94">
              <a:extLst>
                <a:ext uri="{FF2B5EF4-FFF2-40B4-BE49-F238E27FC236}">
                  <a16:creationId xmlns:a16="http://schemas.microsoft.com/office/drawing/2014/main" id="{6643EA67-72B9-8E22-559E-D28760231977}"/>
                </a:ext>
              </a:extLst>
            </p:cNvPr>
            <p:cNvSpPr/>
            <p:nvPr/>
          </p:nvSpPr>
          <p:spPr>
            <a:xfrm>
              <a:off x="1978396" y="3987873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등록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IP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3" name="양쪽 모서리가 둥근 사각형 94">
              <a:extLst>
                <a:ext uri="{FF2B5EF4-FFF2-40B4-BE49-F238E27FC236}">
                  <a16:creationId xmlns:a16="http://schemas.microsoft.com/office/drawing/2014/main" id="{EC5C3FAB-DDB8-E36D-ED80-08BCC7F9A7CD}"/>
                </a:ext>
              </a:extLst>
            </p:cNvPr>
            <p:cNvSpPr/>
            <p:nvPr/>
          </p:nvSpPr>
          <p:spPr>
            <a:xfrm>
              <a:off x="3260688" y="3224750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de0621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74" name="양쪽 모서리가 둥근 사각형 94">
              <a:extLst>
                <a:ext uri="{FF2B5EF4-FFF2-40B4-BE49-F238E27FC236}">
                  <a16:creationId xmlns:a16="http://schemas.microsoft.com/office/drawing/2014/main" id="{163FAAC6-69A6-B373-B86D-B6A2F1C608F6}"/>
                </a:ext>
              </a:extLst>
            </p:cNvPr>
            <p:cNvSpPr/>
            <p:nvPr/>
          </p:nvSpPr>
          <p:spPr>
            <a:xfrm>
              <a:off x="3260687" y="3479124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12b05a275cbd6aedd623cba5ecd724be1461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75" name="양쪽 모서리가 둥근 사각형 94">
              <a:extLst>
                <a:ext uri="{FF2B5EF4-FFF2-40B4-BE49-F238E27FC236}">
                  <a16:creationId xmlns:a16="http://schemas.microsoft.com/office/drawing/2014/main" id="{2D92155F-B9CB-9D83-FD05-045D494AE673}"/>
                </a:ext>
              </a:extLst>
            </p:cNvPr>
            <p:cNvSpPr/>
            <p:nvPr/>
          </p:nvSpPr>
          <p:spPr>
            <a:xfrm>
              <a:off x="3260686" y="3733498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dirty="0">
                  <a:solidFill>
                    <a:srgbClr val="4C5D6C"/>
                  </a:solidFill>
                  <a:latin typeface="+mn-ea"/>
                </a:rPr>
                <a:t>사용중 </a:t>
              </a: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(Y)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76" name="양쪽 모서리가 둥근 사각형 94">
              <a:extLst>
                <a:ext uri="{FF2B5EF4-FFF2-40B4-BE49-F238E27FC236}">
                  <a16:creationId xmlns:a16="http://schemas.microsoft.com/office/drawing/2014/main" id="{2D6CC91C-C2E0-8952-32E3-61BE7548B98E}"/>
                </a:ext>
              </a:extLst>
            </p:cNvPr>
            <p:cNvSpPr/>
            <p:nvPr/>
          </p:nvSpPr>
          <p:spPr>
            <a:xfrm>
              <a:off x="3260685" y="3987872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 </a:t>
              </a:r>
              <a:r>
                <a:rPr lang="ko-KR" altLang="en-US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ㅣ </a:t>
              </a:r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77" name="Rectangle 49">
              <a:extLst>
                <a:ext uri="{FF2B5EF4-FFF2-40B4-BE49-F238E27FC236}">
                  <a16:creationId xmlns:a16="http://schemas.microsoft.com/office/drawing/2014/main" id="{F437EABC-A078-0740-951B-BDD252FC6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010" y="3222839"/>
              <a:ext cx="350592" cy="217625"/>
            </a:xfrm>
            <a:prstGeom prst="rect">
              <a:avLst/>
            </a:prstGeom>
            <a:solidFill>
              <a:srgbClr val="456DED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조회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4163C76-8E4B-F6D4-37BE-0CBAF47F44A0}"/>
              </a:ext>
            </a:extLst>
          </p:cNvPr>
          <p:cNvGrpSpPr/>
          <p:nvPr/>
        </p:nvGrpSpPr>
        <p:grpSpPr>
          <a:xfrm>
            <a:off x="7326605" y="4503371"/>
            <a:ext cx="104939" cy="104878"/>
            <a:chOff x="6036066" y="4257165"/>
            <a:chExt cx="104939" cy="104878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09895BD9-76E6-3291-119B-64CD9E34C263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E5B457D3-A2CF-6C50-EE73-D89C9C5A742E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타원 23">
            <a:extLst>
              <a:ext uri="{FF2B5EF4-FFF2-40B4-BE49-F238E27FC236}">
                <a16:creationId xmlns:a16="http://schemas.microsoft.com/office/drawing/2014/main" id="{7305776A-6F23-876C-B6B8-08B2181C2F17}"/>
              </a:ext>
            </a:extLst>
          </p:cNvPr>
          <p:cNvSpPr/>
          <p:nvPr/>
        </p:nvSpPr>
        <p:spPr>
          <a:xfrm>
            <a:off x="7326605" y="4655434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1D8CA6-A83D-67EA-DAD8-B0D169732E68}"/>
              </a:ext>
            </a:extLst>
          </p:cNvPr>
          <p:cNvSpPr txBox="1"/>
          <p:nvPr/>
        </p:nvSpPr>
        <p:spPr>
          <a:xfrm>
            <a:off x="7408667" y="4451803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8ABE9F-3C0A-BB39-81F7-8501941465A2}"/>
              </a:ext>
            </a:extLst>
          </p:cNvPr>
          <p:cNvSpPr txBox="1"/>
          <p:nvPr/>
        </p:nvSpPr>
        <p:spPr>
          <a:xfrm>
            <a:off x="7407240" y="4599444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F1448550-5D4E-6FC7-4CDA-DD0571A0EE8B}"/>
              </a:ext>
            </a:extLst>
          </p:cNvPr>
          <p:cNvSpPr/>
          <p:nvPr/>
        </p:nvSpPr>
        <p:spPr>
          <a:xfrm>
            <a:off x="7092198" y="44708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36143C29-5C90-E43E-62A2-DEE7C04CF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732879"/>
              </p:ext>
            </p:extLst>
          </p:nvPr>
        </p:nvGraphicFramePr>
        <p:xfrm>
          <a:off x="464883" y="2580477"/>
          <a:ext cx="8646451" cy="179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682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30769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번호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(callToList)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 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(smsTxt)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치환용 이름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(nameStr)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(test_yn)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42796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BB7E17DD-3D05-280B-481D-1F926D329A66}"/>
              </a:ext>
            </a:extLst>
          </p:cNvPr>
          <p:cNvSpPr/>
          <p:nvPr/>
        </p:nvSpPr>
        <p:spPr>
          <a:xfrm>
            <a:off x="2286881" y="2610436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1333A21-C83E-BD07-7C9C-C3A942418A34}"/>
              </a:ext>
            </a:extLst>
          </p:cNvPr>
          <p:cNvSpPr/>
          <p:nvPr/>
        </p:nvSpPr>
        <p:spPr>
          <a:xfrm>
            <a:off x="2286881" y="287824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57DE4B0-1BEF-5575-9DCC-F5CA722ED774}"/>
              </a:ext>
            </a:extLst>
          </p:cNvPr>
          <p:cNvSpPr/>
          <p:nvPr/>
        </p:nvSpPr>
        <p:spPr>
          <a:xfrm>
            <a:off x="2286881" y="314605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5AC03D7-05BD-904B-0923-E49A27B01B3F}"/>
              </a:ext>
            </a:extLst>
          </p:cNvPr>
          <p:cNvSpPr/>
          <p:nvPr/>
        </p:nvSpPr>
        <p:spPr>
          <a:xfrm>
            <a:off x="2286881" y="3413857"/>
            <a:ext cx="5751267" cy="38088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348BECE-F4DB-70EB-35C9-59B1F27EA77A}"/>
              </a:ext>
            </a:extLst>
          </p:cNvPr>
          <p:cNvSpPr/>
          <p:nvPr/>
        </p:nvSpPr>
        <p:spPr>
          <a:xfrm>
            <a:off x="2286881" y="3879152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2865B20-3731-C5A8-5040-5CB141F7905B}"/>
              </a:ext>
            </a:extLst>
          </p:cNvPr>
          <p:cNvSpPr/>
          <p:nvPr/>
        </p:nvSpPr>
        <p:spPr>
          <a:xfrm>
            <a:off x="2286882" y="414695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71319D-8107-ED61-CF53-636EE390AB42}"/>
              </a:ext>
            </a:extLst>
          </p:cNvPr>
          <p:cNvSpPr txBox="1"/>
          <p:nvPr/>
        </p:nvSpPr>
        <p:spPr>
          <a:xfrm>
            <a:off x="3750271" y="4138505"/>
            <a:ext cx="2377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(</a:t>
            </a:r>
            <a:r>
              <a:rPr lang="ko-KR" altLang="en-US" sz="800" dirty="0"/>
              <a:t>기본값 없음</a:t>
            </a:r>
            <a:r>
              <a:rPr lang="en-US" altLang="ko-KR" sz="800" dirty="0"/>
              <a:t>, YF-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실패</a:t>
            </a:r>
            <a:r>
              <a:rPr lang="en-US" altLang="ko-KR" sz="800" dirty="0"/>
              <a:t>), YS-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성공</a:t>
            </a:r>
            <a:r>
              <a:rPr lang="en-US" altLang="ko-KR" sz="800" dirty="0"/>
              <a:t>))</a:t>
            </a:r>
            <a:endParaRPr lang="ko-KR" altLang="en-US" sz="800" dirty="0"/>
          </a:p>
        </p:txBody>
      </p:sp>
      <p:sp>
        <p:nvSpPr>
          <p:cNvPr id="18" name="Rectangle 49">
            <a:extLst>
              <a:ext uri="{FF2B5EF4-FFF2-40B4-BE49-F238E27FC236}">
                <a16:creationId xmlns:a16="http://schemas.microsoft.com/office/drawing/2014/main" id="{2804390B-B60D-362B-3DA8-538779BB4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97" y="446679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8AB9E6-1F96-A9E8-35E5-CAD96F425DFE}"/>
              </a:ext>
            </a:extLst>
          </p:cNvPr>
          <p:cNvSpPr txBox="1"/>
          <p:nvPr/>
        </p:nvSpPr>
        <p:spPr>
          <a:xfrm>
            <a:off x="284356" y="2295532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29" name="Rectangle 49">
            <a:extLst>
              <a:ext uri="{FF2B5EF4-FFF2-40B4-BE49-F238E27FC236}">
                <a16:creationId xmlns:a16="http://schemas.microsoft.com/office/drawing/2014/main" id="{BB0B2C6E-4F4E-AD87-A200-449DFFA03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275" y="4471122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F2A8CDFD-C4F4-EE48-7A7C-0DAC15C38C95}"/>
              </a:ext>
            </a:extLst>
          </p:cNvPr>
          <p:cNvSpPr/>
          <p:nvPr/>
        </p:nvSpPr>
        <p:spPr>
          <a:xfrm>
            <a:off x="2063412" y="34785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EBC3F87-5AFB-DB00-8A0F-3036B9B319E3}"/>
              </a:ext>
            </a:extLst>
          </p:cNvPr>
          <p:cNvSpPr/>
          <p:nvPr/>
        </p:nvSpPr>
        <p:spPr>
          <a:xfrm>
            <a:off x="2262913" y="3385531"/>
            <a:ext cx="5829608" cy="4489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99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0BBE3-17DA-1EB3-D815-AA33AB618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4F961D7-EEA0-9FC3-69F5-F0652452C420}"/>
              </a:ext>
            </a:extLst>
          </p:cNvPr>
          <p:cNvGrpSpPr/>
          <p:nvPr/>
        </p:nvGrpSpPr>
        <p:grpSpPr>
          <a:xfrm>
            <a:off x="7326605" y="4503371"/>
            <a:ext cx="104939" cy="104878"/>
            <a:chOff x="6036066" y="4257165"/>
            <a:chExt cx="104939" cy="104878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81A310F-FDB9-DAE2-81C7-84C283F4FA63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2646D096-91E9-6404-122F-0F0EC59C5D8E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타원 12">
            <a:extLst>
              <a:ext uri="{FF2B5EF4-FFF2-40B4-BE49-F238E27FC236}">
                <a16:creationId xmlns:a16="http://schemas.microsoft.com/office/drawing/2014/main" id="{E4F4E9DF-4FFE-8FC3-5A48-A61266EC8B7D}"/>
              </a:ext>
            </a:extLst>
          </p:cNvPr>
          <p:cNvSpPr/>
          <p:nvPr/>
        </p:nvSpPr>
        <p:spPr>
          <a:xfrm>
            <a:off x="7326605" y="4655434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2DF4BE-2FAE-7CD2-0526-1C6D65D9EA69}"/>
              </a:ext>
            </a:extLst>
          </p:cNvPr>
          <p:cNvSpPr txBox="1"/>
          <p:nvPr/>
        </p:nvSpPr>
        <p:spPr>
          <a:xfrm>
            <a:off x="7408667" y="4451803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C8B110-387A-BA44-C47D-D24CCCD8CD82}"/>
              </a:ext>
            </a:extLst>
          </p:cNvPr>
          <p:cNvSpPr txBox="1"/>
          <p:nvPr/>
        </p:nvSpPr>
        <p:spPr>
          <a:xfrm>
            <a:off x="7407240" y="4599444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8BB6C815-CBC0-8FE6-F5A4-99A6E09D2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16759"/>
              </p:ext>
            </p:extLst>
          </p:nvPr>
        </p:nvGraphicFramePr>
        <p:xfrm>
          <a:off x="464883" y="2580477"/>
          <a:ext cx="8646451" cy="179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682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30769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번호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(callToList)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 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(smsTxt)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치환용 이름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(nameStr)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(test_yn)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42796"/>
                  </a:ext>
                </a:extLst>
              </a:tr>
            </a:tbl>
          </a:graphicData>
        </a:graphic>
      </p:graphicFrame>
      <p:sp>
        <p:nvSpPr>
          <p:cNvPr id="25" name="직사각형 24">
            <a:extLst>
              <a:ext uri="{FF2B5EF4-FFF2-40B4-BE49-F238E27FC236}">
                <a16:creationId xmlns:a16="http://schemas.microsoft.com/office/drawing/2014/main" id="{3FAC550D-0251-81DD-F48E-5AB7EBE906F1}"/>
              </a:ext>
            </a:extLst>
          </p:cNvPr>
          <p:cNvSpPr/>
          <p:nvPr/>
        </p:nvSpPr>
        <p:spPr>
          <a:xfrm>
            <a:off x="2286881" y="2610436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rgbClr val="333333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3429312e6a2c732188d4cc7d15d8a1baa01d8d91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A83C83D-3DE9-0321-BC10-E63D32F24CF4}"/>
              </a:ext>
            </a:extLst>
          </p:cNvPr>
          <p:cNvSpPr/>
          <p:nvPr/>
        </p:nvSpPr>
        <p:spPr>
          <a:xfrm>
            <a:off x="2286881" y="287824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01000000000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2313054-57F1-CE1F-7953-91562DF99DC6}"/>
              </a:ext>
            </a:extLst>
          </p:cNvPr>
          <p:cNvSpPr/>
          <p:nvPr/>
        </p:nvSpPr>
        <p:spPr>
          <a:xfrm>
            <a:off x="2286881" y="314605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01012345678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BC3E70A-1DDF-72BB-BD75-461028873C07}"/>
              </a:ext>
            </a:extLst>
          </p:cNvPr>
          <p:cNvSpPr/>
          <p:nvPr/>
        </p:nvSpPr>
        <p:spPr>
          <a:xfrm>
            <a:off x="2286881" y="3413857"/>
            <a:ext cx="5751267" cy="38088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275B903-EE00-6571-53B2-AEEE36AFFC93}"/>
              </a:ext>
            </a:extLst>
          </p:cNvPr>
          <p:cNvSpPr/>
          <p:nvPr/>
        </p:nvSpPr>
        <p:spPr>
          <a:xfrm>
            <a:off x="2286881" y="3879152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홍길동</a:t>
            </a:r>
            <a:r>
              <a:rPr lang="en-US" altLang="ko-KR" sz="800" dirty="0">
                <a:solidFill>
                  <a:schemeClr val="tx1"/>
                </a:solidFill>
              </a:rPr>
              <a:t>1</a:t>
            </a:r>
            <a:r>
              <a:rPr lang="ko-KR" altLang="en-US" sz="800" dirty="0">
                <a:solidFill>
                  <a:schemeClr val="tx1"/>
                </a:solidFill>
              </a:rPr>
              <a:t>ㅣ홍길동</a:t>
            </a:r>
            <a:r>
              <a:rPr lang="en-US" altLang="ko-KR" sz="800" dirty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0EF67B9-2B76-7BCD-4E5B-AB6A00DFA96B}"/>
              </a:ext>
            </a:extLst>
          </p:cNvPr>
          <p:cNvSpPr/>
          <p:nvPr/>
        </p:nvSpPr>
        <p:spPr>
          <a:xfrm>
            <a:off x="2286882" y="414695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Rectangle 49">
            <a:extLst>
              <a:ext uri="{FF2B5EF4-FFF2-40B4-BE49-F238E27FC236}">
                <a16:creationId xmlns:a16="http://schemas.microsoft.com/office/drawing/2014/main" id="{3DD54819-A95B-6754-11F0-9E1454FD9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97" y="446679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334D15A-3584-A5A5-9795-9AD93A0E1FB0}"/>
              </a:ext>
            </a:extLst>
          </p:cNvPr>
          <p:cNvSpPr txBox="1"/>
          <p:nvPr/>
        </p:nvSpPr>
        <p:spPr>
          <a:xfrm>
            <a:off x="284356" y="2295532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37" name="Rectangle 49">
            <a:extLst>
              <a:ext uri="{FF2B5EF4-FFF2-40B4-BE49-F238E27FC236}">
                <a16:creationId xmlns:a16="http://schemas.microsoft.com/office/drawing/2014/main" id="{72879387-AB41-3C0A-5FA1-626709426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275" y="4471122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3D4D40F-10AB-DE7F-B4FE-A06CDB627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61821E-886E-3390-331C-6F1B044A9ED9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FE3E788-B601-7DB6-9333-C71B3F144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67459"/>
              </p:ext>
            </p:extLst>
          </p:nvPr>
        </p:nvGraphicFramePr>
        <p:xfrm>
          <a:off x="9417800" y="2106808"/>
          <a:ext cx="2663865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개발서버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테스트발송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전송 시도내역 팝업창에서 선택한 데이터로 발신정보 표출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입력필드 수정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9A6EA10-33EA-6829-24D1-458655B866B6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88320DC8-29D6-C84A-C8FC-069AE9BBE3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625"/>
          <a:stretch/>
        </p:blipFill>
        <p:spPr>
          <a:xfrm>
            <a:off x="200344" y="4812574"/>
            <a:ext cx="9136016" cy="1632715"/>
          </a:xfrm>
          <a:prstGeom prst="rect">
            <a:avLst/>
          </a:prstGeom>
        </p:spPr>
      </p:pic>
      <p:grpSp>
        <p:nvGrpSpPr>
          <p:cNvPr id="66" name="그룹 65">
            <a:extLst>
              <a:ext uri="{FF2B5EF4-FFF2-40B4-BE49-F238E27FC236}">
                <a16:creationId xmlns:a16="http://schemas.microsoft.com/office/drawing/2014/main" id="{8EE63B2F-8A85-5784-EC38-B8D5008AFCA9}"/>
              </a:ext>
            </a:extLst>
          </p:cNvPr>
          <p:cNvGrpSpPr/>
          <p:nvPr/>
        </p:nvGrpSpPr>
        <p:grpSpPr>
          <a:xfrm>
            <a:off x="208493" y="891850"/>
            <a:ext cx="6670092" cy="1296127"/>
            <a:chOff x="1730515" y="2963871"/>
            <a:chExt cx="6670092" cy="1296127"/>
          </a:xfrm>
        </p:grpSpPr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EB38251C-E819-7AA6-1D44-D8B86B992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0551" b="38344"/>
            <a:stretch/>
          </p:blipFill>
          <p:spPr>
            <a:xfrm>
              <a:off x="1730515" y="3001195"/>
              <a:ext cx="6670092" cy="1258803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39D30A9-0251-9040-B5E8-BA8C04E025B3}"/>
                </a:ext>
              </a:extLst>
            </p:cNvPr>
            <p:cNvSpPr txBox="1"/>
            <p:nvPr/>
          </p:nvSpPr>
          <p:spPr>
            <a:xfrm>
              <a:off x="1815424" y="2963871"/>
              <a:ext cx="761747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>
                  <a:solidFill>
                    <a:srgbClr val="4C71EE"/>
                  </a:solidFill>
                </a:rPr>
                <a:t>사용자 정보</a:t>
              </a:r>
              <a:r>
                <a:rPr lang="en-US" altLang="ko-KR" sz="800" b="1" dirty="0">
                  <a:solidFill>
                    <a:srgbClr val="4C71EE"/>
                  </a:solidFill>
                </a:rPr>
                <a:t>.</a:t>
              </a:r>
              <a:endParaRPr lang="en-US" sz="800" dirty="0">
                <a:solidFill>
                  <a:srgbClr val="4C71EE"/>
                </a:solidFill>
              </a:endParaRPr>
            </a:p>
          </p:txBody>
        </p:sp>
        <p:sp>
          <p:nvSpPr>
            <p:cNvPr id="69" name="양쪽 모서리가 둥근 사각형 94">
              <a:extLst>
                <a:ext uri="{FF2B5EF4-FFF2-40B4-BE49-F238E27FC236}">
                  <a16:creationId xmlns:a16="http://schemas.microsoft.com/office/drawing/2014/main" id="{152C7036-57D6-6490-CF54-33D7E5D25BEC}"/>
                </a:ext>
              </a:extLst>
            </p:cNvPr>
            <p:cNvSpPr/>
            <p:nvPr/>
          </p:nvSpPr>
          <p:spPr>
            <a:xfrm>
              <a:off x="1978396" y="3225519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사용자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ID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0" name="양쪽 모서리가 둥근 사각형 94">
              <a:extLst>
                <a:ext uri="{FF2B5EF4-FFF2-40B4-BE49-F238E27FC236}">
                  <a16:creationId xmlns:a16="http://schemas.microsoft.com/office/drawing/2014/main" id="{F7ACE810-D4E1-3EC9-28A8-4A17B2075082}"/>
                </a:ext>
              </a:extLst>
            </p:cNvPr>
            <p:cNvSpPr/>
            <p:nvPr/>
          </p:nvSpPr>
          <p:spPr>
            <a:xfrm>
              <a:off x="1978396" y="3479637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Key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1" name="양쪽 모서리가 둥근 사각형 94">
              <a:extLst>
                <a:ext uri="{FF2B5EF4-FFF2-40B4-BE49-F238E27FC236}">
                  <a16:creationId xmlns:a16="http://schemas.microsoft.com/office/drawing/2014/main" id="{FD31C092-B18E-7053-7D65-0EBE5EBD8648}"/>
                </a:ext>
              </a:extLst>
            </p:cNvPr>
            <p:cNvSpPr/>
            <p:nvPr/>
          </p:nvSpPr>
          <p:spPr>
            <a:xfrm>
              <a:off x="1978396" y="3733755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</a:t>
              </a: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상태</a:t>
              </a:r>
            </a:p>
          </p:txBody>
        </p:sp>
        <p:sp>
          <p:nvSpPr>
            <p:cNvPr id="72" name="양쪽 모서리가 둥근 사각형 94">
              <a:extLst>
                <a:ext uri="{FF2B5EF4-FFF2-40B4-BE49-F238E27FC236}">
                  <a16:creationId xmlns:a16="http://schemas.microsoft.com/office/drawing/2014/main" id="{315F501E-E50F-AB12-6786-008F88E51754}"/>
                </a:ext>
              </a:extLst>
            </p:cNvPr>
            <p:cNvSpPr/>
            <p:nvPr/>
          </p:nvSpPr>
          <p:spPr>
            <a:xfrm>
              <a:off x="1978396" y="3987873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등록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IP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3" name="양쪽 모서리가 둥근 사각형 94">
              <a:extLst>
                <a:ext uri="{FF2B5EF4-FFF2-40B4-BE49-F238E27FC236}">
                  <a16:creationId xmlns:a16="http://schemas.microsoft.com/office/drawing/2014/main" id="{49AB7F87-0E0E-4A80-1849-02673977AEAF}"/>
                </a:ext>
              </a:extLst>
            </p:cNvPr>
            <p:cNvSpPr/>
            <p:nvPr/>
          </p:nvSpPr>
          <p:spPr>
            <a:xfrm>
              <a:off x="3260688" y="3224750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de0621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74" name="양쪽 모서리가 둥근 사각형 94">
              <a:extLst>
                <a:ext uri="{FF2B5EF4-FFF2-40B4-BE49-F238E27FC236}">
                  <a16:creationId xmlns:a16="http://schemas.microsoft.com/office/drawing/2014/main" id="{B145BE40-CC33-405A-C3CC-3DE4FA295C26}"/>
                </a:ext>
              </a:extLst>
            </p:cNvPr>
            <p:cNvSpPr/>
            <p:nvPr/>
          </p:nvSpPr>
          <p:spPr>
            <a:xfrm>
              <a:off x="3260687" y="3479124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12b05a275cbd6aedd623cba5ecd724be1461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75" name="양쪽 모서리가 둥근 사각형 94">
              <a:extLst>
                <a:ext uri="{FF2B5EF4-FFF2-40B4-BE49-F238E27FC236}">
                  <a16:creationId xmlns:a16="http://schemas.microsoft.com/office/drawing/2014/main" id="{AA74A836-D6C6-9515-2D4F-7BB03EA0EB84}"/>
                </a:ext>
              </a:extLst>
            </p:cNvPr>
            <p:cNvSpPr/>
            <p:nvPr/>
          </p:nvSpPr>
          <p:spPr>
            <a:xfrm>
              <a:off x="3260686" y="3733498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dirty="0">
                  <a:solidFill>
                    <a:srgbClr val="4C5D6C"/>
                  </a:solidFill>
                  <a:latin typeface="+mn-ea"/>
                </a:rPr>
                <a:t>사용중 </a:t>
              </a: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(Y)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76" name="양쪽 모서리가 둥근 사각형 94">
              <a:extLst>
                <a:ext uri="{FF2B5EF4-FFF2-40B4-BE49-F238E27FC236}">
                  <a16:creationId xmlns:a16="http://schemas.microsoft.com/office/drawing/2014/main" id="{38305F67-EFFC-F9FE-E1EF-1E35128C77E3}"/>
                </a:ext>
              </a:extLst>
            </p:cNvPr>
            <p:cNvSpPr/>
            <p:nvPr/>
          </p:nvSpPr>
          <p:spPr>
            <a:xfrm>
              <a:off x="3260685" y="3987872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 </a:t>
              </a:r>
              <a:r>
                <a:rPr lang="ko-KR" altLang="en-US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ㅣ </a:t>
              </a:r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77" name="Rectangle 49">
              <a:extLst>
                <a:ext uri="{FF2B5EF4-FFF2-40B4-BE49-F238E27FC236}">
                  <a16:creationId xmlns:a16="http://schemas.microsoft.com/office/drawing/2014/main" id="{9085BFD8-5E45-034B-A661-B03CC6BD4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010" y="3222839"/>
              <a:ext cx="350592" cy="217625"/>
            </a:xfrm>
            <a:prstGeom prst="rect">
              <a:avLst/>
            </a:prstGeom>
            <a:solidFill>
              <a:srgbClr val="456DED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조회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8" name="타원 27">
            <a:extLst>
              <a:ext uri="{FF2B5EF4-FFF2-40B4-BE49-F238E27FC236}">
                <a16:creationId xmlns:a16="http://schemas.microsoft.com/office/drawing/2014/main" id="{6825C92D-FB19-965A-5239-B0E4590CB915}"/>
              </a:ext>
            </a:extLst>
          </p:cNvPr>
          <p:cNvSpPr/>
          <p:nvPr/>
        </p:nvSpPr>
        <p:spPr>
          <a:xfrm>
            <a:off x="7115628" y="44656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42898E2A-EB17-A058-55A2-FC45C946F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550" y="874621"/>
            <a:ext cx="4381314" cy="2792129"/>
          </a:xfrm>
          <a:prstGeom prst="rect">
            <a:avLst/>
          </a:prstGeom>
        </p:spPr>
      </p:pic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A9656726-F24C-3E54-E5CB-7B7491D91B37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 flipV="1">
            <a:off x="3850790" y="1979029"/>
            <a:ext cx="4269359" cy="12001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41447E2-E232-1677-BCE1-EBA3B66262A9}"/>
              </a:ext>
            </a:extLst>
          </p:cNvPr>
          <p:cNvSpPr/>
          <p:nvPr/>
        </p:nvSpPr>
        <p:spPr>
          <a:xfrm>
            <a:off x="8120148" y="1925778"/>
            <a:ext cx="175258" cy="106501"/>
          </a:xfrm>
          <a:prstGeom prst="rect">
            <a:avLst/>
          </a:prstGeom>
          <a:noFill/>
          <a:ln w="9525">
            <a:solidFill>
              <a:srgbClr val="4970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305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D6494-01B6-D848-6B5B-3AB90E160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F3B7EC47-55EC-C547-94B5-AB7737C8AA81}"/>
              </a:ext>
            </a:extLst>
          </p:cNvPr>
          <p:cNvGrpSpPr/>
          <p:nvPr/>
        </p:nvGrpSpPr>
        <p:grpSpPr>
          <a:xfrm>
            <a:off x="7326605" y="4503371"/>
            <a:ext cx="104939" cy="104878"/>
            <a:chOff x="6036066" y="4257165"/>
            <a:chExt cx="104939" cy="104878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2843263A-0AA8-04C5-5FDA-E6DD1ECAE8FD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B8220114-A976-E4C2-0A85-7AEDA167C1B8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타원 13">
            <a:extLst>
              <a:ext uri="{FF2B5EF4-FFF2-40B4-BE49-F238E27FC236}">
                <a16:creationId xmlns:a16="http://schemas.microsoft.com/office/drawing/2014/main" id="{03ED2C30-6212-343D-1F10-43EC167CA0BE}"/>
              </a:ext>
            </a:extLst>
          </p:cNvPr>
          <p:cNvSpPr/>
          <p:nvPr/>
        </p:nvSpPr>
        <p:spPr>
          <a:xfrm>
            <a:off x="7326605" y="4655434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0743CF-8860-BF41-1779-B7B74FD8B7B0}"/>
              </a:ext>
            </a:extLst>
          </p:cNvPr>
          <p:cNvSpPr txBox="1"/>
          <p:nvPr/>
        </p:nvSpPr>
        <p:spPr>
          <a:xfrm>
            <a:off x="7408667" y="4451803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C1C618-497C-C5A2-F722-D85D46CDDBCD}"/>
              </a:ext>
            </a:extLst>
          </p:cNvPr>
          <p:cNvSpPr txBox="1"/>
          <p:nvPr/>
        </p:nvSpPr>
        <p:spPr>
          <a:xfrm>
            <a:off x="7407240" y="4599444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4D5E3AD9-4760-D056-1EB3-2B3494ABC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728574"/>
              </p:ext>
            </p:extLst>
          </p:nvPr>
        </p:nvGraphicFramePr>
        <p:xfrm>
          <a:off x="464883" y="2580477"/>
          <a:ext cx="8646451" cy="179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682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30769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번호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(callToList)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 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(smsTxt)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치환용 이름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(nameStr)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(test_yn)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42796"/>
                  </a:ext>
                </a:extLst>
              </a:tr>
            </a:tbl>
          </a:graphicData>
        </a:graphic>
      </p:graphicFrame>
      <p:sp>
        <p:nvSpPr>
          <p:cNvPr id="35" name="직사각형 34">
            <a:extLst>
              <a:ext uri="{FF2B5EF4-FFF2-40B4-BE49-F238E27FC236}">
                <a16:creationId xmlns:a16="http://schemas.microsoft.com/office/drawing/2014/main" id="{19A0F7B1-7666-C86A-FCF0-AC7E325BDD3F}"/>
              </a:ext>
            </a:extLst>
          </p:cNvPr>
          <p:cNvSpPr/>
          <p:nvPr/>
        </p:nvSpPr>
        <p:spPr>
          <a:xfrm>
            <a:off x="2286881" y="2610436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rgbClr val="333333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3429312e6a2c732188d4cc7d15d8a1baa01d8d91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0CA4A91-BC65-9260-A72D-A8F4DC6E8A21}"/>
              </a:ext>
            </a:extLst>
          </p:cNvPr>
          <p:cNvSpPr/>
          <p:nvPr/>
        </p:nvSpPr>
        <p:spPr>
          <a:xfrm>
            <a:off x="2286881" y="287824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01000000000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78F8995-AA9C-3ECB-5269-CDE59DDCE9B4}"/>
              </a:ext>
            </a:extLst>
          </p:cNvPr>
          <p:cNvSpPr/>
          <p:nvPr/>
        </p:nvSpPr>
        <p:spPr>
          <a:xfrm>
            <a:off x="2286881" y="314605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01012345678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089FE692-F0A5-FBA5-5B92-2205A2796346}"/>
              </a:ext>
            </a:extLst>
          </p:cNvPr>
          <p:cNvSpPr/>
          <p:nvPr/>
        </p:nvSpPr>
        <p:spPr>
          <a:xfrm>
            <a:off x="2286881" y="3413857"/>
            <a:ext cx="5751267" cy="38088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E9F64F9-4CF8-34F2-72C8-9C5403AECC82}"/>
              </a:ext>
            </a:extLst>
          </p:cNvPr>
          <p:cNvSpPr/>
          <p:nvPr/>
        </p:nvSpPr>
        <p:spPr>
          <a:xfrm>
            <a:off x="2286881" y="3879152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홍길동</a:t>
            </a:r>
            <a:r>
              <a:rPr lang="en-US" altLang="ko-KR" sz="800" dirty="0">
                <a:solidFill>
                  <a:schemeClr val="tx1"/>
                </a:solidFill>
              </a:rPr>
              <a:t>1</a:t>
            </a:r>
            <a:r>
              <a:rPr lang="ko-KR" altLang="en-US" sz="800" dirty="0">
                <a:solidFill>
                  <a:schemeClr val="tx1"/>
                </a:solidFill>
              </a:rPr>
              <a:t>ㅣ홍길동</a:t>
            </a:r>
            <a:r>
              <a:rPr lang="en-US" altLang="ko-KR" sz="800" dirty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B4F654B2-A9F2-8CCD-4FA9-C32076B1371F}"/>
              </a:ext>
            </a:extLst>
          </p:cNvPr>
          <p:cNvSpPr/>
          <p:nvPr/>
        </p:nvSpPr>
        <p:spPr>
          <a:xfrm>
            <a:off x="2286882" y="414695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6" name="Rectangle 49">
            <a:extLst>
              <a:ext uri="{FF2B5EF4-FFF2-40B4-BE49-F238E27FC236}">
                <a16:creationId xmlns:a16="http://schemas.microsoft.com/office/drawing/2014/main" id="{61A27CA8-6E1C-2493-C73E-D66D47A6B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97" y="446679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8CB5E83-B38F-6B8C-7AAA-BB5D81C101F1}"/>
              </a:ext>
            </a:extLst>
          </p:cNvPr>
          <p:cNvSpPr txBox="1"/>
          <p:nvPr/>
        </p:nvSpPr>
        <p:spPr>
          <a:xfrm>
            <a:off x="284356" y="2295532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A53F489-F5F1-97B6-3C35-2549A580A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275" y="4471122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E77B232-91B2-36BF-06F1-EF6A0E5C9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3145FB-F9AF-1BA1-6DCC-32F4CE95689E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1F51877-E38F-0877-15E1-FD469B648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846807"/>
              </p:ext>
            </p:extLst>
          </p:nvPr>
        </p:nvGraphicFramePr>
        <p:xfrm>
          <a:off x="9417800" y="2106808"/>
          <a:ext cx="2663865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개발서버 선택 후 발송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API </a:t>
                      </a:r>
                      <a:r>
                        <a:rPr lang="ko-KR" altLang="en-US" sz="800" b="0" dirty="0"/>
                        <a:t>요청 성공 여부 및 결과값 호출 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 응답 내용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기존 발송결과 항목 대신 신규영역 표출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요청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: itn0202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관리자계정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고정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3DCF45A-DECB-20C2-3BDD-5D96D29CFCD7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D7DDC37E-DCDF-4FEF-A271-09F26B85A6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625" b="10043"/>
          <a:stretch/>
        </p:blipFill>
        <p:spPr>
          <a:xfrm>
            <a:off x="200345" y="4786616"/>
            <a:ext cx="9082862" cy="1033700"/>
          </a:xfrm>
          <a:prstGeom prst="rect">
            <a:avLst/>
          </a:prstGeom>
        </p:spPr>
      </p:pic>
      <p:grpSp>
        <p:nvGrpSpPr>
          <p:cNvPr id="66" name="그룹 65">
            <a:extLst>
              <a:ext uri="{FF2B5EF4-FFF2-40B4-BE49-F238E27FC236}">
                <a16:creationId xmlns:a16="http://schemas.microsoft.com/office/drawing/2014/main" id="{486A7B3F-4A71-3F5D-3BA7-93C54C3FAF4D}"/>
              </a:ext>
            </a:extLst>
          </p:cNvPr>
          <p:cNvGrpSpPr/>
          <p:nvPr/>
        </p:nvGrpSpPr>
        <p:grpSpPr>
          <a:xfrm>
            <a:off x="208493" y="891850"/>
            <a:ext cx="9082862" cy="1296127"/>
            <a:chOff x="1730515" y="2963871"/>
            <a:chExt cx="6670092" cy="1296127"/>
          </a:xfrm>
        </p:grpSpPr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7B779CA6-034D-A0EE-B844-08F2BFEFD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0551" b="38344"/>
            <a:stretch/>
          </p:blipFill>
          <p:spPr>
            <a:xfrm>
              <a:off x="1730515" y="3001195"/>
              <a:ext cx="6670092" cy="1258803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E1B2A77-A918-81F0-77F4-E0A2A77E02D5}"/>
                </a:ext>
              </a:extLst>
            </p:cNvPr>
            <p:cNvSpPr txBox="1"/>
            <p:nvPr/>
          </p:nvSpPr>
          <p:spPr>
            <a:xfrm>
              <a:off x="1815424" y="2963871"/>
              <a:ext cx="761747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>
                  <a:solidFill>
                    <a:srgbClr val="4C71EE"/>
                  </a:solidFill>
                </a:rPr>
                <a:t>사용자 정보</a:t>
              </a:r>
              <a:r>
                <a:rPr lang="en-US" altLang="ko-KR" sz="800" b="1" dirty="0">
                  <a:solidFill>
                    <a:srgbClr val="4C71EE"/>
                  </a:solidFill>
                </a:rPr>
                <a:t>.</a:t>
              </a:r>
              <a:endParaRPr lang="en-US" sz="800" dirty="0">
                <a:solidFill>
                  <a:srgbClr val="4C71EE"/>
                </a:solidFill>
              </a:endParaRPr>
            </a:p>
          </p:txBody>
        </p:sp>
        <p:sp>
          <p:nvSpPr>
            <p:cNvPr id="69" name="양쪽 모서리가 둥근 사각형 94">
              <a:extLst>
                <a:ext uri="{FF2B5EF4-FFF2-40B4-BE49-F238E27FC236}">
                  <a16:creationId xmlns:a16="http://schemas.microsoft.com/office/drawing/2014/main" id="{FC75E3C5-FD13-D5FD-E937-3DBA5114E2F2}"/>
                </a:ext>
              </a:extLst>
            </p:cNvPr>
            <p:cNvSpPr/>
            <p:nvPr/>
          </p:nvSpPr>
          <p:spPr>
            <a:xfrm>
              <a:off x="1978396" y="3225519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사용자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ID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0" name="양쪽 모서리가 둥근 사각형 94">
              <a:extLst>
                <a:ext uri="{FF2B5EF4-FFF2-40B4-BE49-F238E27FC236}">
                  <a16:creationId xmlns:a16="http://schemas.microsoft.com/office/drawing/2014/main" id="{D5A329A0-1D9F-7FF9-FEE8-38DB461AC9B6}"/>
                </a:ext>
              </a:extLst>
            </p:cNvPr>
            <p:cNvSpPr/>
            <p:nvPr/>
          </p:nvSpPr>
          <p:spPr>
            <a:xfrm>
              <a:off x="1978396" y="3479637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Key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1" name="양쪽 모서리가 둥근 사각형 94">
              <a:extLst>
                <a:ext uri="{FF2B5EF4-FFF2-40B4-BE49-F238E27FC236}">
                  <a16:creationId xmlns:a16="http://schemas.microsoft.com/office/drawing/2014/main" id="{5A405C0B-BCE4-FB5D-B54A-042E4AF5D111}"/>
                </a:ext>
              </a:extLst>
            </p:cNvPr>
            <p:cNvSpPr/>
            <p:nvPr/>
          </p:nvSpPr>
          <p:spPr>
            <a:xfrm>
              <a:off x="1978396" y="3733755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</a:t>
              </a: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상태</a:t>
              </a:r>
            </a:p>
          </p:txBody>
        </p:sp>
        <p:sp>
          <p:nvSpPr>
            <p:cNvPr id="72" name="양쪽 모서리가 둥근 사각형 94">
              <a:extLst>
                <a:ext uri="{FF2B5EF4-FFF2-40B4-BE49-F238E27FC236}">
                  <a16:creationId xmlns:a16="http://schemas.microsoft.com/office/drawing/2014/main" id="{1A8A41F2-526A-A6DA-066B-684BDEAE7CEB}"/>
                </a:ext>
              </a:extLst>
            </p:cNvPr>
            <p:cNvSpPr/>
            <p:nvPr/>
          </p:nvSpPr>
          <p:spPr>
            <a:xfrm>
              <a:off x="1978396" y="3987873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등록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IP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3" name="양쪽 모서리가 둥근 사각형 94">
              <a:extLst>
                <a:ext uri="{FF2B5EF4-FFF2-40B4-BE49-F238E27FC236}">
                  <a16:creationId xmlns:a16="http://schemas.microsoft.com/office/drawing/2014/main" id="{8D0616C3-2010-D17F-B5B0-B68F5789D94A}"/>
                </a:ext>
              </a:extLst>
            </p:cNvPr>
            <p:cNvSpPr/>
            <p:nvPr/>
          </p:nvSpPr>
          <p:spPr>
            <a:xfrm>
              <a:off x="3260688" y="3224750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de0621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74" name="양쪽 모서리가 둥근 사각형 94">
              <a:extLst>
                <a:ext uri="{FF2B5EF4-FFF2-40B4-BE49-F238E27FC236}">
                  <a16:creationId xmlns:a16="http://schemas.microsoft.com/office/drawing/2014/main" id="{B0DFAFC6-3EE7-8F63-8648-2B860BEF9D98}"/>
                </a:ext>
              </a:extLst>
            </p:cNvPr>
            <p:cNvSpPr/>
            <p:nvPr/>
          </p:nvSpPr>
          <p:spPr>
            <a:xfrm>
              <a:off x="3260687" y="3479124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12b05a275cbd6aedd623cba5ecd724be1461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75" name="양쪽 모서리가 둥근 사각형 94">
              <a:extLst>
                <a:ext uri="{FF2B5EF4-FFF2-40B4-BE49-F238E27FC236}">
                  <a16:creationId xmlns:a16="http://schemas.microsoft.com/office/drawing/2014/main" id="{6932B230-1C00-44EF-B6A0-C14A607CA03E}"/>
                </a:ext>
              </a:extLst>
            </p:cNvPr>
            <p:cNvSpPr/>
            <p:nvPr/>
          </p:nvSpPr>
          <p:spPr>
            <a:xfrm>
              <a:off x="3260686" y="3733498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dirty="0">
                  <a:solidFill>
                    <a:srgbClr val="4C5D6C"/>
                  </a:solidFill>
                  <a:latin typeface="+mn-ea"/>
                </a:rPr>
                <a:t>사용중 </a:t>
              </a: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(Y)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76" name="양쪽 모서리가 둥근 사각형 94">
              <a:extLst>
                <a:ext uri="{FF2B5EF4-FFF2-40B4-BE49-F238E27FC236}">
                  <a16:creationId xmlns:a16="http://schemas.microsoft.com/office/drawing/2014/main" id="{05867174-3612-FE01-C518-0F5AB432C5E7}"/>
                </a:ext>
              </a:extLst>
            </p:cNvPr>
            <p:cNvSpPr/>
            <p:nvPr/>
          </p:nvSpPr>
          <p:spPr>
            <a:xfrm>
              <a:off x="3260685" y="3987872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 </a:t>
              </a:r>
              <a:r>
                <a:rPr lang="ko-KR" altLang="en-US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ㅣ </a:t>
              </a:r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77" name="Rectangle 49">
              <a:extLst>
                <a:ext uri="{FF2B5EF4-FFF2-40B4-BE49-F238E27FC236}">
                  <a16:creationId xmlns:a16="http://schemas.microsoft.com/office/drawing/2014/main" id="{6DF7CC97-4257-F427-F2BB-F03878EA8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010" y="3222839"/>
              <a:ext cx="350592" cy="217625"/>
            </a:xfrm>
            <a:prstGeom prst="rect">
              <a:avLst/>
            </a:prstGeom>
            <a:solidFill>
              <a:srgbClr val="456DED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조회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6" name="양쪽 모서리가 둥근 사각형 94">
            <a:extLst>
              <a:ext uri="{FF2B5EF4-FFF2-40B4-BE49-F238E27FC236}">
                <a16:creationId xmlns:a16="http://schemas.microsoft.com/office/drawing/2014/main" id="{E5143B1E-A957-8F5F-DD90-D7C939A61476}"/>
              </a:ext>
            </a:extLst>
          </p:cNvPr>
          <p:cNvSpPr/>
          <p:nvPr/>
        </p:nvSpPr>
        <p:spPr>
          <a:xfrm>
            <a:off x="464897" y="5068566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rgbClr val="EE0000"/>
                </a:solidFill>
                <a:latin typeface="+mn-ea"/>
              </a:rPr>
              <a:t>요청 </a:t>
            </a:r>
            <a:r>
              <a:rPr lang="en-US" altLang="ko-KR" sz="700" b="1" dirty="0">
                <a:solidFill>
                  <a:srgbClr val="EE0000"/>
                </a:solidFill>
                <a:latin typeface="+mn-ea"/>
              </a:rPr>
              <a:t>ID</a:t>
            </a:r>
            <a:endParaRPr lang="ko-KR" altLang="en-US" sz="700" b="1" dirty="0">
              <a:solidFill>
                <a:srgbClr val="EE0000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41BB3375-5259-66D2-6E2E-AB40C0BF63E5}"/>
              </a:ext>
            </a:extLst>
          </p:cNvPr>
          <p:cNvSpPr/>
          <p:nvPr/>
        </p:nvSpPr>
        <p:spPr>
          <a:xfrm>
            <a:off x="2272631" y="5068565"/>
            <a:ext cx="579283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itn0202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11E8870-3D9B-AE75-C4A6-A120725177B1}"/>
              </a:ext>
            </a:extLst>
          </p:cNvPr>
          <p:cNvGrpSpPr/>
          <p:nvPr/>
        </p:nvGrpSpPr>
        <p:grpSpPr>
          <a:xfrm>
            <a:off x="5885710" y="2856310"/>
            <a:ext cx="3195356" cy="995323"/>
            <a:chOff x="2504728" y="4593917"/>
            <a:chExt cx="2556494" cy="995323"/>
          </a:xfrm>
        </p:grpSpPr>
        <p:sp>
          <p:nvSpPr>
            <p:cNvPr id="29" name="모서리가 둥근 직사각형 89">
              <a:extLst>
                <a:ext uri="{FF2B5EF4-FFF2-40B4-BE49-F238E27FC236}">
                  <a16:creationId xmlns:a16="http://schemas.microsoft.com/office/drawing/2014/main" id="{25C3430E-E87F-70F8-CC49-C2D684D45273}"/>
                </a:ext>
              </a:extLst>
            </p:cNvPr>
            <p:cNvSpPr/>
            <p:nvPr/>
          </p:nvSpPr>
          <p:spPr bwMode="auto">
            <a:xfrm>
              <a:off x="2504728" y="4593917"/>
              <a:ext cx="2556494" cy="99532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>
                  <a:solidFill>
                    <a:schemeClr val="tx1"/>
                  </a:solidFill>
                </a:rPr>
                <a:t> </a:t>
              </a:r>
              <a:endParaRPr kumimoji="0" lang="ko-KR" altLang="en-US" sz="80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4749154-888D-7F91-E601-ED38955EB741}"/>
                </a:ext>
              </a:extLst>
            </p:cNvPr>
            <p:cNvSpPr/>
            <p:nvPr/>
          </p:nvSpPr>
          <p:spPr>
            <a:xfrm>
              <a:off x="2576784" y="4660018"/>
              <a:ext cx="24214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dirty="0"/>
                <a:t>admin.munjaon.co.kr</a:t>
              </a:r>
              <a:r>
                <a:rPr lang="ko-KR" altLang="en-US" sz="800" dirty="0"/>
                <a:t> 내용</a:t>
              </a:r>
              <a:r>
                <a:rPr lang="en-US" altLang="ko-KR" sz="800" dirty="0"/>
                <a:t>:</a:t>
              </a:r>
            </a:p>
            <a:p>
              <a:endParaRPr lang="en-US" altLang="ko-KR" sz="800" dirty="0"/>
            </a:p>
            <a:p>
              <a:r>
                <a:rPr lang="ko-KR" altLang="en-US" sz="800" dirty="0"/>
                <a:t>테스트 발송 시</a:t>
              </a:r>
              <a:r>
                <a:rPr lang="en-US" altLang="ko-KR" sz="800" dirty="0"/>
                <a:t>, </a:t>
              </a:r>
              <a:r>
                <a:rPr lang="ko-KR" altLang="en-US" sz="800" dirty="0"/>
                <a:t>발송내역은 관리자 계정에 기록됩니다</a:t>
              </a:r>
              <a:r>
                <a:rPr lang="en-US" altLang="ko-KR" sz="800" dirty="0"/>
                <a:t>.</a:t>
              </a:r>
            </a:p>
            <a:p>
              <a:r>
                <a:rPr lang="ko-KR" altLang="en-US" sz="800" dirty="0"/>
                <a:t>계속 진행하시겠습니까</a:t>
              </a:r>
              <a:r>
                <a:rPr lang="en-US" altLang="ko-KR" sz="800" dirty="0"/>
                <a:t>?</a:t>
              </a:r>
              <a:r>
                <a:rPr lang="ko-KR" altLang="en-US" sz="800" dirty="0"/>
                <a:t> </a:t>
              </a:r>
            </a:p>
          </p:txBody>
        </p:sp>
        <p:sp>
          <p:nvSpPr>
            <p:cNvPr id="31" name="Rectangle 49">
              <a:extLst>
                <a:ext uri="{FF2B5EF4-FFF2-40B4-BE49-F238E27FC236}">
                  <a16:creationId xmlns:a16="http://schemas.microsoft.com/office/drawing/2014/main" id="{CAA06092-7511-074B-1A2B-B6B4C9A4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672" y="5253257"/>
              <a:ext cx="350592" cy="217625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확인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D718B2A1-5DE7-678F-3966-1FB2ECBC13CA}"/>
              </a:ext>
            </a:extLst>
          </p:cNvPr>
          <p:cNvCxnSpPr/>
          <p:nvPr/>
        </p:nvCxnSpPr>
        <p:spPr>
          <a:xfrm flipV="1">
            <a:off x="8841305" y="3980476"/>
            <a:ext cx="0" cy="545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양쪽 모서리가 둥근 사각형 94">
            <a:extLst>
              <a:ext uri="{FF2B5EF4-FFF2-40B4-BE49-F238E27FC236}">
                <a16:creationId xmlns:a16="http://schemas.microsoft.com/office/drawing/2014/main" id="{34177F87-D3B0-7845-0F5D-E28355B34B5F}"/>
              </a:ext>
            </a:extLst>
          </p:cNvPr>
          <p:cNvSpPr/>
          <p:nvPr/>
        </p:nvSpPr>
        <p:spPr>
          <a:xfrm>
            <a:off x="464897" y="5325308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rgbClr val="EE0000"/>
                </a:solidFill>
                <a:latin typeface="+mn-ea"/>
              </a:rPr>
              <a:t>성공 여부 </a:t>
            </a:r>
            <a:r>
              <a:rPr lang="en-US" altLang="ko-KR" sz="700" b="1" dirty="0">
                <a:solidFill>
                  <a:srgbClr val="EE0000"/>
                </a:solidFill>
                <a:latin typeface="+mn-ea"/>
              </a:rPr>
              <a:t>(resultCode)</a:t>
            </a:r>
            <a:endParaRPr lang="ko-KR" altLang="en-US" sz="700" b="1" dirty="0">
              <a:solidFill>
                <a:srgbClr val="EE0000"/>
              </a:solidFill>
              <a:latin typeface="+mn-ea"/>
            </a:endParaRPr>
          </a:p>
        </p:txBody>
      </p:sp>
      <p:sp>
        <p:nvSpPr>
          <p:cNvPr id="42" name="양쪽 모서리가 둥근 사각형 94">
            <a:extLst>
              <a:ext uri="{FF2B5EF4-FFF2-40B4-BE49-F238E27FC236}">
                <a16:creationId xmlns:a16="http://schemas.microsoft.com/office/drawing/2014/main" id="{AD886337-1E6A-42E7-A0BD-EC24BE3DA49A}"/>
              </a:ext>
            </a:extLst>
          </p:cNvPr>
          <p:cNvSpPr/>
          <p:nvPr/>
        </p:nvSpPr>
        <p:spPr>
          <a:xfrm>
            <a:off x="2272631" y="5335699"/>
            <a:ext cx="4813479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응답성공</a:t>
            </a:r>
          </a:p>
        </p:txBody>
      </p:sp>
      <p:sp>
        <p:nvSpPr>
          <p:cNvPr id="43" name="양쪽 모서리가 둥근 사각형 94">
            <a:extLst>
              <a:ext uri="{FF2B5EF4-FFF2-40B4-BE49-F238E27FC236}">
                <a16:creationId xmlns:a16="http://schemas.microsoft.com/office/drawing/2014/main" id="{7ABCD2C7-61BB-D0E4-8DCF-A08A65DDFF01}"/>
              </a:ext>
            </a:extLst>
          </p:cNvPr>
          <p:cNvSpPr/>
          <p:nvPr/>
        </p:nvSpPr>
        <p:spPr>
          <a:xfrm>
            <a:off x="464897" y="5582049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rgbClr val="EE0000"/>
                </a:solidFill>
                <a:latin typeface="+mn-ea"/>
              </a:rPr>
              <a:t>결과값 </a:t>
            </a:r>
            <a:r>
              <a:rPr lang="en-US" altLang="ko-KR" sz="700" b="1" dirty="0">
                <a:solidFill>
                  <a:srgbClr val="EE0000"/>
                </a:solidFill>
                <a:latin typeface="+mn-ea"/>
              </a:rPr>
              <a:t>(data)</a:t>
            </a:r>
            <a:endParaRPr lang="ko-KR" altLang="en-US" sz="700" b="1" dirty="0">
              <a:solidFill>
                <a:srgbClr val="EE0000"/>
              </a:solidFill>
              <a:latin typeface="+mn-ea"/>
            </a:endParaRPr>
          </a:p>
        </p:txBody>
      </p:sp>
      <p:sp>
        <p:nvSpPr>
          <p:cNvPr id="44" name="양쪽 모서리가 둥근 사각형 94">
            <a:extLst>
              <a:ext uri="{FF2B5EF4-FFF2-40B4-BE49-F238E27FC236}">
                <a16:creationId xmlns:a16="http://schemas.microsoft.com/office/drawing/2014/main" id="{017F8909-7995-6F8C-BE70-C16EFE530813}"/>
              </a:ext>
            </a:extLst>
          </p:cNvPr>
          <p:cNvSpPr/>
          <p:nvPr/>
        </p:nvSpPr>
        <p:spPr>
          <a:xfrm>
            <a:off x="2272631" y="5591721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-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0896814-4F31-5F33-76DC-6EE043FBF682}"/>
              </a:ext>
            </a:extLst>
          </p:cNvPr>
          <p:cNvCxnSpPr>
            <a:cxnSpLocks/>
            <a:stCxn id="31" idx="2"/>
          </p:cNvCxnSpPr>
          <p:nvPr/>
        </p:nvCxnSpPr>
        <p:spPr>
          <a:xfrm rot="5400000">
            <a:off x="5653816" y="2861085"/>
            <a:ext cx="1758559" cy="35029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9">
            <a:extLst>
              <a:ext uri="{FF2B5EF4-FFF2-40B4-BE49-F238E27FC236}">
                <a16:creationId xmlns:a16="http://schemas.microsoft.com/office/drawing/2014/main" id="{9FB9B377-D880-56BC-5FC9-54BBA7CA1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0799" y="3515650"/>
            <a:ext cx="350592" cy="217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latin typeface="+mn-ea"/>
              </a:rPr>
              <a:t>취소</a:t>
            </a:r>
            <a:endParaRPr lang="en-US" altLang="ko-KR" sz="800" dirty="0">
              <a:latin typeface="+mn-ea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14BE75-6075-C47C-0537-5EC1CD2A5F8F}"/>
              </a:ext>
            </a:extLst>
          </p:cNvPr>
          <p:cNvSpPr txBox="1"/>
          <p:nvPr/>
        </p:nvSpPr>
        <p:spPr>
          <a:xfrm>
            <a:off x="322632" y="4818022"/>
            <a:ext cx="659155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rgbClr val="EE0000"/>
                </a:solidFill>
              </a:rPr>
              <a:t>응답 내용</a:t>
            </a:r>
            <a:r>
              <a:rPr lang="en-US" altLang="ko-KR" sz="800" b="1" dirty="0">
                <a:solidFill>
                  <a:srgbClr val="EE0000"/>
                </a:solidFill>
              </a:rPr>
              <a:t>.</a:t>
            </a:r>
            <a:endParaRPr lang="en-US" sz="800" dirty="0">
              <a:solidFill>
                <a:srgbClr val="EE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369DB094-C2A4-4ADF-6B32-99B19AAFF0BD}"/>
              </a:ext>
            </a:extLst>
          </p:cNvPr>
          <p:cNvSpPr/>
          <p:nvPr/>
        </p:nvSpPr>
        <p:spPr>
          <a:xfrm>
            <a:off x="-210465" y="50003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" name="왼쪽 대괄호 7">
            <a:extLst>
              <a:ext uri="{FF2B5EF4-FFF2-40B4-BE49-F238E27FC236}">
                <a16:creationId xmlns:a16="http://schemas.microsoft.com/office/drawing/2014/main" id="{7420D1BF-7555-78A7-84FB-6F23B0F149A6}"/>
              </a:ext>
            </a:extLst>
          </p:cNvPr>
          <p:cNvSpPr/>
          <p:nvPr/>
        </p:nvSpPr>
        <p:spPr>
          <a:xfrm>
            <a:off x="20325" y="4785962"/>
            <a:ext cx="270030" cy="1119320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DB3A9DEA-CB4E-BD24-BBEF-54A40234FDFC}"/>
              </a:ext>
            </a:extLst>
          </p:cNvPr>
          <p:cNvSpPr/>
          <p:nvPr/>
        </p:nvSpPr>
        <p:spPr>
          <a:xfrm>
            <a:off x="8352709" y="44787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976240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2FF2D-F0F9-16A9-DD82-C7A8B9A57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777E85B2-46E2-8B5D-4191-23718BA99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224882"/>
              </p:ext>
            </p:extLst>
          </p:nvPr>
        </p:nvGraphicFramePr>
        <p:xfrm>
          <a:off x="464883" y="2580477"/>
          <a:ext cx="8646451" cy="179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682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30769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번호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(callToList)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 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(smsTxt)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치환용 이름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(nameStr)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(test_yn)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42796"/>
                  </a:ext>
                </a:extLst>
              </a:tr>
            </a:tbl>
          </a:graphicData>
        </a:graphic>
      </p:graphicFrame>
      <p:sp>
        <p:nvSpPr>
          <p:cNvPr id="39" name="직사각형 38">
            <a:extLst>
              <a:ext uri="{FF2B5EF4-FFF2-40B4-BE49-F238E27FC236}">
                <a16:creationId xmlns:a16="http://schemas.microsoft.com/office/drawing/2014/main" id="{EA6224FA-651C-5585-8820-A2D5BA71B2E6}"/>
              </a:ext>
            </a:extLst>
          </p:cNvPr>
          <p:cNvSpPr/>
          <p:nvPr/>
        </p:nvSpPr>
        <p:spPr>
          <a:xfrm>
            <a:off x="2286881" y="2610436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rgbClr val="333333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3429312e6a2c732188d4cc7d15d8a1baa01d8d91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9EA7833-E121-CF0F-3E74-C256E49123FF}"/>
              </a:ext>
            </a:extLst>
          </p:cNvPr>
          <p:cNvSpPr/>
          <p:nvPr/>
        </p:nvSpPr>
        <p:spPr>
          <a:xfrm>
            <a:off x="2286881" y="287824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15518011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5EB2307-4C72-A83F-2CD8-3FE5A6039B4F}"/>
              </a:ext>
            </a:extLst>
          </p:cNvPr>
          <p:cNvSpPr/>
          <p:nvPr/>
        </p:nvSpPr>
        <p:spPr>
          <a:xfrm>
            <a:off x="2286881" y="314605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01059667075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27F1958-B1DE-977A-D3EB-A40CB3985144}"/>
              </a:ext>
            </a:extLst>
          </p:cNvPr>
          <p:cNvSpPr/>
          <p:nvPr/>
        </p:nvSpPr>
        <p:spPr>
          <a:xfrm>
            <a:off x="2286881" y="3413857"/>
            <a:ext cx="5751267" cy="38088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A54059D-A5D4-7ABD-E2E9-33C90E39C06A}"/>
              </a:ext>
            </a:extLst>
          </p:cNvPr>
          <p:cNvSpPr/>
          <p:nvPr/>
        </p:nvSpPr>
        <p:spPr>
          <a:xfrm>
            <a:off x="2286881" y="3879152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홍길동</a:t>
            </a:r>
            <a:r>
              <a:rPr lang="en-US" altLang="ko-KR" sz="800" dirty="0">
                <a:solidFill>
                  <a:schemeClr val="tx1"/>
                </a:solidFill>
              </a:rPr>
              <a:t>1</a:t>
            </a:r>
            <a:r>
              <a:rPr lang="ko-KR" altLang="en-US" sz="800" dirty="0">
                <a:solidFill>
                  <a:schemeClr val="tx1"/>
                </a:solidFill>
              </a:rPr>
              <a:t>ㅣ홍길동</a:t>
            </a:r>
            <a:r>
              <a:rPr lang="en-US" altLang="ko-KR" sz="800" dirty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0E78757-23D0-0B9D-9868-19EFCCAE1C7D}"/>
              </a:ext>
            </a:extLst>
          </p:cNvPr>
          <p:cNvSpPr/>
          <p:nvPr/>
        </p:nvSpPr>
        <p:spPr>
          <a:xfrm>
            <a:off x="2286882" y="414695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5" name="Rectangle 49">
            <a:extLst>
              <a:ext uri="{FF2B5EF4-FFF2-40B4-BE49-F238E27FC236}">
                <a16:creationId xmlns:a16="http://schemas.microsoft.com/office/drawing/2014/main" id="{03B6A6E0-20D8-78CB-54F2-E6D731773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97" y="446679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E4DEDBA-C18B-87FB-0EA2-C64DADF20DA3}"/>
              </a:ext>
            </a:extLst>
          </p:cNvPr>
          <p:cNvSpPr txBox="1"/>
          <p:nvPr/>
        </p:nvSpPr>
        <p:spPr>
          <a:xfrm>
            <a:off x="284356" y="2295532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47" name="Rectangle 49">
            <a:extLst>
              <a:ext uri="{FF2B5EF4-FFF2-40B4-BE49-F238E27FC236}">
                <a16:creationId xmlns:a16="http://schemas.microsoft.com/office/drawing/2014/main" id="{BF1C317B-4196-6004-BEA0-D2A7D75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275" y="4471122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DF0CD4C-FFDA-01C4-4A55-148805D0C79A}"/>
              </a:ext>
            </a:extLst>
          </p:cNvPr>
          <p:cNvGrpSpPr/>
          <p:nvPr/>
        </p:nvGrpSpPr>
        <p:grpSpPr>
          <a:xfrm>
            <a:off x="208493" y="891850"/>
            <a:ext cx="9082862" cy="1296127"/>
            <a:chOff x="1730515" y="2963871"/>
            <a:chExt cx="6670092" cy="1296127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5B861210-5CE3-7A7D-2A94-6A6E4B5FD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0551" b="38344"/>
            <a:stretch/>
          </p:blipFill>
          <p:spPr>
            <a:xfrm>
              <a:off x="1730515" y="3001195"/>
              <a:ext cx="6670092" cy="125880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E7173E-902A-8B54-1E46-0C0637AACE61}"/>
                </a:ext>
              </a:extLst>
            </p:cNvPr>
            <p:cNvSpPr txBox="1"/>
            <p:nvPr/>
          </p:nvSpPr>
          <p:spPr>
            <a:xfrm>
              <a:off x="1815424" y="2963871"/>
              <a:ext cx="761747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>
                  <a:solidFill>
                    <a:srgbClr val="4C71EE"/>
                  </a:solidFill>
                </a:rPr>
                <a:t>사용자 정보</a:t>
              </a:r>
              <a:r>
                <a:rPr lang="en-US" altLang="ko-KR" sz="800" b="1" dirty="0">
                  <a:solidFill>
                    <a:srgbClr val="4C71EE"/>
                  </a:solidFill>
                </a:rPr>
                <a:t>.</a:t>
              </a:r>
              <a:endParaRPr lang="en-US" sz="800" dirty="0">
                <a:solidFill>
                  <a:srgbClr val="4C71EE"/>
                </a:solidFill>
              </a:endParaRPr>
            </a:p>
          </p:txBody>
        </p:sp>
        <p:sp>
          <p:nvSpPr>
            <p:cNvPr id="29" name="양쪽 모서리가 둥근 사각형 94">
              <a:extLst>
                <a:ext uri="{FF2B5EF4-FFF2-40B4-BE49-F238E27FC236}">
                  <a16:creationId xmlns:a16="http://schemas.microsoft.com/office/drawing/2014/main" id="{2D266636-06EB-9E08-24E6-C6B142DBC81E}"/>
                </a:ext>
              </a:extLst>
            </p:cNvPr>
            <p:cNvSpPr/>
            <p:nvPr/>
          </p:nvSpPr>
          <p:spPr>
            <a:xfrm>
              <a:off x="1978396" y="3225519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사용자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ID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0" name="양쪽 모서리가 둥근 사각형 94">
              <a:extLst>
                <a:ext uri="{FF2B5EF4-FFF2-40B4-BE49-F238E27FC236}">
                  <a16:creationId xmlns:a16="http://schemas.microsoft.com/office/drawing/2014/main" id="{7A110795-5F7E-4ED5-6D22-D0495FA86D85}"/>
                </a:ext>
              </a:extLst>
            </p:cNvPr>
            <p:cNvSpPr/>
            <p:nvPr/>
          </p:nvSpPr>
          <p:spPr>
            <a:xfrm>
              <a:off x="1978396" y="3479637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Key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1" name="양쪽 모서리가 둥근 사각형 94">
              <a:extLst>
                <a:ext uri="{FF2B5EF4-FFF2-40B4-BE49-F238E27FC236}">
                  <a16:creationId xmlns:a16="http://schemas.microsoft.com/office/drawing/2014/main" id="{8165B43C-BE44-6DF0-AEF6-FE3E502D8E1F}"/>
                </a:ext>
              </a:extLst>
            </p:cNvPr>
            <p:cNvSpPr/>
            <p:nvPr/>
          </p:nvSpPr>
          <p:spPr>
            <a:xfrm>
              <a:off x="1978396" y="3733755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</a:t>
              </a: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상태</a:t>
              </a:r>
            </a:p>
          </p:txBody>
        </p:sp>
        <p:sp>
          <p:nvSpPr>
            <p:cNvPr id="32" name="양쪽 모서리가 둥근 사각형 94">
              <a:extLst>
                <a:ext uri="{FF2B5EF4-FFF2-40B4-BE49-F238E27FC236}">
                  <a16:creationId xmlns:a16="http://schemas.microsoft.com/office/drawing/2014/main" id="{0194469B-DA7D-1E2F-D483-5E156195D818}"/>
                </a:ext>
              </a:extLst>
            </p:cNvPr>
            <p:cNvSpPr/>
            <p:nvPr/>
          </p:nvSpPr>
          <p:spPr>
            <a:xfrm>
              <a:off x="1978396" y="3987873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등록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IP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3" name="양쪽 모서리가 둥근 사각형 94">
              <a:extLst>
                <a:ext uri="{FF2B5EF4-FFF2-40B4-BE49-F238E27FC236}">
                  <a16:creationId xmlns:a16="http://schemas.microsoft.com/office/drawing/2014/main" id="{7643418A-927C-A8F4-869A-0E33AA4F71BE}"/>
                </a:ext>
              </a:extLst>
            </p:cNvPr>
            <p:cNvSpPr/>
            <p:nvPr/>
          </p:nvSpPr>
          <p:spPr>
            <a:xfrm>
              <a:off x="3260688" y="3224750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de0621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34" name="양쪽 모서리가 둥근 사각형 94">
              <a:extLst>
                <a:ext uri="{FF2B5EF4-FFF2-40B4-BE49-F238E27FC236}">
                  <a16:creationId xmlns:a16="http://schemas.microsoft.com/office/drawing/2014/main" id="{7C388EDD-A119-7E89-E0A5-C3E07A1FDC3A}"/>
                </a:ext>
              </a:extLst>
            </p:cNvPr>
            <p:cNvSpPr/>
            <p:nvPr/>
          </p:nvSpPr>
          <p:spPr>
            <a:xfrm>
              <a:off x="3260687" y="3479124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12b05a275cbd6aedd623cba5ecd724be1461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35" name="양쪽 모서리가 둥근 사각형 94">
              <a:extLst>
                <a:ext uri="{FF2B5EF4-FFF2-40B4-BE49-F238E27FC236}">
                  <a16:creationId xmlns:a16="http://schemas.microsoft.com/office/drawing/2014/main" id="{48066A0E-4151-4347-AD58-6C54C4903AE4}"/>
                </a:ext>
              </a:extLst>
            </p:cNvPr>
            <p:cNvSpPr/>
            <p:nvPr/>
          </p:nvSpPr>
          <p:spPr>
            <a:xfrm>
              <a:off x="3260686" y="3733498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dirty="0">
                  <a:solidFill>
                    <a:srgbClr val="4C5D6C"/>
                  </a:solidFill>
                  <a:latin typeface="+mn-ea"/>
                </a:rPr>
                <a:t>사용중 </a:t>
              </a: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(Y)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36" name="양쪽 모서리가 둥근 사각형 94">
              <a:extLst>
                <a:ext uri="{FF2B5EF4-FFF2-40B4-BE49-F238E27FC236}">
                  <a16:creationId xmlns:a16="http://schemas.microsoft.com/office/drawing/2014/main" id="{109544FB-0AFF-194A-2648-F616E97A49FF}"/>
                </a:ext>
              </a:extLst>
            </p:cNvPr>
            <p:cNvSpPr/>
            <p:nvPr/>
          </p:nvSpPr>
          <p:spPr>
            <a:xfrm>
              <a:off x="3260685" y="3987872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 </a:t>
              </a:r>
              <a:r>
                <a:rPr lang="ko-KR" altLang="en-US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ㅣ </a:t>
              </a:r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37" name="Rectangle 49">
              <a:extLst>
                <a:ext uri="{FF2B5EF4-FFF2-40B4-BE49-F238E27FC236}">
                  <a16:creationId xmlns:a16="http://schemas.microsoft.com/office/drawing/2014/main" id="{9FA4C94C-72AD-2A8B-6E27-CD1C5A6523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010" y="3222839"/>
              <a:ext cx="350592" cy="217625"/>
            </a:xfrm>
            <a:prstGeom prst="rect">
              <a:avLst/>
            </a:prstGeom>
            <a:solidFill>
              <a:srgbClr val="456DED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조회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92E8B51-97AE-39F9-009B-CCA478DC9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DBB3E-8467-1EDF-401B-6FF0EE2B1405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EBC5681-8A0D-3608-60C6-7310360F7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425013"/>
              </p:ext>
            </p:extLst>
          </p:nvPr>
        </p:nvGraphicFramePr>
        <p:xfrm>
          <a:off x="9417800" y="2106808"/>
          <a:ext cx="2663865" cy="2800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운영서버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 err="1"/>
                        <a:t>실발송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전송 시도내역 팝업창에서 선택한 데이터로 발신정보 표출하되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발신자번호 및 수신자번호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발신자번호 </a:t>
                      </a:r>
                      <a:r>
                        <a:rPr lang="en-US" altLang="ko-KR" sz="800" b="0" dirty="0"/>
                        <a:t>: 15518011 (</a:t>
                      </a:r>
                      <a:r>
                        <a:rPr lang="ko-KR" altLang="en-US" sz="800" b="0" dirty="0" err="1"/>
                        <a:t>문자온</a:t>
                      </a:r>
                      <a:r>
                        <a:rPr lang="ko-KR" altLang="en-US" sz="800" b="0" dirty="0"/>
                        <a:t> 고객센터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수신자번호 </a:t>
                      </a:r>
                      <a:r>
                        <a:rPr lang="en-US" altLang="ko-KR" sz="800" b="0" dirty="0"/>
                        <a:t>: 01059667075 (</a:t>
                      </a:r>
                      <a:r>
                        <a:rPr lang="ko-KR" altLang="en-US" sz="800" b="0" dirty="0"/>
                        <a:t>장실장님 태블릿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입력필드 수정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1395F4D-9D08-04F3-95BD-A8C120DF16DD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E8D33BE-AF6D-BBD7-F1F5-BE0EDD4FC006}"/>
              </a:ext>
            </a:extLst>
          </p:cNvPr>
          <p:cNvSpPr/>
          <p:nvPr/>
        </p:nvSpPr>
        <p:spPr>
          <a:xfrm>
            <a:off x="7370028" y="4500814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CE095D-BD7D-7407-59EF-C30F3687C601}"/>
              </a:ext>
            </a:extLst>
          </p:cNvPr>
          <p:cNvSpPr txBox="1"/>
          <p:nvPr/>
        </p:nvSpPr>
        <p:spPr>
          <a:xfrm>
            <a:off x="7452090" y="4448206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3BE4B1-9384-9921-EF5B-F575BE04571A}"/>
              </a:ext>
            </a:extLst>
          </p:cNvPr>
          <p:cNvSpPr txBox="1"/>
          <p:nvPr/>
        </p:nvSpPr>
        <p:spPr>
          <a:xfrm>
            <a:off x="7450663" y="4595847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03C9133-DB8D-CAC4-318D-6E718878B5E2}"/>
              </a:ext>
            </a:extLst>
          </p:cNvPr>
          <p:cNvGrpSpPr/>
          <p:nvPr/>
        </p:nvGrpSpPr>
        <p:grpSpPr>
          <a:xfrm>
            <a:off x="7367775" y="4652174"/>
            <a:ext cx="104939" cy="104878"/>
            <a:chOff x="6036066" y="4257165"/>
            <a:chExt cx="104939" cy="104878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A7B35CDA-8B4B-E01F-224D-06FDE0EFA626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07F4486-A491-82BD-C949-85DCDAC77BA7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3D46BFA5-B996-EEDD-40E3-AF78C11E7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550" y="874621"/>
            <a:ext cx="4381314" cy="2792129"/>
          </a:xfrm>
          <a:prstGeom prst="rect">
            <a:avLst/>
          </a:prstGeom>
        </p:spPr>
      </p:pic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B2CCC598-8D17-D85D-6D06-6AE98F60B810}"/>
              </a:ext>
            </a:extLst>
          </p:cNvPr>
          <p:cNvCxnSpPr>
            <a:cxnSpLocks/>
            <a:stCxn id="16" idx="1"/>
          </p:cNvCxnSpPr>
          <p:nvPr/>
        </p:nvCxnSpPr>
        <p:spPr>
          <a:xfrm rot="10800000" flipV="1">
            <a:off x="3850790" y="1979029"/>
            <a:ext cx="4269359" cy="12001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6E62837-5A9E-82D0-7A28-A434EDC269B2}"/>
              </a:ext>
            </a:extLst>
          </p:cNvPr>
          <p:cNvSpPr/>
          <p:nvPr/>
        </p:nvSpPr>
        <p:spPr>
          <a:xfrm>
            <a:off x="8120148" y="1925778"/>
            <a:ext cx="175258" cy="106501"/>
          </a:xfrm>
          <a:prstGeom prst="rect">
            <a:avLst/>
          </a:prstGeom>
          <a:noFill/>
          <a:ln w="9525">
            <a:solidFill>
              <a:srgbClr val="4970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E861C60B-E789-1795-7B93-B7A6A23923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625" b="10043"/>
          <a:stretch/>
        </p:blipFill>
        <p:spPr>
          <a:xfrm>
            <a:off x="200345" y="4786616"/>
            <a:ext cx="9082862" cy="1033700"/>
          </a:xfrm>
          <a:prstGeom prst="rect">
            <a:avLst/>
          </a:prstGeom>
        </p:spPr>
      </p:pic>
      <p:sp>
        <p:nvSpPr>
          <p:cNvPr id="49" name="양쪽 모서리가 둥근 사각형 94">
            <a:extLst>
              <a:ext uri="{FF2B5EF4-FFF2-40B4-BE49-F238E27FC236}">
                <a16:creationId xmlns:a16="http://schemas.microsoft.com/office/drawing/2014/main" id="{81F9501D-79D7-2CC1-CB90-92C28E56A1AA}"/>
              </a:ext>
            </a:extLst>
          </p:cNvPr>
          <p:cNvSpPr/>
          <p:nvPr/>
        </p:nvSpPr>
        <p:spPr>
          <a:xfrm>
            <a:off x="464897" y="5068566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요청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양쪽 모서리가 둥근 사각형 94">
            <a:extLst>
              <a:ext uri="{FF2B5EF4-FFF2-40B4-BE49-F238E27FC236}">
                <a16:creationId xmlns:a16="http://schemas.microsoft.com/office/drawing/2014/main" id="{99050D3B-0479-9240-2B66-2EE5E615D906}"/>
              </a:ext>
            </a:extLst>
          </p:cNvPr>
          <p:cNvSpPr/>
          <p:nvPr/>
        </p:nvSpPr>
        <p:spPr>
          <a:xfrm>
            <a:off x="464897" y="5325308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성공 여부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(resultCode)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양쪽 모서리가 둥근 사각형 94">
            <a:extLst>
              <a:ext uri="{FF2B5EF4-FFF2-40B4-BE49-F238E27FC236}">
                <a16:creationId xmlns:a16="http://schemas.microsoft.com/office/drawing/2014/main" id="{39EE291A-BBE0-E9C9-866F-BF32E42FCE59}"/>
              </a:ext>
            </a:extLst>
          </p:cNvPr>
          <p:cNvSpPr/>
          <p:nvPr/>
        </p:nvSpPr>
        <p:spPr>
          <a:xfrm>
            <a:off x="464897" y="5582049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결과값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(data)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E3C265-2998-FAE8-269C-4DE5F28B1FE1}"/>
              </a:ext>
            </a:extLst>
          </p:cNvPr>
          <p:cNvSpPr txBox="1"/>
          <p:nvPr/>
        </p:nvSpPr>
        <p:spPr>
          <a:xfrm>
            <a:off x="322632" y="4818022"/>
            <a:ext cx="659155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rgbClr val="466DED"/>
                </a:solidFill>
              </a:rPr>
              <a:t>응답 내용</a:t>
            </a:r>
            <a:r>
              <a:rPr lang="en-US" altLang="ko-KR" sz="800" b="1" dirty="0">
                <a:solidFill>
                  <a:srgbClr val="466DED"/>
                </a:solidFill>
              </a:rPr>
              <a:t>.</a:t>
            </a:r>
            <a:endParaRPr lang="en-US" sz="800" dirty="0">
              <a:solidFill>
                <a:srgbClr val="466DED"/>
              </a:solidFill>
            </a:endParaRPr>
          </a:p>
        </p:txBody>
      </p:sp>
      <p:sp>
        <p:nvSpPr>
          <p:cNvPr id="56" name="양쪽 모서리가 둥근 사각형 94">
            <a:extLst>
              <a:ext uri="{FF2B5EF4-FFF2-40B4-BE49-F238E27FC236}">
                <a16:creationId xmlns:a16="http://schemas.microsoft.com/office/drawing/2014/main" id="{83FC983D-D75B-5106-0A99-CD9D5118EC1C}"/>
              </a:ext>
            </a:extLst>
          </p:cNvPr>
          <p:cNvSpPr/>
          <p:nvPr/>
        </p:nvSpPr>
        <p:spPr>
          <a:xfrm>
            <a:off x="2272631" y="5068565"/>
            <a:ext cx="579283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양쪽 모서리가 둥근 사각형 94">
            <a:extLst>
              <a:ext uri="{FF2B5EF4-FFF2-40B4-BE49-F238E27FC236}">
                <a16:creationId xmlns:a16="http://schemas.microsoft.com/office/drawing/2014/main" id="{E0CA8171-B23C-8BD2-D8FA-38C7E86A39BB}"/>
              </a:ext>
            </a:extLst>
          </p:cNvPr>
          <p:cNvSpPr/>
          <p:nvPr/>
        </p:nvSpPr>
        <p:spPr>
          <a:xfrm>
            <a:off x="2272631" y="5335699"/>
            <a:ext cx="4813479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양쪽 모서리가 둥근 사각형 94">
            <a:extLst>
              <a:ext uri="{FF2B5EF4-FFF2-40B4-BE49-F238E27FC236}">
                <a16:creationId xmlns:a16="http://schemas.microsoft.com/office/drawing/2014/main" id="{D6DCDE95-22BA-CAF0-E1A0-C544702EDBE9}"/>
              </a:ext>
            </a:extLst>
          </p:cNvPr>
          <p:cNvSpPr/>
          <p:nvPr/>
        </p:nvSpPr>
        <p:spPr>
          <a:xfrm>
            <a:off x="2272631" y="5591721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D1805D64-A2B1-551B-4D6B-435FA2E2FAB7}"/>
              </a:ext>
            </a:extLst>
          </p:cNvPr>
          <p:cNvSpPr/>
          <p:nvPr/>
        </p:nvSpPr>
        <p:spPr>
          <a:xfrm>
            <a:off x="7146589" y="46269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3555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40E5F-4841-2D1A-921C-50337A25D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" name="표 125">
            <a:extLst>
              <a:ext uri="{FF2B5EF4-FFF2-40B4-BE49-F238E27FC236}">
                <a16:creationId xmlns:a16="http://schemas.microsoft.com/office/drawing/2014/main" id="{7E33CD12-E07A-D44D-5F87-7C271332F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571182"/>
              </p:ext>
            </p:extLst>
          </p:nvPr>
        </p:nvGraphicFramePr>
        <p:xfrm>
          <a:off x="464883" y="2580477"/>
          <a:ext cx="8646451" cy="179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682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30769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번호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(callToList)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 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(smsTxt)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치환용 이름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(nameStr)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(test_yn)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42796"/>
                  </a:ext>
                </a:extLst>
              </a:tr>
            </a:tbl>
          </a:graphicData>
        </a:graphic>
      </p:graphicFrame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75748C96-D210-E75A-7859-748A94F8C127}"/>
              </a:ext>
            </a:extLst>
          </p:cNvPr>
          <p:cNvSpPr/>
          <p:nvPr/>
        </p:nvSpPr>
        <p:spPr>
          <a:xfrm>
            <a:off x="2286881" y="2610436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rgbClr val="333333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3429312e6a2c732188d4cc7d15d8a1baa01d8d91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39C6AE1B-BE91-4072-5D43-870F23344A95}"/>
              </a:ext>
            </a:extLst>
          </p:cNvPr>
          <p:cNvSpPr/>
          <p:nvPr/>
        </p:nvSpPr>
        <p:spPr>
          <a:xfrm>
            <a:off x="2286881" y="287824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15518011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435F3064-5E8B-AAE2-7E3E-44F44FF13EC7}"/>
              </a:ext>
            </a:extLst>
          </p:cNvPr>
          <p:cNvSpPr/>
          <p:nvPr/>
        </p:nvSpPr>
        <p:spPr>
          <a:xfrm>
            <a:off x="2286881" y="314605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01059667075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8F07230F-A4AE-FCBA-9A02-DDC316B66D91}"/>
              </a:ext>
            </a:extLst>
          </p:cNvPr>
          <p:cNvSpPr/>
          <p:nvPr/>
        </p:nvSpPr>
        <p:spPr>
          <a:xfrm>
            <a:off x="2286881" y="3413857"/>
            <a:ext cx="5751267" cy="38088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1DCE74F2-8252-615E-7171-3E9B08DB976D}"/>
              </a:ext>
            </a:extLst>
          </p:cNvPr>
          <p:cNvSpPr/>
          <p:nvPr/>
        </p:nvSpPr>
        <p:spPr>
          <a:xfrm>
            <a:off x="2286881" y="3879152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홍길동</a:t>
            </a:r>
            <a:r>
              <a:rPr lang="en-US" altLang="ko-KR" sz="800" dirty="0">
                <a:solidFill>
                  <a:schemeClr val="tx1"/>
                </a:solidFill>
              </a:rPr>
              <a:t>1</a:t>
            </a:r>
            <a:r>
              <a:rPr lang="ko-KR" altLang="en-US" sz="800" dirty="0">
                <a:solidFill>
                  <a:schemeClr val="tx1"/>
                </a:solidFill>
              </a:rPr>
              <a:t>ㅣ홍길동</a:t>
            </a:r>
            <a:r>
              <a:rPr lang="en-US" altLang="ko-KR" sz="800" dirty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DC5BFC39-D426-0161-887F-ADEAA19633D5}"/>
              </a:ext>
            </a:extLst>
          </p:cNvPr>
          <p:cNvSpPr/>
          <p:nvPr/>
        </p:nvSpPr>
        <p:spPr>
          <a:xfrm>
            <a:off x="2286882" y="414695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33" name="Rectangle 49">
            <a:extLst>
              <a:ext uri="{FF2B5EF4-FFF2-40B4-BE49-F238E27FC236}">
                <a16:creationId xmlns:a16="http://schemas.microsoft.com/office/drawing/2014/main" id="{F075C9C8-8EB0-8A1E-DFBF-378D3C07C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97" y="446679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17A0EAD1-310C-C7D8-D58E-93930E477599}"/>
              </a:ext>
            </a:extLst>
          </p:cNvPr>
          <p:cNvSpPr txBox="1"/>
          <p:nvPr/>
        </p:nvSpPr>
        <p:spPr>
          <a:xfrm>
            <a:off x="284356" y="2295532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135" name="Rectangle 49">
            <a:extLst>
              <a:ext uri="{FF2B5EF4-FFF2-40B4-BE49-F238E27FC236}">
                <a16:creationId xmlns:a16="http://schemas.microsoft.com/office/drawing/2014/main" id="{EECE189C-6A5F-24F0-8D39-448EB4511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275" y="4471122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FB3CE411-0F50-B687-6947-05498D8486E0}"/>
              </a:ext>
            </a:extLst>
          </p:cNvPr>
          <p:cNvGrpSpPr/>
          <p:nvPr/>
        </p:nvGrpSpPr>
        <p:grpSpPr>
          <a:xfrm>
            <a:off x="208493" y="891850"/>
            <a:ext cx="9082862" cy="1296127"/>
            <a:chOff x="1730515" y="2963871"/>
            <a:chExt cx="6670092" cy="1296127"/>
          </a:xfrm>
        </p:grpSpPr>
        <p:pic>
          <p:nvPicPr>
            <p:cNvPr id="137" name="그림 136">
              <a:extLst>
                <a:ext uri="{FF2B5EF4-FFF2-40B4-BE49-F238E27FC236}">
                  <a16:creationId xmlns:a16="http://schemas.microsoft.com/office/drawing/2014/main" id="{C5822A9A-BA6C-B808-AB70-1D69EE8BE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0551" b="38344"/>
            <a:stretch/>
          </p:blipFill>
          <p:spPr>
            <a:xfrm>
              <a:off x="1730515" y="3001195"/>
              <a:ext cx="6670092" cy="1258803"/>
            </a:xfrm>
            <a:prstGeom prst="rect">
              <a:avLst/>
            </a:prstGeom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D1164F0-22DC-15ED-BCAD-79AAE50EBB2B}"/>
                </a:ext>
              </a:extLst>
            </p:cNvPr>
            <p:cNvSpPr txBox="1"/>
            <p:nvPr/>
          </p:nvSpPr>
          <p:spPr>
            <a:xfrm>
              <a:off x="1815424" y="2963871"/>
              <a:ext cx="761747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800" b="1" dirty="0">
                  <a:solidFill>
                    <a:srgbClr val="4C71EE"/>
                  </a:solidFill>
                </a:rPr>
                <a:t>사용자 정보</a:t>
              </a:r>
              <a:r>
                <a:rPr lang="en-US" altLang="ko-KR" sz="800" b="1" dirty="0">
                  <a:solidFill>
                    <a:srgbClr val="4C71EE"/>
                  </a:solidFill>
                </a:rPr>
                <a:t>.</a:t>
              </a:r>
              <a:endParaRPr lang="en-US" sz="800" dirty="0">
                <a:solidFill>
                  <a:srgbClr val="4C71EE"/>
                </a:solidFill>
              </a:endParaRPr>
            </a:p>
          </p:txBody>
        </p:sp>
        <p:sp>
          <p:nvSpPr>
            <p:cNvPr id="139" name="양쪽 모서리가 둥근 사각형 94">
              <a:extLst>
                <a:ext uri="{FF2B5EF4-FFF2-40B4-BE49-F238E27FC236}">
                  <a16:creationId xmlns:a16="http://schemas.microsoft.com/office/drawing/2014/main" id="{64F59FEF-A621-4073-58BD-3B180143AC57}"/>
                </a:ext>
              </a:extLst>
            </p:cNvPr>
            <p:cNvSpPr/>
            <p:nvPr/>
          </p:nvSpPr>
          <p:spPr>
            <a:xfrm>
              <a:off x="1978396" y="3225519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사용자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ID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0" name="양쪽 모서리가 둥근 사각형 94">
              <a:extLst>
                <a:ext uri="{FF2B5EF4-FFF2-40B4-BE49-F238E27FC236}">
                  <a16:creationId xmlns:a16="http://schemas.microsoft.com/office/drawing/2014/main" id="{9A934BFD-C22D-2BD0-23A6-21A670A90901}"/>
                </a:ext>
              </a:extLst>
            </p:cNvPr>
            <p:cNvSpPr/>
            <p:nvPr/>
          </p:nvSpPr>
          <p:spPr>
            <a:xfrm>
              <a:off x="1978396" y="3479637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Key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1" name="양쪽 모서리가 둥근 사각형 94">
              <a:extLst>
                <a:ext uri="{FF2B5EF4-FFF2-40B4-BE49-F238E27FC236}">
                  <a16:creationId xmlns:a16="http://schemas.microsoft.com/office/drawing/2014/main" id="{C15CD43D-093E-8052-929C-E718E95203A3}"/>
                </a:ext>
              </a:extLst>
            </p:cNvPr>
            <p:cNvSpPr/>
            <p:nvPr/>
          </p:nvSpPr>
          <p:spPr>
            <a:xfrm>
              <a:off x="1978396" y="3733755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API </a:t>
              </a: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상태</a:t>
              </a:r>
            </a:p>
          </p:txBody>
        </p:sp>
        <p:sp>
          <p:nvSpPr>
            <p:cNvPr id="142" name="양쪽 모서리가 둥근 사각형 94">
              <a:extLst>
                <a:ext uri="{FF2B5EF4-FFF2-40B4-BE49-F238E27FC236}">
                  <a16:creationId xmlns:a16="http://schemas.microsoft.com/office/drawing/2014/main" id="{9994FB9C-E055-F70B-51DE-419E8DF745AA}"/>
                </a:ext>
              </a:extLst>
            </p:cNvPr>
            <p:cNvSpPr/>
            <p:nvPr/>
          </p:nvSpPr>
          <p:spPr>
            <a:xfrm>
              <a:off x="1978396" y="3987873"/>
              <a:ext cx="855095" cy="203481"/>
            </a:xfrm>
            <a:prstGeom prst="rect">
              <a:avLst/>
            </a:prstGeom>
            <a:solidFill>
              <a:srgbClr val="F7F7F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등록 </a:t>
              </a:r>
              <a:r>
                <a:rPr lang="en-US" altLang="ko-KR" sz="800" b="1" dirty="0">
                  <a:solidFill>
                    <a:schemeClr val="tx1"/>
                  </a:solidFill>
                  <a:latin typeface="+mn-ea"/>
                </a:rPr>
                <a:t>IP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3" name="양쪽 모서리가 둥근 사각형 94">
              <a:extLst>
                <a:ext uri="{FF2B5EF4-FFF2-40B4-BE49-F238E27FC236}">
                  <a16:creationId xmlns:a16="http://schemas.microsoft.com/office/drawing/2014/main" id="{AE6DC120-8A89-07B8-D11F-C6C9C3D17822}"/>
                </a:ext>
              </a:extLst>
            </p:cNvPr>
            <p:cNvSpPr/>
            <p:nvPr/>
          </p:nvSpPr>
          <p:spPr>
            <a:xfrm>
              <a:off x="3260688" y="3224750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de0621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144" name="양쪽 모서리가 둥근 사각형 94">
              <a:extLst>
                <a:ext uri="{FF2B5EF4-FFF2-40B4-BE49-F238E27FC236}">
                  <a16:creationId xmlns:a16="http://schemas.microsoft.com/office/drawing/2014/main" id="{7CF78253-D9F9-F181-7AEE-7CBAD3A8EEC9}"/>
                </a:ext>
              </a:extLst>
            </p:cNvPr>
            <p:cNvSpPr/>
            <p:nvPr/>
          </p:nvSpPr>
          <p:spPr>
            <a:xfrm>
              <a:off x="3260687" y="3479124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12b05a275cbd6aedd623cba5ecd724be1461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145" name="양쪽 모서리가 둥근 사각형 94">
              <a:extLst>
                <a:ext uri="{FF2B5EF4-FFF2-40B4-BE49-F238E27FC236}">
                  <a16:creationId xmlns:a16="http://schemas.microsoft.com/office/drawing/2014/main" id="{C33E0383-9C41-3FAC-46F1-EA6423368649}"/>
                </a:ext>
              </a:extLst>
            </p:cNvPr>
            <p:cNvSpPr/>
            <p:nvPr/>
          </p:nvSpPr>
          <p:spPr>
            <a:xfrm>
              <a:off x="3260686" y="3733498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dirty="0">
                  <a:solidFill>
                    <a:srgbClr val="4C5D6C"/>
                  </a:solidFill>
                  <a:latin typeface="+mn-ea"/>
                </a:rPr>
                <a:t>사용중 </a:t>
              </a:r>
              <a:r>
                <a:rPr lang="en-US" altLang="ko-KR" sz="800" dirty="0">
                  <a:solidFill>
                    <a:srgbClr val="4C5D6C"/>
                  </a:solidFill>
                  <a:latin typeface="+mn-ea"/>
                </a:rPr>
                <a:t>(Y)</a:t>
              </a:r>
              <a:endParaRPr lang="ko-KR" altLang="en-US" sz="800" dirty="0">
                <a:solidFill>
                  <a:srgbClr val="4C5D6C"/>
                </a:solidFill>
                <a:latin typeface="+mn-ea"/>
              </a:endParaRPr>
            </a:p>
          </p:txBody>
        </p:sp>
        <p:sp>
          <p:nvSpPr>
            <p:cNvPr id="146" name="양쪽 모서리가 둥근 사각형 94">
              <a:extLst>
                <a:ext uri="{FF2B5EF4-FFF2-40B4-BE49-F238E27FC236}">
                  <a16:creationId xmlns:a16="http://schemas.microsoft.com/office/drawing/2014/main" id="{5FB1060F-1F65-A2F0-677B-815344AB62B6}"/>
                </a:ext>
              </a:extLst>
            </p:cNvPr>
            <p:cNvSpPr/>
            <p:nvPr/>
          </p:nvSpPr>
          <p:spPr>
            <a:xfrm>
              <a:off x="3260685" y="3987872"/>
              <a:ext cx="4297403" cy="20348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 </a:t>
              </a:r>
              <a:r>
                <a:rPr lang="ko-KR" altLang="en-US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ㅣ </a:t>
              </a:r>
              <a:r>
                <a:rPr lang="en-US" altLang="ko-KR" sz="800" b="0" i="0" dirty="0">
                  <a:solidFill>
                    <a:srgbClr val="4C5D6C"/>
                  </a:solidFill>
                  <a:effectLst/>
                  <a:ea typeface="Noto Sans KR" panose="020B0200000000000000" pitchFamily="50" charset="-127"/>
                </a:rPr>
                <a:t>192.168.0.60</a:t>
              </a:r>
              <a:endParaRPr lang="ko-KR" altLang="en-US" sz="800" dirty="0">
                <a:solidFill>
                  <a:srgbClr val="4C5D6C"/>
                </a:solidFill>
              </a:endParaRPr>
            </a:p>
          </p:txBody>
        </p:sp>
        <p:sp>
          <p:nvSpPr>
            <p:cNvPr id="147" name="Rectangle 49">
              <a:extLst>
                <a:ext uri="{FF2B5EF4-FFF2-40B4-BE49-F238E27FC236}">
                  <a16:creationId xmlns:a16="http://schemas.microsoft.com/office/drawing/2014/main" id="{91974635-29DF-2B0B-D832-95447C3BE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010" y="3222839"/>
              <a:ext cx="350592" cy="217625"/>
            </a:xfrm>
            <a:prstGeom prst="rect">
              <a:avLst/>
            </a:prstGeom>
            <a:solidFill>
              <a:srgbClr val="456DED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조회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48" name="타원 147">
            <a:extLst>
              <a:ext uri="{FF2B5EF4-FFF2-40B4-BE49-F238E27FC236}">
                <a16:creationId xmlns:a16="http://schemas.microsoft.com/office/drawing/2014/main" id="{6C9A7451-62C1-2C98-29F3-CFE802514B67}"/>
              </a:ext>
            </a:extLst>
          </p:cNvPr>
          <p:cNvSpPr/>
          <p:nvPr/>
        </p:nvSpPr>
        <p:spPr>
          <a:xfrm>
            <a:off x="7370028" y="4500814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A6A5F37-3348-6F97-97DE-A4A742CA0101}"/>
              </a:ext>
            </a:extLst>
          </p:cNvPr>
          <p:cNvSpPr txBox="1"/>
          <p:nvPr/>
        </p:nvSpPr>
        <p:spPr>
          <a:xfrm>
            <a:off x="7452090" y="4448206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8C574B8-4711-980E-6E1E-9B5AE6BBCCC8}"/>
              </a:ext>
            </a:extLst>
          </p:cNvPr>
          <p:cNvSpPr txBox="1"/>
          <p:nvPr/>
        </p:nvSpPr>
        <p:spPr>
          <a:xfrm>
            <a:off x="7450663" y="4595847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1885B3C0-EE50-C9BA-AEA4-07C67A1C5FBE}"/>
              </a:ext>
            </a:extLst>
          </p:cNvPr>
          <p:cNvGrpSpPr/>
          <p:nvPr/>
        </p:nvGrpSpPr>
        <p:grpSpPr>
          <a:xfrm>
            <a:off x="7367775" y="4652174"/>
            <a:ext cx="104939" cy="104878"/>
            <a:chOff x="6036066" y="4257165"/>
            <a:chExt cx="104939" cy="104878"/>
          </a:xfrm>
        </p:grpSpPr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35027E0C-8847-C01E-8490-1D1738EEF537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EB39C3C8-CDAF-1C6B-7D0C-93DB0E3A32CE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5" name="양쪽 모서리가 둥근 사각형 94">
            <a:extLst>
              <a:ext uri="{FF2B5EF4-FFF2-40B4-BE49-F238E27FC236}">
                <a16:creationId xmlns:a16="http://schemas.microsoft.com/office/drawing/2014/main" id="{D4107D45-1845-30B2-2866-DDE6E5EAF5BF}"/>
              </a:ext>
            </a:extLst>
          </p:cNvPr>
          <p:cNvSpPr/>
          <p:nvPr/>
        </p:nvSpPr>
        <p:spPr>
          <a:xfrm>
            <a:off x="464897" y="5068566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요청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6" name="양쪽 모서리가 둥근 사각형 94">
            <a:extLst>
              <a:ext uri="{FF2B5EF4-FFF2-40B4-BE49-F238E27FC236}">
                <a16:creationId xmlns:a16="http://schemas.microsoft.com/office/drawing/2014/main" id="{DD9B926E-1C65-45F4-D114-053C30A3E4DF}"/>
              </a:ext>
            </a:extLst>
          </p:cNvPr>
          <p:cNvSpPr/>
          <p:nvPr/>
        </p:nvSpPr>
        <p:spPr>
          <a:xfrm>
            <a:off x="464897" y="5325308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성공 여부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(resultCode)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7" name="양쪽 모서리가 둥근 사각형 94">
            <a:extLst>
              <a:ext uri="{FF2B5EF4-FFF2-40B4-BE49-F238E27FC236}">
                <a16:creationId xmlns:a16="http://schemas.microsoft.com/office/drawing/2014/main" id="{965D6B9A-3269-7046-8BBB-DE91CF1C7FBC}"/>
              </a:ext>
            </a:extLst>
          </p:cNvPr>
          <p:cNvSpPr/>
          <p:nvPr/>
        </p:nvSpPr>
        <p:spPr>
          <a:xfrm>
            <a:off x="464897" y="5582049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결과값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(data)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56C4D61-DCC7-C67B-E84E-9D36574B9929}"/>
              </a:ext>
            </a:extLst>
          </p:cNvPr>
          <p:cNvSpPr txBox="1"/>
          <p:nvPr/>
        </p:nvSpPr>
        <p:spPr>
          <a:xfrm>
            <a:off x="322632" y="4818022"/>
            <a:ext cx="659155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rgbClr val="466DED"/>
                </a:solidFill>
              </a:rPr>
              <a:t>응답 내용</a:t>
            </a:r>
            <a:r>
              <a:rPr lang="en-US" altLang="ko-KR" sz="800" b="1" dirty="0">
                <a:solidFill>
                  <a:srgbClr val="466DED"/>
                </a:solidFill>
              </a:rPr>
              <a:t>.</a:t>
            </a:r>
            <a:endParaRPr lang="en-US" sz="800" dirty="0">
              <a:solidFill>
                <a:srgbClr val="466DED"/>
              </a:solidFill>
            </a:endParaRPr>
          </a:p>
        </p:txBody>
      </p:sp>
      <p:sp>
        <p:nvSpPr>
          <p:cNvPr id="159" name="양쪽 모서리가 둥근 사각형 94">
            <a:extLst>
              <a:ext uri="{FF2B5EF4-FFF2-40B4-BE49-F238E27FC236}">
                <a16:creationId xmlns:a16="http://schemas.microsoft.com/office/drawing/2014/main" id="{EFDFF7DB-B8BC-2D08-EEC1-C187EB6A9604}"/>
              </a:ext>
            </a:extLst>
          </p:cNvPr>
          <p:cNvSpPr/>
          <p:nvPr/>
        </p:nvSpPr>
        <p:spPr>
          <a:xfrm>
            <a:off x="2272631" y="5068565"/>
            <a:ext cx="579283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0" name="양쪽 모서리가 둥근 사각형 94">
            <a:extLst>
              <a:ext uri="{FF2B5EF4-FFF2-40B4-BE49-F238E27FC236}">
                <a16:creationId xmlns:a16="http://schemas.microsoft.com/office/drawing/2014/main" id="{B464F26B-C1FF-4521-E494-E4B17B6C56F2}"/>
              </a:ext>
            </a:extLst>
          </p:cNvPr>
          <p:cNvSpPr/>
          <p:nvPr/>
        </p:nvSpPr>
        <p:spPr>
          <a:xfrm>
            <a:off x="2272631" y="5335699"/>
            <a:ext cx="4813479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1" name="양쪽 모서리가 둥근 사각형 94">
            <a:extLst>
              <a:ext uri="{FF2B5EF4-FFF2-40B4-BE49-F238E27FC236}">
                <a16:creationId xmlns:a16="http://schemas.microsoft.com/office/drawing/2014/main" id="{7C0FC798-D564-8DB6-1269-07324F8F94D2}"/>
              </a:ext>
            </a:extLst>
          </p:cNvPr>
          <p:cNvSpPr/>
          <p:nvPr/>
        </p:nvSpPr>
        <p:spPr>
          <a:xfrm>
            <a:off x="2272631" y="5591721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FA30492-666C-553D-1279-969C4721A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1A016-301A-A2B5-8643-5BB3886EA16F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68597E4-69BD-CEC1-1ABB-63513867F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550426"/>
              </p:ext>
            </p:extLst>
          </p:nvPr>
        </p:nvGraphicFramePr>
        <p:xfrm>
          <a:off x="9417800" y="2106808"/>
          <a:ext cx="2663865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운영서버 선택 후 발송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API </a:t>
                      </a:r>
                      <a:r>
                        <a:rPr lang="ko-KR" altLang="en-US" sz="800" b="0" dirty="0"/>
                        <a:t>요청 성공 여부 및 결과값 호출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6113F8C-C692-5BE3-A3EF-C7A6A3FB60D6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1B149D52-4B1A-3439-88F8-C139A33AE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625" b="10043"/>
          <a:stretch/>
        </p:blipFill>
        <p:spPr>
          <a:xfrm>
            <a:off x="200345" y="4786616"/>
            <a:ext cx="9091010" cy="1033700"/>
          </a:xfrm>
          <a:prstGeom prst="rect">
            <a:avLst/>
          </a:prstGeom>
        </p:spPr>
      </p:pic>
      <p:sp>
        <p:nvSpPr>
          <p:cNvPr id="13" name="양쪽 모서리가 둥근 사각형 94">
            <a:extLst>
              <a:ext uri="{FF2B5EF4-FFF2-40B4-BE49-F238E27FC236}">
                <a16:creationId xmlns:a16="http://schemas.microsoft.com/office/drawing/2014/main" id="{0E40E665-56A3-7C5B-1A7E-AEF96B4C1A0E}"/>
              </a:ext>
            </a:extLst>
          </p:cNvPr>
          <p:cNvSpPr/>
          <p:nvPr/>
        </p:nvSpPr>
        <p:spPr>
          <a:xfrm>
            <a:off x="464897" y="5068566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요청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양쪽 모서리가 둥근 사각형 94">
            <a:extLst>
              <a:ext uri="{FF2B5EF4-FFF2-40B4-BE49-F238E27FC236}">
                <a16:creationId xmlns:a16="http://schemas.microsoft.com/office/drawing/2014/main" id="{BA78E62E-4E39-23D0-90A4-F2F70863A92C}"/>
              </a:ext>
            </a:extLst>
          </p:cNvPr>
          <p:cNvSpPr/>
          <p:nvPr/>
        </p:nvSpPr>
        <p:spPr>
          <a:xfrm>
            <a:off x="2258149" y="5068565"/>
            <a:ext cx="580731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양쪽 모서리가 둥근 사각형 94">
            <a:extLst>
              <a:ext uri="{FF2B5EF4-FFF2-40B4-BE49-F238E27FC236}">
                <a16:creationId xmlns:a16="http://schemas.microsoft.com/office/drawing/2014/main" id="{D126C954-172E-2036-BC9A-D4226C53CF2E}"/>
              </a:ext>
            </a:extLst>
          </p:cNvPr>
          <p:cNvSpPr/>
          <p:nvPr/>
        </p:nvSpPr>
        <p:spPr>
          <a:xfrm>
            <a:off x="464897" y="5325308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성공 여부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(resultCode)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CB198706-9158-0E64-C528-4F5452D4F193}"/>
              </a:ext>
            </a:extLst>
          </p:cNvPr>
          <p:cNvSpPr/>
          <p:nvPr/>
        </p:nvSpPr>
        <p:spPr>
          <a:xfrm>
            <a:off x="2258149" y="5335699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응답실패</a:t>
            </a: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08644023-6149-465D-8A4B-C3353DAD99FB}"/>
              </a:ext>
            </a:extLst>
          </p:cNvPr>
          <p:cNvSpPr/>
          <p:nvPr/>
        </p:nvSpPr>
        <p:spPr>
          <a:xfrm>
            <a:off x="464897" y="5582049"/>
            <a:ext cx="115073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결과값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(data)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89E7C684-5321-1E57-E943-ED2A0D81C7C8}"/>
              </a:ext>
            </a:extLst>
          </p:cNvPr>
          <p:cNvSpPr/>
          <p:nvPr/>
        </p:nvSpPr>
        <p:spPr>
          <a:xfrm>
            <a:off x="2258149" y="5591721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치환 데이터 오류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18E21B-880D-CB29-A15F-1331A33687DD}"/>
              </a:ext>
            </a:extLst>
          </p:cNvPr>
          <p:cNvSpPr txBox="1"/>
          <p:nvPr/>
        </p:nvSpPr>
        <p:spPr>
          <a:xfrm>
            <a:off x="322632" y="4818022"/>
            <a:ext cx="659155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800" b="1" dirty="0">
                <a:solidFill>
                  <a:srgbClr val="466DED"/>
                </a:solidFill>
              </a:rPr>
              <a:t>응답 내용</a:t>
            </a:r>
            <a:r>
              <a:rPr lang="en-US" altLang="ko-KR" sz="800" b="1" dirty="0">
                <a:solidFill>
                  <a:srgbClr val="466DED"/>
                </a:solidFill>
              </a:rPr>
              <a:t>.</a:t>
            </a:r>
            <a:endParaRPr lang="en-US" sz="800" dirty="0">
              <a:solidFill>
                <a:srgbClr val="466DED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6389DDE-11E2-F1E5-DF0D-011E97EA0797}"/>
              </a:ext>
            </a:extLst>
          </p:cNvPr>
          <p:cNvSpPr/>
          <p:nvPr/>
        </p:nvSpPr>
        <p:spPr>
          <a:xfrm>
            <a:off x="8364075" y="45222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A970B15-C2F6-2599-4AAB-D16D7536CD5F}"/>
              </a:ext>
            </a:extLst>
          </p:cNvPr>
          <p:cNvGrpSpPr/>
          <p:nvPr/>
        </p:nvGrpSpPr>
        <p:grpSpPr>
          <a:xfrm>
            <a:off x="5875036" y="2856309"/>
            <a:ext cx="3195356" cy="995323"/>
            <a:chOff x="2504728" y="4593917"/>
            <a:chExt cx="2556494" cy="995323"/>
          </a:xfrm>
        </p:grpSpPr>
        <p:sp>
          <p:nvSpPr>
            <p:cNvPr id="41" name="모서리가 둥근 직사각형 89">
              <a:extLst>
                <a:ext uri="{FF2B5EF4-FFF2-40B4-BE49-F238E27FC236}">
                  <a16:creationId xmlns:a16="http://schemas.microsoft.com/office/drawing/2014/main" id="{EF8A57B5-9CBE-3F33-AD10-9B6FA9707B58}"/>
                </a:ext>
              </a:extLst>
            </p:cNvPr>
            <p:cNvSpPr/>
            <p:nvPr/>
          </p:nvSpPr>
          <p:spPr bwMode="auto">
            <a:xfrm>
              <a:off x="2504728" y="4593917"/>
              <a:ext cx="2556494" cy="99532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>
                  <a:solidFill>
                    <a:schemeClr val="tx1"/>
                  </a:solidFill>
                </a:rPr>
                <a:t> </a:t>
              </a:r>
              <a:endParaRPr kumimoji="0" lang="ko-KR" altLang="en-US" sz="80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FE8FDC29-49F8-6F8C-8146-06DA2BADAFB2}"/>
                </a:ext>
              </a:extLst>
            </p:cNvPr>
            <p:cNvSpPr/>
            <p:nvPr/>
          </p:nvSpPr>
          <p:spPr>
            <a:xfrm>
              <a:off x="2576784" y="4660018"/>
              <a:ext cx="24214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dirty="0"/>
                <a:t>admin.munjaon.co.kr</a:t>
              </a:r>
              <a:r>
                <a:rPr lang="ko-KR" altLang="en-US" sz="800" dirty="0"/>
                <a:t> 내용</a:t>
              </a:r>
              <a:r>
                <a:rPr lang="en-US" altLang="ko-KR" sz="800" dirty="0"/>
                <a:t>:</a:t>
              </a:r>
            </a:p>
            <a:p>
              <a:endParaRPr lang="en-US" altLang="ko-KR" sz="800" dirty="0"/>
            </a:p>
            <a:p>
              <a:r>
                <a:rPr lang="ko-KR" altLang="en-US" sz="800" dirty="0" err="1"/>
                <a:t>실발송</a:t>
              </a:r>
              <a:r>
                <a:rPr lang="ko-KR" altLang="en-US" sz="800" dirty="0"/>
                <a:t> 시</a:t>
              </a:r>
              <a:r>
                <a:rPr lang="en-US" altLang="ko-KR" sz="800" dirty="0"/>
                <a:t>, </a:t>
              </a:r>
              <a:r>
                <a:rPr lang="ko-KR" altLang="en-US" sz="800" dirty="0"/>
                <a:t>발송내역은 고객 계정에 기록됩니다</a:t>
              </a:r>
              <a:r>
                <a:rPr lang="en-US" altLang="ko-KR" sz="800" dirty="0"/>
                <a:t>.</a:t>
              </a:r>
            </a:p>
            <a:p>
              <a:r>
                <a:rPr lang="ko-KR" altLang="en-US" sz="800" dirty="0"/>
                <a:t>계속 진행하시겠습니까</a:t>
              </a:r>
              <a:r>
                <a:rPr lang="en-US" altLang="ko-KR" sz="800" dirty="0"/>
                <a:t>?</a:t>
              </a:r>
              <a:r>
                <a:rPr lang="ko-KR" altLang="en-US" sz="800" dirty="0"/>
                <a:t> </a:t>
              </a:r>
            </a:p>
          </p:txBody>
        </p:sp>
        <p:sp>
          <p:nvSpPr>
            <p:cNvPr id="43" name="Rectangle 49">
              <a:extLst>
                <a:ext uri="{FF2B5EF4-FFF2-40B4-BE49-F238E27FC236}">
                  <a16:creationId xmlns:a16="http://schemas.microsoft.com/office/drawing/2014/main" id="{18BC28E1-EBF3-9F5D-3734-4717286A1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672" y="5253257"/>
              <a:ext cx="350592" cy="217625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확인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29FD645-9647-3C6E-CC3D-50F6931713C2}"/>
              </a:ext>
            </a:extLst>
          </p:cNvPr>
          <p:cNvCxnSpPr/>
          <p:nvPr/>
        </p:nvCxnSpPr>
        <p:spPr>
          <a:xfrm flipV="1">
            <a:off x="8841305" y="3955751"/>
            <a:ext cx="0" cy="545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ABE67E80-1247-AFBA-7973-FC291CEADEF4}"/>
              </a:ext>
            </a:extLst>
          </p:cNvPr>
          <p:cNvCxnSpPr>
            <a:cxnSpLocks/>
            <a:stCxn id="43" idx="2"/>
          </p:cNvCxnSpPr>
          <p:nvPr/>
        </p:nvCxnSpPr>
        <p:spPr>
          <a:xfrm rot="5400000">
            <a:off x="5643142" y="2861084"/>
            <a:ext cx="1758559" cy="35029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Rectangle 49">
            <a:extLst>
              <a:ext uri="{FF2B5EF4-FFF2-40B4-BE49-F238E27FC236}">
                <a16:creationId xmlns:a16="http://schemas.microsoft.com/office/drawing/2014/main" id="{C6754202-2E34-DB71-BD51-A58A52A7E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0799" y="3515650"/>
            <a:ext cx="350592" cy="217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latin typeface="+mn-ea"/>
              </a:rPr>
              <a:t>취소</a:t>
            </a:r>
            <a:endParaRPr lang="en-US" altLang="ko-KR" sz="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6034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BD499-1782-35D5-CEB1-29CDC8514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8ACF5A4A-5406-B64C-BA5C-A5388DDE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82" t="21646" r="21743" b="35769"/>
          <a:stretch/>
        </p:blipFill>
        <p:spPr>
          <a:xfrm>
            <a:off x="200346" y="633056"/>
            <a:ext cx="9091009" cy="234720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A7FFFD-93C8-060B-3170-9E326422E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56613A-FF3B-A2C1-E45C-167718BC87FC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2596D2DB-ADD8-443D-C783-494BA184B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606104"/>
              </p:ext>
            </p:extLst>
          </p:nvPr>
        </p:nvGraphicFramePr>
        <p:xfrm>
          <a:off x="9417800" y="2106808"/>
          <a:ext cx="2663865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en-US" altLang="ko-KR" sz="800" b="0" dirty="0"/>
                        <a:t>[mberID], [</a:t>
                      </a:r>
                      <a:r>
                        <a:rPr lang="en-US" altLang="ko-KR" sz="800" b="0" dirty="0" err="1"/>
                        <a:t>apiKey</a:t>
                      </a:r>
                      <a:r>
                        <a:rPr lang="en-US" altLang="ko-KR" sz="800" b="0" dirty="0"/>
                        <a:t>] </a:t>
                      </a:r>
                      <a:r>
                        <a:rPr lang="ko-KR" altLang="en-US" sz="800" b="0" dirty="0"/>
                        <a:t>항목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- 2</a:t>
                      </a:r>
                      <a:r>
                        <a:rPr lang="ko-KR" altLang="en-US" sz="800" b="0" dirty="0"/>
                        <a:t>번 신규영역에 표시</a:t>
                      </a:r>
                      <a:r>
                        <a:rPr lang="en-US" altLang="ko-KR" sz="800" b="0" dirty="0"/>
                        <a:t> 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사용자 정보 영역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1" dirty="0">
                          <a:solidFill>
                            <a:srgbClr val="EE0000"/>
                          </a:solidFill>
                        </a:rPr>
                        <a:t>신규영역이므로 영역 확장 필요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2-a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회원 아이디 검색 </a:t>
                      </a:r>
                      <a:r>
                        <a:rPr lang="ko-KR" altLang="en-US" sz="800" b="0" dirty="0" err="1"/>
                        <a:t>레이어팝업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우측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레이어팝업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ID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입력 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하단 정보 자동 표출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텍스트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API Key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발급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Key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상태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문자관리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&gt; RESTAPI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사용자관리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목록의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상태 항목과 통일</a:t>
                      </a:r>
                      <a:endParaRPr lang="en-US" altLang="ko-KR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내역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초과 시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구분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IP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는 최대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개까지 등록 가능한 점을 고려하여 배치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24E3FD48-7CD1-140A-6914-1FC7FA0089B4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대량문자발송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E662861-36D7-0435-2899-B9986DFA84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D9F3A0-490D-5607-7B3F-87257C9272C7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</a:rPr>
              <a:t>사용자 정보</a:t>
            </a:r>
            <a:r>
              <a:rPr lang="en-US" altLang="ko-KR" sz="800" b="1" dirty="0">
                <a:solidFill>
                  <a:srgbClr val="FF0000"/>
                </a:solidFill>
              </a:rPr>
              <a:t>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12" name="왼쪽 대괄호 11">
            <a:extLst>
              <a:ext uri="{FF2B5EF4-FFF2-40B4-BE49-F238E27FC236}">
                <a16:creationId xmlns:a16="http://schemas.microsoft.com/office/drawing/2014/main" id="{DD3C5A48-360D-05D0-DF70-2E50BF468598}"/>
              </a:ext>
            </a:extLst>
          </p:cNvPr>
          <p:cNvSpPr/>
          <p:nvPr/>
        </p:nvSpPr>
        <p:spPr>
          <a:xfrm>
            <a:off x="57740" y="3031576"/>
            <a:ext cx="270030" cy="122842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669B6FC2-BF63-34B8-E2DA-F9BE1491A0B6}"/>
              </a:ext>
            </a:extLst>
          </p:cNvPr>
          <p:cNvSpPr/>
          <p:nvPr/>
        </p:nvSpPr>
        <p:spPr>
          <a:xfrm>
            <a:off x="-169946" y="34791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DCF5C7BA-985E-6673-BBAA-74E0ADDC0D46}"/>
              </a:ext>
            </a:extLst>
          </p:cNvPr>
          <p:cNvSpPr/>
          <p:nvPr/>
        </p:nvSpPr>
        <p:spPr>
          <a:xfrm>
            <a:off x="2269360" y="3224750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8661F237-904B-5204-BA32-5945E463BA24}"/>
              </a:ext>
            </a:extLst>
          </p:cNvPr>
          <p:cNvSpPr/>
          <p:nvPr/>
        </p:nvSpPr>
        <p:spPr>
          <a:xfrm>
            <a:off x="2269359" y="347912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396D519E-8164-7CAB-EE69-ADE2E5C2E11C}"/>
              </a:ext>
            </a:extLst>
          </p:cNvPr>
          <p:cNvSpPr/>
          <p:nvPr/>
        </p:nvSpPr>
        <p:spPr>
          <a:xfrm>
            <a:off x="2269358" y="373349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71ACD7E1-7AF9-8BC8-6BD2-2A34862B4625}"/>
              </a:ext>
            </a:extLst>
          </p:cNvPr>
          <p:cNvSpPr/>
          <p:nvPr/>
        </p:nvSpPr>
        <p:spPr>
          <a:xfrm>
            <a:off x="2269357" y="398787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54687A54-984A-5E84-EBC3-59E52D02AC63}"/>
              </a:ext>
            </a:extLst>
          </p:cNvPr>
          <p:cNvCxnSpPr>
            <a:cxnSpLocks/>
          </p:cNvCxnSpPr>
          <p:nvPr/>
        </p:nvCxnSpPr>
        <p:spPr>
          <a:xfrm>
            <a:off x="4002525" y="2889418"/>
            <a:ext cx="0" cy="45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E1F2961B-AEB0-183A-0B14-EAB5EE7D54D8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ID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18B3D3A1-8627-5D05-C530-087C4E2BEE27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6" name="양쪽 모서리가 둥근 사각형 94">
            <a:extLst>
              <a:ext uri="{FF2B5EF4-FFF2-40B4-BE49-F238E27FC236}">
                <a16:creationId xmlns:a16="http://schemas.microsoft.com/office/drawing/2014/main" id="{DEAA0374-6FFC-03BA-62BB-34BFB17942C0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상태</a:t>
            </a:r>
          </a:p>
        </p:txBody>
      </p:sp>
      <p:sp>
        <p:nvSpPr>
          <p:cNvPr id="27" name="양쪽 모서리가 둥근 사각형 94">
            <a:extLst>
              <a:ext uri="{FF2B5EF4-FFF2-40B4-BE49-F238E27FC236}">
                <a16:creationId xmlns:a16="http://schemas.microsoft.com/office/drawing/2014/main" id="{EBE38797-7841-38DD-0BCA-7A753AFC0569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IP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7A4474DA-C2BF-233B-E29D-060BEAA07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1FE9F60D-0B56-F573-F24F-3E4AC54E5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669" y="1864004"/>
            <a:ext cx="2055954" cy="102541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B864974D-7299-820E-002F-DD8E5ED953AF}"/>
              </a:ext>
            </a:extLst>
          </p:cNvPr>
          <p:cNvCxnSpPr>
            <a:cxnSpLocks/>
            <a:stCxn id="40" idx="0"/>
          </p:cNvCxnSpPr>
          <p:nvPr/>
        </p:nvCxnSpPr>
        <p:spPr>
          <a:xfrm rot="5400000" flipH="1" flipV="1">
            <a:off x="1671446" y="2320857"/>
            <a:ext cx="569185" cy="123478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48C685F-F9A0-0C6D-F84F-9C1EEA0C38D4}"/>
              </a:ext>
            </a:extLst>
          </p:cNvPr>
          <p:cNvCxnSpPr>
            <a:cxnSpLocks/>
          </p:cNvCxnSpPr>
          <p:nvPr/>
        </p:nvCxnSpPr>
        <p:spPr>
          <a:xfrm>
            <a:off x="4002525" y="2889418"/>
            <a:ext cx="0" cy="45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B9E3113-8BE4-52FF-5FEA-AAEAC86E6221}"/>
              </a:ext>
            </a:extLst>
          </p:cNvPr>
          <p:cNvGrpSpPr/>
          <p:nvPr/>
        </p:nvGrpSpPr>
        <p:grpSpPr>
          <a:xfrm>
            <a:off x="2384344" y="1845561"/>
            <a:ext cx="341760" cy="215444"/>
            <a:chOff x="8425228" y="2483895"/>
            <a:chExt cx="341760" cy="215444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010AF23D-E551-14B3-F6E3-D59A5C771A64}"/>
                </a:ext>
              </a:extLst>
            </p:cNvPr>
            <p:cNvSpPr/>
            <p:nvPr/>
          </p:nvSpPr>
          <p:spPr>
            <a:xfrm>
              <a:off x="8511134" y="2505232"/>
              <a:ext cx="176963" cy="1821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2C4D73D-985F-F756-2ABC-AB95626C1F59}"/>
                </a:ext>
              </a:extLst>
            </p:cNvPr>
            <p:cNvSpPr txBox="1"/>
            <p:nvPr/>
          </p:nvSpPr>
          <p:spPr>
            <a:xfrm>
              <a:off x="8425228" y="2483895"/>
              <a:ext cx="34176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solidFill>
                    <a:srgbClr val="FFFFFF"/>
                  </a:solidFill>
                </a:rPr>
                <a:t>2-a</a:t>
              </a:r>
              <a:endParaRPr lang="ko-KR" altLang="en-US" sz="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9" name="타원 38">
            <a:extLst>
              <a:ext uri="{FF2B5EF4-FFF2-40B4-BE49-F238E27FC236}">
                <a16:creationId xmlns:a16="http://schemas.microsoft.com/office/drawing/2014/main" id="{17FCD985-D36E-C76C-1888-F4ACFCB80E79}"/>
              </a:ext>
            </a:extLst>
          </p:cNvPr>
          <p:cNvSpPr/>
          <p:nvPr/>
        </p:nvSpPr>
        <p:spPr>
          <a:xfrm>
            <a:off x="144690" y="13638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0" name="Rectangle 49">
            <a:extLst>
              <a:ext uri="{FF2B5EF4-FFF2-40B4-BE49-F238E27FC236}">
                <a16:creationId xmlns:a16="http://schemas.microsoft.com/office/drawing/2014/main" id="{83754B14-C272-3B43-3C6B-7634CC6D0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97A7A97-9EFD-D454-BC58-C5AC9A99FE8A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0A34BEA0-B103-7305-A34F-0E98D088C292}"/>
              </a:ext>
            </a:extLst>
          </p:cNvPr>
          <p:cNvCxnSpPr>
            <a:cxnSpLocks/>
            <a:stCxn id="41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그림 46">
            <a:extLst>
              <a:ext uri="{FF2B5EF4-FFF2-40B4-BE49-F238E27FC236}">
                <a16:creationId xmlns:a16="http://schemas.microsoft.com/office/drawing/2014/main" id="{366DC93E-7E3F-E3D3-5641-9F9F339284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418" t="33289" r="21995" b="34159"/>
          <a:stretch/>
        </p:blipFill>
        <p:spPr>
          <a:xfrm>
            <a:off x="200345" y="4447637"/>
            <a:ext cx="9091010" cy="214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93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B9F15-3B00-E223-56A0-3CC25EE16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76FF056-032A-59C0-E7AD-4BA69B066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094634"/>
              </p:ext>
            </p:extLst>
          </p:nvPr>
        </p:nvGraphicFramePr>
        <p:xfrm>
          <a:off x="449866" y="4621929"/>
          <a:ext cx="8646451" cy="1338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39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08512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API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rgbClr val="FF0000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 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(p_callTo_1)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(p_smsTxt_1)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2ADB63E5-C322-94E3-6A13-900927D94E9F}"/>
              </a:ext>
            </a:extLst>
          </p:cNvPr>
          <p:cNvSpPr/>
          <p:nvPr/>
        </p:nvSpPr>
        <p:spPr>
          <a:xfrm>
            <a:off x="2271864" y="4651888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D9B439B-7BDB-9C36-E3C2-9FD8D000356E}"/>
              </a:ext>
            </a:extLst>
          </p:cNvPr>
          <p:cNvSpPr/>
          <p:nvPr/>
        </p:nvSpPr>
        <p:spPr>
          <a:xfrm>
            <a:off x="2271864" y="4919695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66269E0-F4DA-721A-0833-E0660B9160A0}"/>
              </a:ext>
            </a:extLst>
          </p:cNvPr>
          <p:cNvSpPr/>
          <p:nvPr/>
        </p:nvSpPr>
        <p:spPr>
          <a:xfrm>
            <a:off x="2271864" y="5455309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B24B845-687D-E72D-8A5E-571ADA18733A}"/>
              </a:ext>
            </a:extLst>
          </p:cNvPr>
          <p:cNvSpPr/>
          <p:nvPr/>
        </p:nvSpPr>
        <p:spPr>
          <a:xfrm>
            <a:off x="2271864" y="5723116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003E047-CA91-2607-037B-AC6C61388256}"/>
              </a:ext>
            </a:extLst>
          </p:cNvPr>
          <p:cNvSpPr/>
          <p:nvPr/>
        </p:nvSpPr>
        <p:spPr>
          <a:xfrm>
            <a:off x="2271865" y="5192102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EB4CC1-B865-281A-AAB2-ACB42DCCE678}"/>
              </a:ext>
            </a:extLst>
          </p:cNvPr>
          <p:cNvSpPr txBox="1"/>
          <p:nvPr/>
        </p:nvSpPr>
        <p:spPr>
          <a:xfrm>
            <a:off x="3735254" y="5183650"/>
            <a:ext cx="2377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(</a:t>
            </a:r>
            <a:r>
              <a:rPr lang="ko-KR" altLang="en-US" sz="800" dirty="0"/>
              <a:t>기본값 없음</a:t>
            </a:r>
            <a:r>
              <a:rPr lang="en-US" altLang="ko-KR" sz="800" dirty="0"/>
              <a:t>, YF-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실패</a:t>
            </a:r>
            <a:r>
              <a:rPr lang="en-US" altLang="ko-KR" sz="800" dirty="0"/>
              <a:t>), YS-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성공</a:t>
            </a:r>
            <a:r>
              <a:rPr lang="en-US" altLang="ko-KR" sz="800" dirty="0"/>
              <a:t>))</a:t>
            </a:r>
            <a:endParaRPr lang="ko-KR" altLang="en-US" sz="800" dirty="0"/>
          </a:p>
        </p:txBody>
      </p:sp>
      <p:sp>
        <p:nvSpPr>
          <p:cNvPr id="23" name="Rectangle 49">
            <a:extLst>
              <a:ext uri="{FF2B5EF4-FFF2-40B4-BE49-F238E27FC236}">
                <a16:creationId xmlns:a16="http://schemas.microsoft.com/office/drawing/2014/main" id="{7153E58C-CEB8-9630-10CE-C2B1D028B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9193" y="6045104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CA52A3-7E75-10BD-5697-217B6E1F641A}"/>
              </a:ext>
            </a:extLst>
          </p:cNvPr>
          <p:cNvSpPr txBox="1"/>
          <p:nvPr/>
        </p:nvSpPr>
        <p:spPr>
          <a:xfrm>
            <a:off x="269339" y="4336984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30" name="Rectangle 49">
            <a:extLst>
              <a:ext uri="{FF2B5EF4-FFF2-40B4-BE49-F238E27FC236}">
                <a16:creationId xmlns:a16="http://schemas.microsoft.com/office/drawing/2014/main" id="{72D0E9F0-9989-BDF8-88CC-606AB4EA5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258" y="6021953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Rectangle 49">
            <a:extLst>
              <a:ext uri="{FF2B5EF4-FFF2-40B4-BE49-F238E27FC236}">
                <a16:creationId xmlns:a16="http://schemas.microsoft.com/office/drawing/2014/main" id="{A3957984-9314-FE90-8F0F-834227E69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11" y="6045104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추가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32" name="Rectangle 49">
            <a:extLst>
              <a:ext uri="{FF2B5EF4-FFF2-40B4-BE49-F238E27FC236}">
                <a16:creationId xmlns:a16="http://schemas.microsoft.com/office/drawing/2014/main" id="{67F44B27-B0BF-9FDE-F6F6-63714C70B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3952" y="6045104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삭제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1D4F03C-DFDF-3737-E596-248E17C88E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82" t="21646" r="21743" b="35769"/>
          <a:stretch/>
        </p:blipFill>
        <p:spPr>
          <a:xfrm>
            <a:off x="200346" y="633056"/>
            <a:ext cx="9091009" cy="234720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7BD914A-4756-428E-099E-E09A5736B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F474A5-76B6-E27A-1C8D-7B060CE4144D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4CAD6EC-0F9D-9911-D3AE-1C38BB9C9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198224"/>
              </p:ext>
            </p:extLst>
          </p:nvPr>
        </p:nvGraphicFramePr>
        <p:xfrm>
          <a:off x="9417800" y="2106808"/>
          <a:ext cx="2663865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ko-KR" altLang="en-US" sz="800" b="0" dirty="0" err="1"/>
                        <a:t>필수값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 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발신자 번호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수신자 </a:t>
                      </a:r>
                      <a:r>
                        <a:rPr lang="en-US" altLang="ko-KR" sz="800" b="0" dirty="0"/>
                        <a:t>1, </a:t>
                      </a:r>
                      <a:r>
                        <a:rPr lang="ko-KR" altLang="en-US" sz="800" b="0" dirty="0"/>
                        <a:t>문자내용 </a:t>
                      </a:r>
                      <a:r>
                        <a:rPr lang="en-US" altLang="ko-KR" sz="800" b="0" dirty="0"/>
                        <a:t>1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 수신자 삭제 버튼 추가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별도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얼럿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없이 마지막으로 추가한 수신자 및 문자내용 항목 삭제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전송내역 불러오기 버튼 추가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클릭 시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조회한 사용자의 최근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개월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API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요청 응답 데이터를 확인할 수 있는 팝업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새창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띄움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0913F366-3D61-F7E9-CE1C-63194DBC7621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대량문자발송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E8D741B-8DAE-4EC8-0FDF-33DFA7859E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CFF72B-C0BA-826B-5FBC-0616B9087A67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970ED"/>
                </a:solidFill>
              </a:rPr>
              <a:t>사용자 정보</a:t>
            </a:r>
            <a:r>
              <a:rPr lang="en-US" altLang="ko-KR" sz="800" b="1" dirty="0">
                <a:solidFill>
                  <a:srgbClr val="4970ED"/>
                </a:solidFill>
              </a:rPr>
              <a:t>.</a:t>
            </a:r>
            <a:endParaRPr lang="en-US" sz="800" dirty="0">
              <a:solidFill>
                <a:srgbClr val="4970ED"/>
              </a:solidFill>
            </a:endParaRPr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6B960626-EB83-9D98-D2C4-EEDC266535F2}"/>
              </a:ext>
            </a:extLst>
          </p:cNvPr>
          <p:cNvSpPr/>
          <p:nvPr/>
        </p:nvSpPr>
        <p:spPr>
          <a:xfrm>
            <a:off x="2269360" y="3224750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33C61B2F-F7C7-7E69-5CED-6C9D26F28830}"/>
              </a:ext>
            </a:extLst>
          </p:cNvPr>
          <p:cNvSpPr/>
          <p:nvPr/>
        </p:nvSpPr>
        <p:spPr>
          <a:xfrm>
            <a:off x="2269359" y="347912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73E5606A-1037-55BC-723F-B8C03FA95E67}"/>
              </a:ext>
            </a:extLst>
          </p:cNvPr>
          <p:cNvSpPr/>
          <p:nvPr/>
        </p:nvSpPr>
        <p:spPr>
          <a:xfrm>
            <a:off x="2269358" y="373349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(Y)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1236F4ED-81FD-9ED2-28BF-D32BB9ED480C}"/>
              </a:ext>
            </a:extLst>
          </p:cNvPr>
          <p:cNvSpPr/>
          <p:nvPr/>
        </p:nvSpPr>
        <p:spPr>
          <a:xfrm>
            <a:off x="2269357" y="398787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A17AFE16-EDE3-C512-50E5-8E6236CCCA99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A0C52787-AAD3-7A3C-BF89-30AF9A14874E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양쪽 모서리가 둥근 사각형 94">
            <a:extLst>
              <a:ext uri="{FF2B5EF4-FFF2-40B4-BE49-F238E27FC236}">
                <a16:creationId xmlns:a16="http://schemas.microsoft.com/office/drawing/2014/main" id="{EB5A8743-9CAB-9E30-2378-1D682BCDCBFE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27" name="양쪽 모서리가 둥근 사각형 94">
            <a:extLst>
              <a:ext uri="{FF2B5EF4-FFF2-40B4-BE49-F238E27FC236}">
                <a16:creationId xmlns:a16="http://schemas.microsoft.com/office/drawing/2014/main" id="{E2ECD6D4-981B-AF25-AF60-8E3149143FB4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0F90CE72-42AD-5C70-8B3B-9E5394ECA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Rectangle 49">
            <a:extLst>
              <a:ext uri="{FF2B5EF4-FFF2-40B4-BE49-F238E27FC236}">
                <a16:creationId xmlns:a16="http://schemas.microsoft.com/office/drawing/2014/main" id="{FC9432F4-A85E-D010-D171-C4E245ABE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0EA7EF8D-390E-06BD-65B2-4B4B038DB51A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E9BDB3DD-7CF8-9DFF-893F-7A40B3C5763D}"/>
              </a:ext>
            </a:extLst>
          </p:cNvPr>
          <p:cNvCxnSpPr>
            <a:cxnSpLocks/>
            <a:stCxn id="41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타원 61">
            <a:extLst>
              <a:ext uri="{FF2B5EF4-FFF2-40B4-BE49-F238E27FC236}">
                <a16:creationId xmlns:a16="http://schemas.microsoft.com/office/drawing/2014/main" id="{B45F3FA9-EE40-6644-12A6-845D9AA65AA4}"/>
              </a:ext>
            </a:extLst>
          </p:cNvPr>
          <p:cNvSpPr/>
          <p:nvPr/>
        </p:nvSpPr>
        <p:spPr>
          <a:xfrm>
            <a:off x="249793" y="50670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A4F5145-E104-580F-D77E-7F23A02953FA}"/>
              </a:ext>
            </a:extLst>
          </p:cNvPr>
          <p:cNvSpPr/>
          <p:nvPr/>
        </p:nvSpPr>
        <p:spPr>
          <a:xfrm>
            <a:off x="458645" y="4621929"/>
            <a:ext cx="191563" cy="12892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6CABE6A4-F27A-FF15-C611-D86C3AF101A1}"/>
              </a:ext>
            </a:extLst>
          </p:cNvPr>
          <p:cNvSpPr/>
          <p:nvPr/>
        </p:nvSpPr>
        <p:spPr>
          <a:xfrm>
            <a:off x="1920288" y="59404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D76A43BD-1893-D334-162B-249B9A92E292}"/>
              </a:ext>
            </a:extLst>
          </p:cNvPr>
          <p:cNvSpPr/>
          <p:nvPr/>
        </p:nvSpPr>
        <p:spPr>
          <a:xfrm>
            <a:off x="4048272" y="2386294"/>
            <a:ext cx="4095456" cy="2611325"/>
          </a:xfrm>
          <a:prstGeom prst="rect">
            <a:avLst/>
          </a:prstGeom>
          <a:solidFill>
            <a:srgbClr val="E7EBF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최근 </a:t>
            </a:r>
            <a:r>
              <a:rPr lang="en-US" altLang="ko-KR" sz="1200" dirty="0">
                <a:solidFill>
                  <a:schemeClr val="tx1"/>
                </a:solidFill>
              </a:rPr>
              <a:t>3</a:t>
            </a:r>
            <a:r>
              <a:rPr lang="ko-KR" altLang="en-US" sz="1200" dirty="0">
                <a:solidFill>
                  <a:schemeClr val="tx1"/>
                </a:solidFill>
              </a:rPr>
              <a:t>개월 </a:t>
            </a:r>
            <a:r>
              <a:rPr lang="en-US" altLang="ko-KR" sz="1200" dirty="0">
                <a:solidFill>
                  <a:schemeClr val="tx1"/>
                </a:solidFill>
              </a:rPr>
              <a:t>API </a:t>
            </a:r>
            <a:r>
              <a:rPr lang="ko-KR" altLang="en-US" sz="1200" dirty="0">
                <a:solidFill>
                  <a:schemeClr val="tx1"/>
                </a:solidFill>
              </a:rPr>
              <a:t>요청 응답 데이터 팝업 </a:t>
            </a:r>
            <a:r>
              <a:rPr lang="ko-KR" altLang="en-US" sz="1200" dirty="0" err="1">
                <a:solidFill>
                  <a:schemeClr val="tx1"/>
                </a:solidFill>
              </a:rPr>
              <a:t>새창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다음 장 상세기재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63BD6809-DCB1-73E2-8943-FB45CB0A7607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6096000" y="4997619"/>
            <a:ext cx="0" cy="457690"/>
          </a:xfrm>
          <a:prstGeom prst="straightConnector1">
            <a:avLst/>
          </a:prstGeom>
          <a:ln>
            <a:solidFill>
              <a:srgbClr val="919FB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타원 5">
            <a:extLst>
              <a:ext uri="{FF2B5EF4-FFF2-40B4-BE49-F238E27FC236}">
                <a16:creationId xmlns:a16="http://schemas.microsoft.com/office/drawing/2014/main" id="{62AB5B90-5D73-068A-2E01-C45A0C93CD66}"/>
              </a:ext>
            </a:extLst>
          </p:cNvPr>
          <p:cNvSpPr/>
          <p:nvPr/>
        </p:nvSpPr>
        <p:spPr>
          <a:xfrm>
            <a:off x="1174582" y="59607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E20209AD-B366-D873-672C-9E6FBC7E9174}"/>
              </a:ext>
            </a:extLst>
          </p:cNvPr>
          <p:cNvCxnSpPr>
            <a:cxnSpLocks/>
            <a:stCxn id="23" idx="0"/>
            <a:endCxn id="67" idx="1"/>
          </p:cNvCxnSpPr>
          <p:nvPr/>
        </p:nvCxnSpPr>
        <p:spPr>
          <a:xfrm rot="5400000" flipH="1" flipV="1">
            <a:off x="2081705" y="4078538"/>
            <a:ext cx="2353147" cy="1579987"/>
          </a:xfrm>
          <a:prstGeom prst="bentConnector2">
            <a:avLst/>
          </a:prstGeom>
          <a:ln>
            <a:solidFill>
              <a:srgbClr val="919FB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647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6EE3B-FCCE-A352-03CB-A7E0F1937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C8B5C92-7B06-C30E-25D8-010870877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6D930C84-08BA-43C5-0F3B-324CB1C965C2}"/>
              </a:ext>
            </a:extLst>
          </p:cNvPr>
          <p:cNvSpPr/>
          <p:nvPr/>
        </p:nvSpPr>
        <p:spPr>
          <a:xfrm>
            <a:off x="271802" y="652968"/>
            <a:ext cx="9046005" cy="5760640"/>
          </a:xfrm>
          <a:prstGeom prst="rect">
            <a:avLst/>
          </a:prstGeom>
          <a:solidFill>
            <a:srgbClr val="E7EBF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C16E62-DDD3-7C11-BA3D-4C729594420D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04676D7F-3053-90B1-8FE8-4A28E5A33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890156"/>
              </p:ext>
            </p:extLst>
          </p:nvPr>
        </p:nvGraphicFramePr>
        <p:xfrm>
          <a:off x="9417800" y="2106808"/>
          <a:ext cx="2663865" cy="339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조회기간 </a:t>
                      </a:r>
                      <a:r>
                        <a:rPr lang="en-US" altLang="ko-KR" sz="800" b="0" dirty="0"/>
                        <a:t>: </a:t>
                      </a:r>
                      <a:r>
                        <a:rPr lang="ko-KR" altLang="en-US" sz="800" b="0" dirty="0"/>
                        <a:t>현재일자를 기준으로 </a:t>
                      </a:r>
                      <a:r>
                        <a:rPr lang="en-US" altLang="ko-KR" sz="800" b="0" dirty="0"/>
                        <a:t>3</a:t>
                      </a:r>
                      <a:r>
                        <a:rPr lang="ko-KR" altLang="en-US" sz="800" b="0" dirty="0"/>
                        <a:t>개월 전까지 조회 가능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일</a:t>
                      </a:r>
                      <a:r>
                        <a:rPr lang="en-US" altLang="ko-KR" sz="800" b="0" dirty="0"/>
                        <a:t>(day)</a:t>
                      </a:r>
                      <a:r>
                        <a:rPr lang="ko-KR" altLang="en-US" sz="800" b="0" dirty="0"/>
                        <a:t>은 현재와 동일한 일자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- 3</a:t>
                      </a:r>
                      <a:r>
                        <a:rPr lang="ko-KR" altLang="en-US" sz="800" b="0" dirty="0"/>
                        <a:t>개월 전 해당 월에 동일한 일자가 존재하지 않는 경우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말일로 보정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숫자 데이터 우측 아이콘을 클릭하여 날짜 직접 지정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 설정한 숫자 데이터 초기화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검색조건 추가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발신번호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내용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발신번호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수신번호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전송내용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응답결과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전체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응답성공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응답실패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설정한 기간의 총 전송 시도 내역 건수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 등록일시 </a:t>
                      </a:r>
                      <a:r>
                        <a:rPr lang="en-US" altLang="ko-KR" sz="800" b="0" dirty="0"/>
                        <a:t>= </a:t>
                      </a:r>
                      <a:r>
                        <a:rPr lang="ko-KR" altLang="en-US" sz="800" b="0" dirty="0"/>
                        <a:t>사용자 </a:t>
                      </a:r>
                      <a:r>
                        <a:rPr lang="en-US" altLang="ko-KR" sz="800" b="0" dirty="0"/>
                        <a:t>API </a:t>
                      </a:r>
                      <a:r>
                        <a:rPr lang="ko-KR" altLang="en-US" sz="800" b="0" dirty="0"/>
                        <a:t>전송시도일시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결과값 응답성공 </a:t>
                      </a:r>
                      <a:r>
                        <a:rPr lang="en-US" altLang="ko-KR" sz="800" b="0" dirty="0"/>
                        <a:t>or </a:t>
                      </a:r>
                      <a:r>
                        <a:rPr lang="ko-KR" altLang="en-US" sz="800" b="0" dirty="0"/>
                        <a:t>응답실패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응답실패 시 텍스트 </a:t>
                      </a:r>
                      <a:r>
                        <a:rPr lang="ko-KR" altLang="en-US" sz="800" b="0" dirty="0" err="1"/>
                        <a:t>색표시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결과값이 응답실패인 경우 실패메시지 표시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발신정보로 </a:t>
                      </a:r>
                      <a:r>
                        <a:rPr lang="ko-KR" altLang="en-US" sz="800" b="0" dirty="0" err="1"/>
                        <a:t>불러오고싶은</a:t>
                      </a:r>
                      <a:r>
                        <a:rPr lang="ko-KR" altLang="en-US" sz="800" b="0" dirty="0"/>
                        <a:t> 전송목록에서 우측 </a:t>
                      </a: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선택</a:t>
                      </a:r>
                      <a:r>
                        <a:rPr lang="en-US" altLang="ko-KR" sz="800" b="0" dirty="0"/>
                        <a:t>“ </a:t>
                      </a:r>
                      <a:r>
                        <a:rPr lang="ko-KR" altLang="en-US" sz="800" b="0" dirty="0"/>
                        <a:t>버튼 클릭 시 해당 내역의 발신정보 불러오기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3F26A3-EC3D-0353-7489-85E53726B4A1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문자발송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8AF8C-C518-C28E-F6D4-7E31DD7C46E9}"/>
              </a:ext>
            </a:extLst>
          </p:cNvPr>
          <p:cNvSpPr txBox="1"/>
          <p:nvPr/>
        </p:nvSpPr>
        <p:spPr>
          <a:xfrm>
            <a:off x="424220" y="866137"/>
            <a:ext cx="3235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‘</a:t>
            </a:r>
            <a:r>
              <a:rPr lang="ko-KR" altLang="en-US" sz="1400" b="1" dirty="0"/>
              <a:t>사용자 </a:t>
            </a:r>
            <a:r>
              <a:rPr lang="en-US" altLang="ko-KR" sz="1400" b="1" dirty="0"/>
              <a:t>ID’</a:t>
            </a:r>
            <a:r>
              <a:rPr lang="ko-KR" altLang="en-US" sz="1400" b="1" dirty="0"/>
              <a:t>의 최근 </a:t>
            </a:r>
            <a:r>
              <a:rPr lang="en-US" altLang="ko-KR" sz="1400" b="1" dirty="0"/>
              <a:t>API </a:t>
            </a:r>
            <a:r>
              <a:rPr lang="ko-KR" altLang="en-US" sz="1400" b="1" dirty="0"/>
              <a:t>전송 시도내역</a:t>
            </a:r>
            <a:endParaRPr lang="en-US" altLang="ko-KR" sz="14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4D90D62-2075-BF99-37FB-03842291C006}"/>
              </a:ext>
            </a:extLst>
          </p:cNvPr>
          <p:cNvSpPr/>
          <p:nvPr/>
        </p:nvSpPr>
        <p:spPr>
          <a:xfrm>
            <a:off x="425370" y="1314450"/>
            <a:ext cx="8257594" cy="4769845"/>
          </a:xfrm>
          <a:prstGeom prst="rect">
            <a:avLst/>
          </a:prstGeom>
          <a:solidFill>
            <a:schemeClr val="bg1"/>
          </a:solidFill>
          <a:ln>
            <a:solidFill>
              <a:srgbClr val="E7EB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4" name="표 93">
            <a:extLst>
              <a:ext uri="{FF2B5EF4-FFF2-40B4-BE49-F238E27FC236}">
                <a16:creationId xmlns:a16="http://schemas.microsoft.com/office/drawing/2014/main" id="{049ED4C4-55C9-5CAF-8567-26F39ABDB8AD}"/>
              </a:ext>
            </a:extLst>
          </p:cNvPr>
          <p:cNvGraphicFramePr>
            <a:graphicFrameLocks noGrp="1"/>
          </p:cNvGraphicFramePr>
          <p:nvPr/>
        </p:nvGraphicFramePr>
        <p:xfrm>
          <a:off x="560499" y="2584409"/>
          <a:ext cx="7965768" cy="2633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912">
                  <a:extLst>
                    <a:ext uri="{9D8B030D-6E8A-4147-A177-3AD203B41FA5}">
                      <a16:colId xmlns:a16="http://schemas.microsoft.com/office/drawing/2014/main" val="715393077"/>
                    </a:ext>
                  </a:extLst>
                </a:gridCol>
                <a:gridCol w="976835">
                  <a:extLst>
                    <a:ext uri="{9D8B030D-6E8A-4147-A177-3AD203B41FA5}">
                      <a16:colId xmlns:a16="http://schemas.microsoft.com/office/drawing/2014/main" val="3317276210"/>
                    </a:ext>
                  </a:extLst>
                </a:gridCol>
                <a:gridCol w="1058238">
                  <a:extLst>
                    <a:ext uri="{9D8B030D-6E8A-4147-A177-3AD203B41FA5}">
                      <a16:colId xmlns:a16="http://schemas.microsoft.com/office/drawing/2014/main" val="4119631524"/>
                    </a:ext>
                  </a:extLst>
                </a:gridCol>
                <a:gridCol w="936134">
                  <a:extLst>
                    <a:ext uri="{9D8B030D-6E8A-4147-A177-3AD203B41FA5}">
                      <a16:colId xmlns:a16="http://schemas.microsoft.com/office/drawing/2014/main" val="2249717744"/>
                    </a:ext>
                  </a:extLst>
                </a:gridCol>
                <a:gridCol w="1797342">
                  <a:extLst>
                    <a:ext uri="{9D8B030D-6E8A-4147-A177-3AD203B41FA5}">
                      <a16:colId xmlns:a16="http://schemas.microsoft.com/office/drawing/2014/main" val="3003866278"/>
                    </a:ext>
                  </a:extLst>
                </a:gridCol>
                <a:gridCol w="999444">
                  <a:extLst>
                    <a:ext uri="{9D8B030D-6E8A-4147-A177-3AD203B41FA5}">
                      <a16:colId xmlns:a16="http://schemas.microsoft.com/office/drawing/2014/main" val="1240032201"/>
                    </a:ext>
                  </a:extLst>
                </a:gridCol>
                <a:gridCol w="1070786">
                  <a:extLst>
                    <a:ext uri="{9D8B030D-6E8A-4147-A177-3AD203B41FA5}">
                      <a16:colId xmlns:a16="http://schemas.microsoft.com/office/drawing/2014/main" val="2280806282"/>
                    </a:ext>
                  </a:extLst>
                </a:gridCol>
                <a:gridCol w="720077">
                  <a:extLst>
                    <a:ext uri="{9D8B030D-6E8A-4147-A177-3AD203B41FA5}">
                      <a16:colId xmlns:a16="http://schemas.microsoft.com/office/drawing/2014/main" val="2105722993"/>
                    </a:ext>
                  </a:extLst>
                </a:gridCol>
              </a:tblGrid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발신번호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발송건수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등록일시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결과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실패사유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불러오기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45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79832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rgbClr val="EE0000"/>
                          </a:solidFill>
                        </a:rPr>
                        <a:t>응답실패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치환 데이터 오류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267254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rgbClr val="EE0000"/>
                          </a:solidFill>
                        </a:rPr>
                        <a:t>응답실패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치환 데이터 오류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56261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698206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테스트테스트테스트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984417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ㅇㄹㄴㄹㄴ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796590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14:10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ㄴㅇㄹㅇㄴㅍㄴㅇㅍ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응답성공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992825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086176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테스트테스트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520667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14:09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ㄴㅇㄹㄴㅇㄹ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rgbClr val="EE0000"/>
                          </a:solidFill>
                        </a:rPr>
                        <a:t>응답실패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치환 데이터 오류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810955"/>
                  </a:ext>
                </a:extLst>
              </a:tr>
              <a:tr h="2394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01000000000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09-08 14:08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ㅇ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872369"/>
                  </a:ext>
                </a:extLst>
              </a:tr>
            </a:tbl>
          </a:graphicData>
        </a:graphic>
      </p:graphicFrame>
      <p:pic>
        <p:nvPicPr>
          <p:cNvPr id="96" name="그림 95">
            <a:extLst>
              <a:ext uri="{FF2B5EF4-FFF2-40B4-BE49-F238E27FC236}">
                <a16:creationId xmlns:a16="http://schemas.microsoft.com/office/drawing/2014/main" id="{FC27240E-0712-B7AC-25D7-5316F871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795" y="5585146"/>
            <a:ext cx="3045176" cy="3198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3D17A5-8CC2-631F-0439-031F252C2C2F}"/>
              </a:ext>
            </a:extLst>
          </p:cNvPr>
          <p:cNvSpPr txBox="1"/>
          <p:nvPr/>
        </p:nvSpPr>
        <p:spPr>
          <a:xfrm>
            <a:off x="516710" y="2325159"/>
            <a:ext cx="776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/>
              <a:t>총 </a:t>
            </a:r>
            <a:r>
              <a:rPr lang="en-US" altLang="ko-KR" sz="1100" b="1" dirty="0">
                <a:solidFill>
                  <a:srgbClr val="456DED"/>
                </a:solidFill>
              </a:rPr>
              <a:t>nnn</a:t>
            </a:r>
            <a:r>
              <a:rPr lang="ko-KR" altLang="en-US" sz="1100" b="1" dirty="0"/>
              <a:t>건</a:t>
            </a:r>
            <a:endParaRPr lang="en-US" altLang="ko-KR" sz="11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9F5B3B4-A020-AF2E-0476-7E68FF2E3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827" y="2215363"/>
            <a:ext cx="838986" cy="34204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42DC94F-5051-196A-A1CE-C1BA42B19F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92" r="38936" b="-2701"/>
          <a:stretch/>
        </p:blipFill>
        <p:spPr>
          <a:xfrm>
            <a:off x="2835333" y="1869067"/>
            <a:ext cx="2258121" cy="33300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4750828-134F-58E9-2D6E-3F80D093BE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1507" b="-2701"/>
          <a:stretch/>
        </p:blipFill>
        <p:spPr>
          <a:xfrm>
            <a:off x="527975" y="1865892"/>
            <a:ext cx="1242193" cy="33300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13C073B-C395-D2C8-5E96-0A27D2556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168" y="1499845"/>
            <a:ext cx="2258121" cy="359533"/>
          </a:xfrm>
          <a:prstGeom prst="rect">
            <a:avLst/>
          </a:prstGeom>
        </p:spPr>
      </p:pic>
      <p:grpSp>
        <p:nvGrpSpPr>
          <p:cNvPr id="45" name="그룹 44">
            <a:extLst>
              <a:ext uri="{FF2B5EF4-FFF2-40B4-BE49-F238E27FC236}">
                <a16:creationId xmlns:a16="http://schemas.microsoft.com/office/drawing/2014/main" id="{23550C3E-BE90-55AE-E9A8-D569460D2177}"/>
              </a:ext>
            </a:extLst>
          </p:cNvPr>
          <p:cNvGrpSpPr/>
          <p:nvPr/>
        </p:nvGrpSpPr>
        <p:grpSpPr>
          <a:xfrm>
            <a:off x="7972603" y="2835199"/>
            <a:ext cx="389850" cy="215444"/>
            <a:chOff x="7976028" y="2835199"/>
            <a:chExt cx="389850" cy="215444"/>
          </a:xfrm>
        </p:grpSpPr>
        <p:sp>
          <p:nvSpPr>
            <p:cNvPr id="22" name="Rectangle 49">
              <a:extLst>
                <a:ext uri="{FF2B5EF4-FFF2-40B4-BE49-F238E27FC236}">
                  <a16:creationId xmlns:a16="http://schemas.microsoft.com/office/drawing/2014/main" id="{42AF380B-F3F8-248C-70D0-C36142D6C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42392F-A52D-F196-FD6D-C92113CD6161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E8F511B-D624-647E-B2DF-E0631DBC94C1}"/>
              </a:ext>
            </a:extLst>
          </p:cNvPr>
          <p:cNvGrpSpPr/>
          <p:nvPr/>
        </p:nvGrpSpPr>
        <p:grpSpPr>
          <a:xfrm>
            <a:off x="7972603" y="3076650"/>
            <a:ext cx="389850" cy="215444"/>
            <a:chOff x="7976028" y="2835199"/>
            <a:chExt cx="389850" cy="215444"/>
          </a:xfrm>
        </p:grpSpPr>
        <p:sp>
          <p:nvSpPr>
            <p:cNvPr id="48" name="Rectangle 49">
              <a:extLst>
                <a:ext uri="{FF2B5EF4-FFF2-40B4-BE49-F238E27FC236}">
                  <a16:creationId xmlns:a16="http://schemas.microsoft.com/office/drawing/2014/main" id="{3D8C4547-E59E-2DEC-27D5-0F1A1368A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B81166A-63A0-DF00-0D7D-6C8C6F4A6D99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D5A77495-E040-FD98-E5C4-73D4EB257371}"/>
              </a:ext>
            </a:extLst>
          </p:cNvPr>
          <p:cNvGrpSpPr/>
          <p:nvPr/>
        </p:nvGrpSpPr>
        <p:grpSpPr>
          <a:xfrm>
            <a:off x="7972603" y="3318101"/>
            <a:ext cx="389850" cy="215444"/>
            <a:chOff x="7976028" y="2835199"/>
            <a:chExt cx="389850" cy="215444"/>
          </a:xfrm>
        </p:grpSpPr>
        <p:sp>
          <p:nvSpPr>
            <p:cNvPr id="51" name="Rectangle 49">
              <a:extLst>
                <a:ext uri="{FF2B5EF4-FFF2-40B4-BE49-F238E27FC236}">
                  <a16:creationId xmlns:a16="http://schemas.microsoft.com/office/drawing/2014/main" id="{D08A52C7-696A-B09C-253C-5A1557A3B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29C9202-135C-4F6B-DDF2-83202F491315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4C0D4FE5-13F3-CC77-9220-A7A5B207B2E1}"/>
              </a:ext>
            </a:extLst>
          </p:cNvPr>
          <p:cNvGrpSpPr/>
          <p:nvPr/>
        </p:nvGrpSpPr>
        <p:grpSpPr>
          <a:xfrm>
            <a:off x="7972603" y="3559552"/>
            <a:ext cx="389850" cy="215444"/>
            <a:chOff x="7976028" y="2835199"/>
            <a:chExt cx="389850" cy="215444"/>
          </a:xfrm>
        </p:grpSpPr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67A51FA7-F546-D762-F0E0-77E2B644E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0D7A1A-B7D0-0385-56ED-D448BABDFD41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B16118F-C3D9-1B27-2CB7-09183E3C2B61}"/>
              </a:ext>
            </a:extLst>
          </p:cNvPr>
          <p:cNvGrpSpPr/>
          <p:nvPr/>
        </p:nvGrpSpPr>
        <p:grpSpPr>
          <a:xfrm>
            <a:off x="7972603" y="3801003"/>
            <a:ext cx="389850" cy="215444"/>
            <a:chOff x="7976028" y="2835199"/>
            <a:chExt cx="389850" cy="215444"/>
          </a:xfrm>
        </p:grpSpPr>
        <p:sp>
          <p:nvSpPr>
            <p:cNvPr id="57" name="Rectangle 49">
              <a:extLst>
                <a:ext uri="{FF2B5EF4-FFF2-40B4-BE49-F238E27FC236}">
                  <a16:creationId xmlns:a16="http://schemas.microsoft.com/office/drawing/2014/main" id="{9F82CC74-3044-6647-876B-B6995A10F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AC501BC-E8AF-222B-AD8B-30F1F1059B0E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8B6C6DE1-3B01-E397-656A-FB2187644B90}"/>
              </a:ext>
            </a:extLst>
          </p:cNvPr>
          <p:cNvGrpSpPr/>
          <p:nvPr/>
        </p:nvGrpSpPr>
        <p:grpSpPr>
          <a:xfrm>
            <a:off x="7972603" y="4042454"/>
            <a:ext cx="389850" cy="215444"/>
            <a:chOff x="7976028" y="2835199"/>
            <a:chExt cx="389850" cy="215444"/>
          </a:xfrm>
        </p:grpSpPr>
        <p:sp>
          <p:nvSpPr>
            <p:cNvPr id="60" name="Rectangle 49">
              <a:extLst>
                <a:ext uri="{FF2B5EF4-FFF2-40B4-BE49-F238E27FC236}">
                  <a16:creationId xmlns:a16="http://schemas.microsoft.com/office/drawing/2014/main" id="{8A9C5B43-1B89-27CD-772B-2070D4729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B79B16B-D9A8-6E8F-1C02-E2F812875A49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44C273FF-9E95-03F1-D303-6DDA74F24B85}"/>
              </a:ext>
            </a:extLst>
          </p:cNvPr>
          <p:cNvGrpSpPr/>
          <p:nvPr/>
        </p:nvGrpSpPr>
        <p:grpSpPr>
          <a:xfrm>
            <a:off x="7972603" y="4283905"/>
            <a:ext cx="389850" cy="215444"/>
            <a:chOff x="7976028" y="2835199"/>
            <a:chExt cx="389850" cy="215444"/>
          </a:xfrm>
        </p:grpSpPr>
        <p:sp>
          <p:nvSpPr>
            <p:cNvPr id="63" name="Rectangle 49">
              <a:extLst>
                <a:ext uri="{FF2B5EF4-FFF2-40B4-BE49-F238E27FC236}">
                  <a16:creationId xmlns:a16="http://schemas.microsoft.com/office/drawing/2014/main" id="{87265B39-CF71-1F26-0743-F89F3E74D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4FBDB1E-519F-4B61-494A-88B431A5F172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3B42B900-00C1-CF1D-7304-D961CE47FB76}"/>
              </a:ext>
            </a:extLst>
          </p:cNvPr>
          <p:cNvGrpSpPr/>
          <p:nvPr/>
        </p:nvGrpSpPr>
        <p:grpSpPr>
          <a:xfrm>
            <a:off x="7972603" y="4525356"/>
            <a:ext cx="389850" cy="215444"/>
            <a:chOff x="7976028" y="2835199"/>
            <a:chExt cx="389850" cy="215444"/>
          </a:xfrm>
        </p:grpSpPr>
        <p:sp>
          <p:nvSpPr>
            <p:cNvPr id="66" name="Rectangle 49">
              <a:extLst>
                <a:ext uri="{FF2B5EF4-FFF2-40B4-BE49-F238E27FC236}">
                  <a16:creationId xmlns:a16="http://schemas.microsoft.com/office/drawing/2014/main" id="{C1916C1A-F003-45FA-9E42-22DB63D84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7C05B45-82AE-EC91-5C4E-06E2E0C37781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C7C7DCCB-582F-5424-B297-275DEC55F051}"/>
              </a:ext>
            </a:extLst>
          </p:cNvPr>
          <p:cNvGrpSpPr/>
          <p:nvPr/>
        </p:nvGrpSpPr>
        <p:grpSpPr>
          <a:xfrm>
            <a:off x="7972603" y="4766807"/>
            <a:ext cx="389850" cy="215444"/>
            <a:chOff x="7976028" y="2835199"/>
            <a:chExt cx="389850" cy="215444"/>
          </a:xfrm>
        </p:grpSpPr>
        <p:sp>
          <p:nvSpPr>
            <p:cNvPr id="69" name="Rectangle 49">
              <a:extLst>
                <a:ext uri="{FF2B5EF4-FFF2-40B4-BE49-F238E27FC236}">
                  <a16:creationId xmlns:a16="http://schemas.microsoft.com/office/drawing/2014/main" id="{BB51C65B-C0FE-5130-E87A-57879A2CB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0A13BD5-9E13-B3EC-2BB5-34C69396AC86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54287BDC-7F8D-9681-B10F-91EDD4C5CBD5}"/>
              </a:ext>
            </a:extLst>
          </p:cNvPr>
          <p:cNvGrpSpPr/>
          <p:nvPr/>
        </p:nvGrpSpPr>
        <p:grpSpPr>
          <a:xfrm>
            <a:off x="7972603" y="5008262"/>
            <a:ext cx="389850" cy="215444"/>
            <a:chOff x="7976028" y="2835199"/>
            <a:chExt cx="389850" cy="215444"/>
          </a:xfrm>
        </p:grpSpPr>
        <p:sp>
          <p:nvSpPr>
            <p:cNvPr id="72" name="Rectangle 49">
              <a:extLst>
                <a:ext uri="{FF2B5EF4-FFF2-40B4-BE49-F238E27FC236}">
                  <a16:creationId xmlns:a16="http://schemas.microsoft.com/office/drawing/2014/main" id="{A096CCB1-73A3-653D-AE43-93541C063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895" y="2863564"/>
              <a:ext cx="326117" cy="162772"/>
            </a:xfrm>
            <a:prstGeom prst="roundRect">
              <a:avLst/>
            </a:prstGeom>
            <a:noFill/>
            <a:ln w="9525">
              <a:solidFill>
                <a:srgbClr val="919FB8"/>
              </a:solidFill>
              <a:miter lim="800000"/>
              <a:headEnd/>
              <a:tailEnd/>
            </a:ln>
            <a:effectLst/>
          </p:spPr>
          <p:txBody>
            <a:bodyPr wrap="square" lIns="72000" tIns="46800" rIns="72000" bIns="46800" anchor="ctr">
              <a:spAutoFit/>
            </a:bodyPr>
            <a:lstStyle/>
            <a:p>
              <a:pPr algn="ctr"/>
              <a:endParaRPr lang="en-US" altLang="ko-KR" sz="700" dirty="0">
                <a:solidFill>
                  <a:srgbClr val="919FB8"/>
                </a:solidFill>
                <a:latin typeface="+mn-ea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C22D38A-287A-E182-F09B-06F9572A4B02}"/>
                </a:ext>
              </a:extLst>
            </p:cNvPr>
            <p:cNvSpPr txBox="1"/>
            <p:nvPr/>
          </p:nvSpPr>
          <p:spPr>
            <a:xfrm>
              <a:off x="7976028" y="283519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rgbClr val="919FB8"/>
                  </a:solidFill>
                </a:rPr>
                <a:t>선택</a:t>
              </a:r>
              <a:endParaRPr lang="en-US" altLang="ko-KR" sz="800" dirty="0">
                <a:solidFill>
                  <a:srgbClr val="919FB8"/>
                </a:solidFill>
              </a:endParaRPr>
            </a:p>
          </p:txBody>
        </p:sp>
      </p:grpSp>
      <p:pic>
        <p:nvPicPr>
          <p:cNvPr id="75" name="그림 74">
            <a:extLst>
              <a:ext uri="{FF2B5EF4-FFF2-40B4-BE49-F238E27FC236}">
                <a16:creationId xmlns:a16="http://schemas.microsoft.com/office/drawing/2014/main" id="{6C25C263-8E9B-B737-1E0E-5B5525F539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889" y="1868542"/>
            <a:ext cx="1076729" cy="312187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D9372040-40A5-F6A7-456F-A8230C9472B3}"/>
              </a:ext>
            </a:extLst>
          </p:cNvPr>
          <p:cNvSpPr/>
          <p:nvPr/>
        </p:nvSpPr>
        <p:spPr>
          <a:xfrm>
            <a:off x="346764" y="1558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801D9E46-D95D-5CAC-0A97-8F01A782721A}"/>
              </a:ext>
            </a:extLst>
          </p:cNvPr>
          <p:cNvSpPr/>
          <p:nvPr/>
        </p:nvSpPr>
        <p:spPr>
          <a:xfrm>
            <a:off x="2425359" y="15585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20489B1D-0356-1CC2-8C8A-3983126B5BC8}"/>
              </a:ext>
            </a:extLst>
          </p:cNvPr>
          <p:cNvSpPr/>
          <p:nvPr/>
        </p:nvSpPr>
        <p:spPr>
          <a:xfrm>
            <a:off x="346764" y="19432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3C18D85-ECBD-8388-6B6B-64101FF4AD8D}"/>
              </a:ext>
            </a:extLst>
          </p:cNvPr>
          <p:cNvSpPr/>
          <p:nvPr/>
        </p:nvSpPr>
        <p:spPr>
          <a:xfrm>
            <a:off x="392434" y="23469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E944D223-45EA-0339-0DE3-650733EFBF95}"/>
              </a:ext>
            </a:extLst>
          </p:cNvPr>
          <p:cNvSpPr/>
          <p:nvPr/>
        </p:nvSpPr>
        <p:spPr>
          <a:xfrm>
            <a:off x="3039457" y="26074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C4AF18CB-D507-2E68-8579-F1AD0658B39F}"/>
              </a:ext>
            </a:extLst>
          </p:cNvPr>
          <p:cNvSpPr/>
          <p:nvPr/>
        </p:nvSpPr>
        <p:spPr>
          <a:xfrm>
            <a:off x="5892833" y="259817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15988C4E-ED25-19E5-22C2-B9E18C006919}"/>
              </a:ext>
            </a:extLst>
          </p:cNvPr>
          <p:cNvSpPr/>
          <p:nvPr/>
        </p:nvSpPr>
        <p:spPr>
          <a:xfrm>
            <a:off x="6861085" y="26002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60B07FE3-81DE-AD0A-69CD-CAAE1994D2BD}"/>
              </a:ext>
            </a:extLst>
          </p:cNvPr>
          <p:cNvSpPr/>
          <p:nvPr/>
        </p:nvSpPr>
        <p:spPr>
          <a:xfrm>
            <a:off x="7780763" y="28635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4" name="양쪽 모서리가 둥근 사각형 94">
            <a:extLst>
              <a:ext uri="{FF2B5EF4-FFF2-40B4-BE49-F238E27FC236}">
                <a16:creationId xmlns:a16="http://schemas.microsoft.com/office/drawing/2014/main" id="{FB7B0CC9-F162-4514-DF05-2226E53176F9}"/>
              </a:ext>
            </a:extLst>
          </p:cNvPr>
          <p:cNvSpPr/>
          <p:nvPr/>
        </p:nvSpPr>
        <p:spPr>
          <a:xfrm>
            <a:off x="629228" y="1922294"/>
            <a:ext cx="103466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발신번호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/</a:t>
            </a: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수신번호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/</a:t>
            </a: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내용</a:t>
            </a: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7467CD23-C220-0F74-2B2D-A7AEB20CF84E}"/>
              </a:ext>
            </a:extLst>
          </p:cNvPr>
          <p:cNvSpPr/>
          <p:nvPr/>
        </p:nvSpPr>
        <p:spPr>
          <a:xfrm rot="5400000">
            <a:off x="1588095" y="1952132"/>
            <a:ext cx="151599" cy="20850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1100" dirty="0">
                <a:solidFill>
                  <a:srgbClr val="4970ED"/>
                </a:solidFill>
                <a:latin typeface="+mn-ea"/>
              </a:rPr>
              <a:t>&gt;</a:t>
            </a:r>
            <a:endParaRPr lang="ko-KR" altLang="en-US" sz="1100" dirty="0">
              <a:solidFill>
                <a:srgbClr val="4970ED"/>
              </a:solidFill>
              <a:latin typeface="+mn-ea"/>
            </a:endParaRPr>
          </a:p>
        </p:txBody>
      </p:sp>
      <p:sp>
        <p:nvSpPr>
          <p:cNvPr id="15" name="양쪽 모서리가 둥근 사각형 94">
            <a:extLst>
              <a:ext uri="{FF2B5EF4-FFF2-40B4-BE49-F238E27FC236}">
                <a16:creationId xmlns:a16="http://schemas.microsoft.com/office/drawing/2014/main" id="{6300BB7B-E022-DDED-2336-839186A962FD}"/>
              </a:ext>
            </a:extLst>
          </p:cNvPr>
          <p:cNvSpPr/>
          <p:nvPr/>
        </p:nvSpPr>
        <p:spPr>
          <a:xfrm>
            <a:off x="1886641" y="1923941"/>
            <a:ext cx="661470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응답결과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(</a:t>
            </a:r>
            <a:r>
              <a:rPr lang="ko-KR" altLang="en-US" sz="700" dirty="0">
                <a:solidFill>
                  <a:srgbClr val="8E8D8F"/>
                </a:solidFill>
                <a:latin typeface="+mn-ea"/>
              </a:rPr>
              <a:t>전체</a:t>
            </a:r>
            <a:r>
              <a:rPr lang="en-US" altLang="ko-KR" sz="700" dirty="0">
                <a:solidFill>
                  <a:srgbClr val="8E8D8F"/>
                </a:solidFill>
                <a:latin typeface="+mn-ea"/>
              </a:rPr>
              <a:t>)</a:t>
            </a:r>
            <a:endParaRPr lang="ko-KR" altLang="en-US" sz="700" dirty="0">
              <a:solidFill>
                <a:srgbClr val="8E8D8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6895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0030B-A8E4-D739-4CC3-8A7F59D81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69732A57-482C-7A4F-C683-2B37A81BEF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82" t="21646" r="21743" b="35769"/>
          <a:stretch/>
        </p:blipFill>
        <p:spPr>
          <a:xfrm>
            <a:off x="200346" y="633056"/>
            <a:ext cx="9091009" cy="234720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612BD76-4A74-058F-11DD-48C1CF10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F8175E-7EF0-05E1-C477-182344C92C84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6BC601BE-1FA7-904A-5FAC-39F85EB89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980324"/>
              </p:ext>
            </p:extLst>
          </p:nvPr>
        </p:nvGraphicFramePr>
        <p:xfrm>
          <a:off x="9417800" y="2106808"/>
          <a:ext cx="2663865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문자 내용 텍스트 입력 필드 크기 확장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발송유형 </a:t>
                      </a:r>
                      <a:r>
                        <a:rPr lang="en-US" altLang="ko-KR" sz="800" b="0" dirty="0" err="1"/>
                        <a:t>lms</a:t>
                      </a:r>
                      <a:r>
                        <a:rPr lang="ko-KR" altLang="en-US" sz="800" b="0" dirty="0"/>
                        <a:t>를 고려하여 크기 확장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라디오 버튼 추가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발송 전 개발서버 </a:t>
                      </a:r>
                      <a:r>
                        <a:rPr lang="en-US" altLang="ko-KR" sz="800" b="0" dirty="0"/>
                        <a:t>/ </a:t>
                      </a:r>
                      <a:r>
                        <a:rPr lang="ko-KR" altLang="en-US" sz="800" b="0" dirty="0"/>
                        <a:t>운영서버 선택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C02B1141-F648-415B-1270-AF1432DB450E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대량문자발송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FC7B1B4-7533-B247-48AF-3C0FF2AD0C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D214DC-FE68-9EC6-4872-D50889D74AF4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970ED"/>
                </a:solidFill>
              </a:rPr>
              <a:t>사용자 정보</a:t>
            </a:r>
            <a:r>
              <a:rPr lang="en-US" altLang="ko-KR" sz="800" b="1" dirty="0">
                <a:solidFill>
                  <a:srgbClr val="4970ED"/>
                </a:solidFill>
              </a:rPr>
              <a:t>.</a:t>
            </a:r>
            <a:endParaRPr lang="en-US" sz="800" dirty="0">
              <a:solidFill>
                <a:srgbClr val="4970ED"/>
              </a:solidFill>
            </a:endParaRPr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B58FB334-F9E7-8925-8D7D-06B13EE39CEA}"/>
              </a:ext>
            </a:extLst>
          </p:cNvPr>
          <p:cNvSpPr/>
          <p:nvPr/>
        </p:nvSpPr>
        <p:spPr>
          <a:xfrm>
            <a:off x="2269360" y="3224750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2DECD793-7B75-906C-86CF-7DE23D558EC5}"/>
              </a:ext>
            </a:extLst>
          </p:cNvPr>
          <p:cNvSpPr/>
          <p:nvPr/>
        </p:nvSpPr>
        <p:spPr>
          <a:xfrm>
            <a:off x="2269359" y="347912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941C4CBC-E571-0261-CFF0-7B2445092D14}"/>
              </a:ext>
            </a:extLst>
          </p:cNvPr>
          <p:cNvSpPr/>
          <p:nvPr/>
        </p:nvSpPr>
        <p:spPr>
          <a:xfrm>
            <a:off x="2269358" y="373349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(Y)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D7EE8FF3-629D-57B2-4EB9-AD59D2C91147}"/>
              </a:ext>
            </a:extLst>
          </p:cNvPr>
          <p:cNvSpPr/>
          <p:nvPr/>
        </p:nvSpPr>
        <p:spPr>
          <a:xfrm>
            <a:off x="2269357" y="398787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A47D7521-7D52-76F4-D87C-21F2B98569E7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0A0D4146-82CC-5222-D517-AAD3970B8AB3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양쪽 모서리가 둥근 사각형 94">
            <a:extLst>
              <a:ext uri="{FF2B5EF4-FFF2-40B4-BE49-F238E27FC236}">
                <a16:creationId xmlns:a16="http://schemas.microsoft.com/office/drawing/2014/main" id="{80FB96A2-947E-A94B-1B76-7C81FCB3839A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27" name="양쪽 모서리가 둥근 사각형 94">
            <a:extLst>
              <a:ext uri="{FF2B5EF4-FFF2-40B4-BE49-F238E27FC236}">
                <a16:creationId xmlns:a16="http://schemas.microsoft.com/office/drawing/2014/main" id="{44A1A4AF-2D46-455C-C838-2A8C727B959A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5423688E-F1C7-9C79-3D75-BC2B3448D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Rectangle 49">
            <a:extLst>
              <a:ext uri="{FF2B5EF4-FFF2-40B4-BE49-F238E27FC236}">
                <a16:creationId xmlns:a16="http://schemas.microsoft.com/office/drawing/2014/main" id="{BD8C4DEA-5D30-4A04-C796-E6DB57F39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F330C33-CF89-82AA-B9D6-C5F49EF2751A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FBBB8E1C-B073-CE12-0077-A9463ECA9CC3}"/>
              </a:ext>
            </a:extLst>
          </p:cNvPr>
          <p:cNvCxnSpPr>
            <a:cxnSpLocks/>
            <a:stCxn id="41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D4A7EFC-9B4A-3F07-AB70-90788ED1DB94}"/>
              </a:ext>
            </a:extLst>
          </p:cNvPr>
          <p:cNvGrpSpPr/>
          <p:nvPr/>
        </p:nvGrpSpPr>
        <p:grpSpPr>
          <a:xfrm>
            <a:off x="7295590" y="6246163"/>
            <a:ext cx="104939" cy="104878"/>
            <a:chOff x="6036066" y="4257165"/>
            <a:chExt cx="104939" cy="104878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DD5F0C6A-65D2-7317-A140-6743FA5AD3B2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DA87F44-5886-71AE-EAD8-DC57C109BB6A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타원 19">
            <a:extLst>
              <a:ext uri="{FF2B5EF4-FFF2-40B4-BE49-F238E27FC236}">
                <a16:creationId xmlns:a16="http://schemas.microsoft.com/office/drawing/2014/main" id="{CABFA53B-A20D-AE20-74E8-821DCEABBA18}"/>
              </a:ext>
            </a:extLst>
          </p:cNvPr>
          <p:cNvSpPr/>
          <p:nvPr/>
        </p:nvSpPr>
        <p:spPr>
          <a:xfrm>
            <a:off x="7295590" y="6398226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BAC672-69F8-397B-EE42-AFA72CF8BB20}"/>
              </a:ext>
            </a:extLst>
          </p:cNvPr>
          <p:cNvSpPr txBox="1"/>
          <p:nvPr/>
        </p:nvSpPr>
        <p:spPr>
          <a:xfrm>
            <a:off x="7377652" y="6194595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0CD9E90-6078-C40F-2DFB-BF8D64DAFF4E}"/>
              </a:ext>
            </a:extLst>
          </p:cNvPr>
          <p:cNvSpPr txBox="1"/>
          <p:nvPr/>
        </p:nvSpPr>
        <p:spPr>
          <a:xfrm>
            <a:off x="7376225" y="6342236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77D2B503-1CD7-0FE5-11CF-FD4FEA358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559358"/>
              </p:ext>
            </p:extLst>
          </p:nvPr>
        </p:nvGraphicFramePr>
        <p:xfrm>
          <a:off x="449866" y="4621929"/>
          <a:ext cx="8646451" cy="152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39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08512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 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(p_callTo_1)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(p_smsTxt_1)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</a:tbl>
          </a:graphicData>
        </a:graphic>
      </p:graphicFrame>
      <p:sp>
        <p:nvSpPr>
          <p:cNvPr id="32" name="직사각형 31">
            <a:extLst>
              <a:ext uri="{FF2B5EF4-FFF2-40B4-BE49-F238E27FC236}">
                <a16:creationId xmlns:a16="http://schemas.microsoft.com/office/drawing/2014/main" id="{81D1E656-612F-EFB1-1DAC-9A55AF90EB18}"/>
              </a:ext>
            </a:extLst>
          </p:cNvPr>
          <p:cNvSpPr/>
          <p:nvPr/>
        </p:nvSpPr>
        <p:spPr>
          <a:xfrm>
            <a:off x="2271864" y="4651888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3FE53E8-5782-A3F3-1593-B594D9552A20}"/>
              </a:ext>
            </a:extLst>
          </p:cNvPr>
          <p:cNvSpPr/>
          <p:nvPr/>
        </p:nvSpPr>
        <p:spPr>
          <a:xfrm>
            <a:off x="2271864" y="4919695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0825CB4-667E-02BE-158B-EDDACA42D453}"/>
              </a:ext>
            </a:extLst>
          </p:cNvPr>
          <p:cNvSpPr/>
          <p:nvPr/>
        </p:nvSpPr>
        <p:spPr>
          <a:xfrm>
            <a:off x="2271864" y="5455309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50A5FD4-9C48-E6D6-1884-6252AEE12FF2}"/>
              </a:ext>
            </a:extLst>
          </p:cNvPr>
          <p:cNvSpPr/>
          <p:nvPr/>
        </p:nvSpPr>
        <p:spPr>
          <a:xfrm>
            <a:off x="2271864" y="5723116"/>
            <a:ext cx="5751267" cy="36742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dirty="0">
              <a:solidFill>
                <a:schemeClr val="tx1"/>
              </a:solidFill>
            </a:endParaRPr>
          </a:p>
          <a:p>
            <a:endParaRPr lang="en-US" altLang="ko-KR" sz="800" dirty="0">
              <a:solidFill>
                <a:schemeClr val="tx1"/>
              </a:solidFill>
            </a:endParaRPr>
          </a:p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9A56943-504F-1804-026B-ADE4272D64A7}"/>
              </a:ext>
            </a:extLst>
          </p:cNvPr>
          <p:cNvSpPr/>
          <p:nvPr/>
        </p:nvSpPr>
        <p:spPr>
          <a:xfrm>
            <a:off x="2271865" y="5192102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92DE47-B9C9-9F2A-ABC7-9C51B0628356}"/>
              </a:ext>
            </a:extLst>
          </p:cNvPr>
          <p:cNvSpPr txBox="1"/>
          <p:nvPr/>
        </p:nvSpPr>
        <p:spPr>
          <a:xfrm>
            <a:off x="3735254" y="5183650"/>
            <a:ext cx="2377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(</a:t>
            </a:r>
            <a:r>
              <a:rPr lang="ko-KR" altLang="en-US" sz="800" dirty="0"/>
              <a:t>기본값 없음</a:t>
            </a:r>
            <a:r>
              <a:rPr lang="en-US" altLang="ko-KR" sz="800" dirty="0"/>
              <a:t>, YF-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실패</a:t>
            </a:r>
            <a:r>
              <a:rPr lang="en-US" altLang="ko-KR" sz="800" dirty="0"/>
              <a:t>), YS-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성공</a:t>
            </a:r>
            <a:r>
              <a:rPr lang="en-US" altLang="ko-KR" sz="800" dirty="0"/>
              <a:t>))</a:t>
            </a:r>
            <a:endParaRPr lang="ko-KR" altLang="en-US" sz="800" dirty="0"/>
          </a:p>
        </p:txBody>
      </p:sp>
      <p:sp>
        <p:nvSpPr>
          <p:cNvPr id="38" name="Rectangle 49">
            <a:extLst>
              <a:ext uri="{FF2B5EF4-FFF2-40B4-BE49-F238E27FC236}">
                <a16:creationId xmlns:a16="http://schemas.microsoft.com/office/drawing/2014/main" id="{6A4F1EF2-66F6-3CFD-5C47-CAECBA74A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9193" y="6249336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93AE85-2E92-1AD5-E5D3-E0BB4354B415}"/>
              </a:ext>
            </a:extLst>
          </p:cNvPr>
          <p:cNvSpPr txBox="1"/>
          <p:nvPr/>
        </p:nvSpPr>
        <p:spPr>
          <a:xfrm>
            <a:off x="269339" y="4336984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42" name="Rectangle 49">
            <a:extLst>
              <a:ext uri="{FF2B5EF4-FFF2-40B4-BE49-F238E27FC236}">
                <a16:creationId xmlns:a16="http://schemas.microsoft.com/office/drawing/2014/main" id="{B18A5392-1AA1-BB29-80D5-DA52FC73B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258" y="6226185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Rectangle 49">
            <a:extLst>
              <a:ext uri="{FF2B5EF4-FFF2-40B4-BE49-F238E27FC236}">
                <a16:creationId xmlns:a16="http://schemas.microsoft.com/office/drawing/2014/main" id="{DAE61AB4-7EBF-A229-60B1-7581D24A3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11" y="6249336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추가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45" name="Rectangle 49">
            <a:extLst>
              <a:ext uri="{FF2B5EF4-FFF2-40B4-BE49-F238E27FC236}">
                <a16:creationId xmlns:a16="http://schemas.microsoft.com/office/drawing/2014/main" id="{81B796D3-4DD4-E0F9-C812-0889412A9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3952" y="6249336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삭제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53942A7A-6D03-0229-BB63-868838F5E189}"/>
              </a:ext>
            </a:extLst>
          </p:cNvPr>
          <p:cNvSpPr/>
          <p:nvPr/>
        </p:nvSpPr>
        <p:spPr>
          <a:xfrm>
            <a:off x="2221304" y="5670979"/>
            <a:ext cx="5854916" cy="4792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3365193E-B469-835E-9F78-733BB429B095}"/>
              </a:ext>
            </a:extLst>
          </p:cNvPr>
          <p:cNvSpPr/>
          <p:nvPr/>
        </p:nvSpPr>
        <p:spPr>
          <a:xfrm>
            <a:off x="2010619" y="56817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8017F7A4-6A69-8D3B-94B8-ED8CC22037FB}"/>
              </a:ext>
            </a:extLst>
          </p:cNvPr>
          <p:cNvSpPr/>
          <p:nvPr/>
        </p:nvSpPr>
        <p:spPr>
          <a:xfrm>
            <a:off x="7051284" y="62038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567672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0C7B2-591D-AE56-B61A-B37265436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그룹 47">
            <a:extLst>
              <a:ext uri="{FF2B5EF4-FFF2-40B4-BE49-F238E27FC236}">
                <a16:creationId xmlns:a16="http://schemas.microsoft.com/office/drawing/2014/main" id="{BE077342-DB87-081A-70CE-BD9708532156}"/>
              </a:ext>
            </a:extLst>
          </p:cNvPr>
          <p:cNvGrpSpPr/>
          <p:nvPr/>
        </p:nvGrpSpPr>
        <p:grpSpPr>
          <a:xfrm>
            <a:off x="7289395" y="4186368"/>
            <a:ext cx="104939" cy="104878"/>
            <a:chOff x="6036066" y="4257165"/>
            <a:chExt cx="104939" cy="104878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B8AE3642-3BAB-D7AF-BBC5-6FC58912EB06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7765E087-509A-EB7E-F13E-4C8B5DB384C5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타원 50">
            <a:extLst>
              <a:ext uri="{FF2B5EF4-FFF2-40B4-BE49-F238E27FC236}">
                <a16:creationId xmlns:a16="http://schemas.microsoft.com/office/drawing/2014/main" id="{F8CFCF02-5598-DD97-83BA-3A7A34048C98}"/>
              </a:ext>
            </a:extLst>
          </p:cNvPr>
          <p:cNvSpPr/>
          <p:nvPr/>
        </p:nvSpPr>
        <p:spPr>
          <a:xfrm>
            <a:off x="7289395" y="4338431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5B3247F-EF84-AF70-5A6F-9C4742769CD7}"/>
              </a:ext>
            </a:extLst>
          </p:cNvPr>
          <p:cNvSpPr txBox="1"/>
          <p:nvPr/>
        </p:nvSpPr>
        <p:spPr>
          <a:xfrm>
            <a:off x="7371457" y="4134800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BF22628-046B-FBC2-7759-0086D1000DCC}"/>
              </a:ext>
            </a:extLst>
          </p:cNvPr>
          <p:cNvSpPr txBox="1"/>
          <p:nvPr/>
        </p:nvSpPr>
        <p:spPr>
          <a:xfrm>
            <a:off x="7370030" y="4282441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D374B459-B227-1E80-605C-CC0B860B9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599293"/>
              </p:ext>
            </p:extLst>
          </p:nvPr>
        </p:nvGraphicFramePr>
        <p:xfrm>
          <a:off x="443671" y="2562134"/>
          <a:ext cx="8646451" cy="152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39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08512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 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(p_callTo_1)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(p_smsTxt_1)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</a:tbl>
          </a:graphicData>
        </a:graphic>
      </p:graphicFrame>
      <p:sp>
        <p:nvSpPr>
          <p:cNvPr id="65" name="직사각형 64">
            <a:extLst>
              <a:ext uri="{FF2B5EF4-FFF2-40B4-BE49-F238E27FC236}">
                <a16:creationId xmlns:a16="http://schemas.microsoft.com/office/drawing/2014/main" id="{FE158EDD-E993-43BF-08C7-AAC29A0ABEFB}"/>
              </a:ext>
            </a:extLst>
          </p:cNvPr>
          <p:cNvSpPr/>
          <p:nvPr/>
        </p:nvSpPr>
        <p:spPr>
          <a:xfrm>
            <a:off x="2265669" y="259209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2FF4D1CC-0CEB-1CD7-B8AE-705DF2D5BC28}"/>
              </a:ext>
            </a:extLst>
          </p:cNvPr>
          <p:cNvSpPr/>
          <p:nvPr/>
        </p:nvSpPr>
        <p:spPr>
          <a:xfrm>
            <a:off x="2265669" y="285990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01000000000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FF4E6C0F-00BF-88B2-CBC8-40EFD06094E2}"/>
              </a:ext>
            </a:extLst>
          </p:cNvPr>
          <p:cNvSpPr/>
          <p:nvPr/>
        </p:nvSpPr>
        <p:spPr>
          <a:xfrm>
            <a:off x="2265669" y="3395514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01012345678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8BD9F703-3301-43CB-E982-66B0B4C8D998}"/>
              </a:ext>
            </a:extLst>
          </p:cNvPr>
          <p:cNvSpPr/>
          <p:nvPr/>
        </p:nvSpPr>
        <p:spPr>
          <a:xfrm>
            <a:off x="2265669" y="3663321"/>
            <a:ext cx="5751267" cy="36742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dirty="0">
              <a:solidFill>
                <a:schemeClr val="tx1"/>
              </a:solidFill>
            </a:endParaRPr>
          </a:p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E5E250D-6941-9386-AF36-008366E2C6AF}"/>
              </a:ext>
            </a:extLst>
          </p:cNvPr>
          <p:cNvSpPr/>
          <p:nvPr/>
        </p:nvSpPr>
        <p:spPr>
          <a:xfrm>
            <a:off x="2265670" y="313230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A65544-DF74-21BC-00CC-65909E9DED93}"/>
              </a:ext>
            </a:extLst>
          </p:cNvPr>
          <p:cNvSpPr txBox="1"/>
          <p:nvPr/>
        </p:nvSpPr>
        <p:spPr>
          <a:xfrm>
            <a:off x="3729059" y="3123855"/>
            <a:ext cx="2377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(</a:t>
            </a:r>
            <a:r>
              <a:rPr lang="ko-KR" altLang="en-US" sz="800" dirty="0"/>
              <a:t>기본값 없음</a:t>
            </a:r>
            <a:r>
              <a:rPr lang="en-US" altLang="ko-KR" sz="800" dirty="0"/>
              <a:t>, YF-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실패</a:t>
            </a:r>
            <a:r>
              <a:rPr lang="en-US" altLang="ko-KR" sz="800" dirty="0"/>
              <a:t>), YS-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성공</a:t>
            </a:r>
            <a:r>
              <a:rPr lang="en-US" altLang="ko-KR" sz="800" dirty="0"/>
              <a:t>))</a:t>
            </a:r>
            <a:endParaRPr lang="ko-KR" altLang="en-US" sz="800" dirty="0"/>
          </a:p>
        </p:txBody>
      </p:sp>
      <p:sp>
        <p:nvSpPr>
          <p:cNvPr id="71" name="Rectangle 49">
            <a:extLst>
              <a:ext uri="{FF2B5EF4-FFF2-40B4-BE49-F238E27FC236}">
                <a16:creationId xmlns:a16="http://schemas.microsoft.com/office/drawing/2014/main" id="{97AE61C6-8895-DA18-9FA2-9B0B0C0D4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998" y="418954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377F049-3C65-A94C-ADD7-58211E16FAD2}"/>
              </a:ext>
            </a:extLst>
          </p:cNvPr>
          <p:cNvSpPr txBox="1"/>
          <p:nvPr/>
        </p:nvSpPr>
        <p:spPr>
          <a:xfrm>
            <a:off x="263144" y="2277189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73" name="Rectangle 49">
            <a:extLst>
              <a:ext uri="{FF2B5EF4-FFF2-40B4-BE49-F238E27FC236}">
                <a16:creationId xmlns:a16="http://schemas.microsoft.com/office/drawing/2014/main" id="{38ADF0C4-CA73-F432-DB13-3F2027CB1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0063" y="4166390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4" name="Rectangle 49">
            <a:extLst>
              <a:ext uri="{FF2B5EF4-FFF2-40B4-BE49-F238E27FC236}">
                <a16:creationId xmlns:a16="http://schemas.microsoft.com/office/drawing/2014/main" id="{62A6F060-1FAF-0250-2D26-5BA5EF84E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16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추가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75" name="Rectangle 49">
            <a:extLst>
              <a:ext uri="{FF2B5EF4-FFF2-40B4-BE49-F238E27FC236}">
                <a16:creationId xmlns:a16="http://schemas.microsoft.com/office/drawing/2014/main" id="{62F6FF86-4322-9DAC-A697-BEA9E1FD6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757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삭제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880BFD-5D8B-AA00-3F22-EB3F64249736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A91289F-3134-6111-EC24-E4545C3EC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38417"/>
              </p:ext>
            </p:extLst>
          </p:nvPr>
        </p:nvGraphicFramePr>
        <p:xfrm>
          <a:off x="9417800" y="2106808"/>
          <a:ext cx="2663865" cy="2556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개발서버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테스트발송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전송 시도내역 팝업창에서 선택한 데이터로 발신정보 표출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입력필드 수정 가능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발송건수가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건을 초과하는 경우 </a:t>
                      </a:r>
                      <a:r>
                        <a:rPr lang="en-US" altLang="ko-KR" sz="800" b="0" dirty="0"/>
                        <a:t>callTo_1 ~ callTo3, smsTxt_1 ~ smsTxt_3 </a:t>
                      </a:r>
                      <a:r>
                        <a:rPr lang="ko-KR" altLang="en-US" sz="800" b="0" dirty="0"/>
                        <a:t>까지만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838B50A8-0351-7A7F-8F6D-51AB17D9F2B4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대량문자발송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FFD0028-1B36-737C-5E83-C04D58D27A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51" b="38344"/>
          <a:stretch/>
        </p:blipFill>
        <p:spPr>
          <a:xfrm>
            <a:off x="200345" y="710689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25A8E7-501E-D1BD-3C13-135A8E401790}"/>
              </a:ext>
            </a:extLst>
          </p:cNvPr>
          <p:cNvSpPr txBox="1"/>
          <p:nvPr/>
        </p:nvSpPr>
        <p:spPr>
          <a:xfrm>
            <a:off x="285254" y="673365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970ED"/>
                </a:solidFill>
              </a:rPr>
              <a:t>사용자 정보</a:t>
            </a:r>
            <a:r>
              <a:rPr lang="en-US" altLang="ko-KR" sz="800" b="1" dirty="0">
                <a:solidFill>
                  <a:srgbClr val="4970ED"/>
                </a:solidFill>
              </a:rPr>
              <a:t>.</a:t>
            </a:r>
            <a:endParaRPr lang="en-US" sz="800" dirty="0">
              <a:solidFill>
                <a:srgbClr val="4970ED"/>
              </a:solidFill>
            </a:endParaRPr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7A57B11D-9E35-87E1-CCF4-DB3F127BD48E}"/>
              </a:ext>
            </a:extLst>
          </p:cNvPr>
          <p:cNvSpPr/>
          <p:nvPr/>
        </p:nvSpPr>
        <p:spPr>
          <a:xfrm>
            <a:off x="2269360" y="93424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A4B6D0C6-8B1E-D8CD-1107-468490F85E4D}"/>
              </a:ext>
            </a:extLst>
          </p:cNvPr>
          <p:cNvSpPr/>
          <p:nvPr/>
        </p:nvSpPr>
        <p:spPr>
          <a:xfrm>
            <a:off x="2269359" y="118861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C217F0DF-700F-3AAC-4A91-85B8F310DB5B}"/>
              </a:ext>
            </a:extLst>
          </p:cNvPr>
          <p:cNvSpPr/>
          <p:nvPr/>
        </p:nvSpPr>
        <p:spPr>
          <a:xfrm>
            <a:off x="2269358" y="144299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(Y)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F234B689-C0B1-F39E-071F-94640B529A8B}"/>
              </a:ext>
            </a:extLst>
          </p:cNvPr>
          <p:cNvSpPr/>
          <p:nvPr/>
        </p:nvSpPr>
        <p:spPr>
          <a:xfrm>
            <a:off x="2269357" y="1697366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43987D8B-C494-54E4-BF4C-630EFC7FFF73}"/>
              </a:ext>
            </a:extLst>
          </p:cNvPr>
          <p:cNvSpPr/>
          <p:nvPr/>
        </p:nvSpPr>
        <p:spPr>
          <a:xfrm>
            <a:off x="600034" y="93501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49E11D21-5EE4-0EAD-1960-BAB2D71F3786}"/>
              </a:ext>
            </a:extLst>
          </p:cNvPr>
          <p:cNvSpPr/>
          <p:nvPr/>
        </p:nvSpPr>
        <p:spPr>
          <a:xfrm>
            <a:off x="600034" y="1189131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양쪽 모서리가 둥근 사각형 94">
            <a:extLst>
              <a:ext uri="{FF2B5EF4-FFF2-40B4-BE49-F238E27FC236}">
                <a16:creationId xmlns:a16="http://schemas.microsoft.com/office/drawing/2014/main" id="{1A98423A-0918-E46E-F5BD-9ED2A97116AC}"/>
              </a:ext>
            </a:extLst>
          </p:cNvPr>
          <p:cNvSpPr/>
          <p:nvPr/>
        </p:nvSpPr>
        <p:spPr>
          <a:xfrm>
            <a:off x="600034" y="144324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27" name="양쪽 모서리가 둥근 사각형 94">
            <a:extLst>
              <a:ext uri="{FF2B5EF4-FFF2-40B4-BE49-F238E27FC236}">
                <a16:creationId xmlns:a16="http://schemas.microsoft.com/office/drawing/2014/main" id="{78575D1F-DEF4-FEDC-2FD9-71B917620FAF}"/>
              </a:ext>
            </a:extLst>
          </p:cNvPr>
          <p:cNvSpPr/>
          <p:nvPr/>
        </p:nvSpPr>
        <p:spPr>
          <a:xfrm>
            <a:off x="600034" y="169736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47A3F774-981B-BBF5-CB71-C36C494F9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Rectangle 49">
            <a:extLst>
              <a:ext uri="{FF2B5EF4-FFF2-40B4-BE49-F238E27FC236}">
                <a16:creationId xmlns:a16="http://schemas.microsoft.com/office/drawing/2014/main" id="{02D8F967-210B-6BE0-1718-592AC22A5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1">
            <a:extLst>
              <a:ext uri="{FF2B5EF4-FFF2-40B4-BE49-F238E27FC236}">
                <a16:creationId xmlns:a16="http://schemas.microsoft.com/office/drawing/2014/main" id="{FDB84943-E6EA-9452-D9DE-5D6E82FE1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7996" y="6597352"/>
            <a:ext cx="28448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1E3A6427-4CC2-7761-E936-4E87C3E17E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625"/>
          <a:stretch/>
        </p:blipFill>
        <p:spPr>
          <a:xfrm>
            <a:off x="200345" y="4717506"/>
            <a:ext cx="9091010" cy="163271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1081E8A6-027F-6D0B-DBAA-1F443F50A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550" y="874621"/>
            <a:ext cx="4381314" cy="2792129"/>
          </a:xfrm>
          <a:prstGeom prst="rect">
            <a:avLst/>
          </a:prstGeom>
        </p:spPr>
      </p:pic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AED1640A-1772-38F4-2058-A4B962FC9EF6}"/>
              </a:ext>
            </a:extLst>
          </p:cNvPr>
          <p:cNvCxnSpPr>
            <a:cxnSpLocks/>
            <a:stCxn id="34" idx="1"/>
          </p:cNvCxnSpPr>
          <p:nvPr/>
        </p:nvCxnSpPr>
        <p:spPr>
          <a:xfrm rot="10800000" flipV="1">
            <a:off x="3850790" y="1979029"/>
            <a:ext cx="4269359" cy="12001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6922D93-1847-D646-7D08-1D4494089932}"/>
              </a:ext>
            </a:extLst>
          </p:cNvPr>
          <p:cNvSpPr/>
          <p:nvPr/>
        </p:nvSpPr>
        <p:spPr>
          <a:xfrm>
            <a:off x="8120148" y="1925778"/>
            <a:ext cx="175258" cy="106501"/>
          </a:xfrm>
          <a:prstGeom prst="rect">
            <a:avLst/>
          </a:prstGeom>
          <a:noFill/>
          <a:ln w="9525">
            <a:solidFill>
              <a:srgbClr val="4970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FF18723D-6197-EEC0-75B4-23EB981BE9FB}"/>
              </a:ext>
            </a:extLst>
          </p:cNvPr>
          <p:cNvSpPr/>
          <p:nvPr/>
        </p:nvSpPr>
        <p:spPr>
          <a:xfrm>
            <a:off x="7076293" y="41538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674429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C9D64-37F6-70F9-44EF-48B4EB225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6C445E82-22F1-1FA9-BC14-2BF1778D072F}"/>
              </a:ext>
            </a:extLst>
          </p:cNvPr>
          <p:cNvGrpSpPr/>
          <p:nvPr/>
        </p:nvGrpSpPr>
        <p:grpSpPr>
          <a:xfrm>
            <a:off x="7289395" y="4186368"/>
            <a:ext cx="104939" cy="104878"/>
            <a:chOff x="6036066" y="4257165"/>
            <a:chExt cx="104939" cy="104878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32DF6674-144C-0C0F-B413-B877C4B97688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AA952376-ABF6-670A-26FF-81683F28DA06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타원 12">
            <a:extLst>
              <a:ext uri="{FF2B5EF4-FFF2-40B4-BE49-F238E27FC236}">
                <a16:creationId xmlns:a16="http://schemas.microsoft.com/office/drawing/2014/main" id="{B976A323-B0D2-5950-A42C-3D38EB714C55}"/>
              </a:ext>
            </a:extLst>
          </p:cNvPr>
          <p:cNvSpPr/>
          <p:nvPr/>
        </p:nvSpPr>
        <p:spPr>
          <a:xfrm>
            <a:off x="7289395" y="4338431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B0987C-494B-EFD3-B289-7B1177F8DB11}"/>
              </a:ext>
            </a:extLst>
          </p:cNvPr>
          <p:cNvSpPr txBox="1"/>
          <p:nvPr/>
        </p:nvSpPr>
        <p:spPr>
          <a:xfrm>
            <a:off x="7371457" y="4134800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CFC625-D755-2839-9D96-E04AAC6D7506}"/>
              </a:ext>
            </a:extLst>
          </p:cNvPr>
          <p:cNvSpPr txBox="1"/>
          <p:nvPr/>
        </p:nvSpPr>
        <p:spPr>
          <a:xfrm>
            <a:off x="7370030" y="4282441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047E2881-62F5-38B8-222B-8744D727D5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726008"/>
              </p:ext>
            </p:extLst>
          </p:nvPr>
        </p:nvGraphicFramePr>
        <p:xfrm>
          <a:off x="443671" y="2562134"/>
          <a:ext cx="8646451" cy="152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39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08512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 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(p_callTo_1)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(p_smsTxt_1)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</a:tbl>
          </a:graphicData>
        </a:graphic>
      </p:graphicFrame>
      <p:sp>
        <p:nvSpPr>
          <p:cNvPr id="32" name="직사각형 31">
            <a:extLst>
              <a:ext uri="{FF2B5EF4-FFF2-40B4-BE49-F238E27FC236}">
                <a16:creationId xmlns:a16="http://schemas.microsoft.com/office/drawing/2014/main" id="{6E9E8CC0-3FF4-1D5D-B507-CB7767B5E4E0}"/>
              </a:ext>
            </a:extLst>
          </p:cNvPr>
          <p:cNvSpPr/>
          <p:nvPr/>
        </p:nvSpPr>
        <p:spPr>
          <a:xfrm>
            <a:off x="2265669" y="259209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E3E63CD0-E7ED-CA41-CFB6-D060AEDB5817}"/>
              </a:ext>
            </a:extLst>
          </p:cNvPr>
          <p:cNvSpPr/>
          <p:nvPr/>
        </p:nvSpPr>
        <p:spPr>
          <a:xfrm>
            <a:off x="2265669" y="285990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01000000000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C2FFF75-8A2A-5D9D-71BE-24F7862F02A5}"/>
              </a:ext>
            </a:extLst>
          </p:cNvPr>
          <p:cNvSpPr/>
          <p:nvPr/>
        </p:nvSpPr>
        <p:spPr>
          <a:xfrm>
            <a:off x="2265669" y="3395514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01012345678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162C7D4-904C-3215-F42E-370F5D8EEA0B}"/>
              </a:ext>
            </a:extLst>
          </p:cNvPr>
          <p:cNvSpPr/>
          <p:nvPr/>
        </p:nvSpPr>
        <p:spPr>
          <a:xfrm>
            <a:off x="2265669" y="3663321"/>
            <a:ext cx="5751267" cy="36742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dirty="0">
              <a:solidFill>
                <a:schemeClr val="tx1"/>
              </a:solidFill>
            </a:endParaRPr>
          </a:p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1DACE4F2-EB16-F8F9-2B48-F1DFC12E7817}"/>
              </a:ext>
            </a:extLst>
          </p:cNvPr>
          <p:cNvSpPr/>
          <p:nvPr/>
        </p:nvSpPr>
        <p:spPr>
          <a:xfrm>
            <a:off x="2265670" y="313230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33DAA5-7DB8-8F57-C146-20BDEC10494E}"/>
              </a:ext>
            </a:extLst>
          </p:cNvPr>
          <p:cNvSpPr txBox="1"/>
          <p:nvPr/>
        </p:nvSpPr>
        <p:spPr>
          <a:xfrm>
            <a:off x="3729059" y="3123855"/>
            <a:ext cx="2377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(</a:t>
            </a:r>
            <a:r>
              <a:rPr lang="ko-KR" altLang="en-US" sz="800" dirty="0"/>
              <a:t>기본값 없음</a:t>
            </a:r>
            <a:r>
              <a:rPr lang="en-US" altLang="ko-KR" sz="800" dirty="0"/>
              <a:t>, YF-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실패</a:t>
            </a:r>
            <a:r>
              <a:rPr lang="en-US" altLang="ko-KR" sz="800" dirty="0"/>
              <a:t>), YS-</a:t>
            </a:r>
            <a:r>
              <a:rPr lang="ko-KR" altLang="en-US" sz="800" dirty="0"/>
              <a:t>테스트</a:t>
            </a:r>
            <a:r>
              <a:rPr lang="en-US" altLang="ko-KR" sz="800" dirty="0"/>
              <a:t>(</a:t>
            </a:r>
            <a:r>
              <a:rPr lang="ko-KR" altLang="en-US" sz="800" dirty="0"/>
              <a:t>성공</a:t>
            </a:r>
            <a:r>
              <a:rPr lang="en-US" altLang="ko-KR" sz="800" dirty="0"/>
              <a:t>))</a:t>
            </a:r>
            <a:endParaRPr lang="ko-KR" altLang="en-US" sz="800" dirty="0"/>
          </a:p>
        </p:txBody>
      </p:sp>
      <p:sp>
        <p:nvSpPr>
          <p:cNvPr id="64" name="Rectangle 49">
            <a:extLst>
              <a:ext uri="{FF2B5EF4-FFF2-40B4-BE49-F238E27FC236}">
                <a16:creationId xmlns:a16="http://schemas.microsoft.com/office/drawing/2014/main" id="{E43FE72E-A136-C41A-3B0C-9494C8501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998" y="418954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A388A4C-68F5-2353-B871-4A107A6E9208}"/>
              </a:ext>
            </a:extLst>
          </p:cNvPr>
          <p:cNvSpPr txBox="1"/>
          <p:nvPr/>
        </p:nvSpPr>
        <p:spPr>
          <a:xfrm>
            <a:off x="263144" y="2277189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67" name="Rectangle 49">
            <a:extLst>
              <a:ext uri="{FF2B5EF4-FFF2-40B4-BE49-F238E27FC236}">
                <a16:creationId xmlns:a16="http://schemas.microsoft.com/office/drawing/2014/main" id="{C48FA645-037F-83AF-E875-2A0D070BE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0063" y="4166390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8" name="Rectangle 49">
            <a:extLst>
              <a:ext uri="{FF2B5EF4-FFF2-40B4-BE49-F238E27FC236}">
                <a16:creationId xmlns:a16="http://schemas.microsoft.com/office/drawing/2014/main" id="{4C21A453-71B7-9CD8-FEC2-6F1757B31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16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추가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69" name="Rectangle 49">
            <a:extLst>
              <a:ext uri="{FF2B5EF4-FFF2-40B4-BE49-F238E27FC236}">
                <a16:creationId xmlns:a16="http://schemas.microsoft.com/office/drawing/2014/main" id="{3738CC42-1429-0579-2FE7-6B7587223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757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삭제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8D641-CDDF-5554-D9CE-066D0A01B05A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04F1909-858D-0536-73F3-2BE53AFE4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924118"/>
              </p:ext>
            </p:extLst>
          </p:nvPr>
        </p:nvGraphicFramePr>
        <p:xfrm>
          <a:off x="9417800" y="2106808"/>
          <a:ext cx="2663865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개발서버 선택 후 발송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API </a:t>
                      </a:r>
                      <a:r>
                        <a:rPr lang="ko-KR" altLang="en-US" sz="800" b="0" dirty="0"/>
                        <a:t>요청 성공 여부 및 결과값 호출 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/>
                        <a:t>■ 응답 내용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기존 발송결과 항목 대신 신규영역 표출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요청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: itn0202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관리자계정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고정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3BF85EAE-383A-9D72-D35A-A57970E4D14D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대량문자발송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BDE5447-F86C-604B-9572-A2E0DE2D73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51" b="38344"/>
          <a:stretch/>
        </p:blipFill>
        <p:spPr>
          <a:xfrm>
            <a:off x="200345" y="710689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5F7242-1A40-C234-C85B-B1CF5CA400C0}"/>
              </a:ext>
            </a:extLst>
          </p:cNvPr>
          <p:cNvSpPr txBox="1"/>
          <p:nvPr/>
        </p:nvSpPr>
        <p:spPr>
          <a:xfrm>
            <a:off x="285254" y="673365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970ED"/>
                </a:solidFill>
              </a:rPr>
              <a:t>사용자 정보</a:t>
            </a:r>
            <a:r>
              <a:rPr lang="en-US" altLang="ko-KR" sz="800" b="1" dirty="0">
                <a:solidFill>
                  <a:srgbClr val="4970ED"/>
                </a:solidFill>
              </a:rPr>
              <a:t>.</a:t>
            </a:r>
            <a:endParaRPr lang="en-US" sz="800" dirty="0">
              <a:solidFill>
                <a:srgbClr val="4970ED"/>
              </a:solidFill>
            </a:endParaRPr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EC7EF69C-4A2C-A7EF-14C9-F79A04A7822B}"/>
              </a:ext>
            </a:extLst>
          </p:cNvPr>
          <p:cNvSpPr/>
          <p:nvPr/>
        </p:nvSpPr>
        <p:spPr>
          <a:xfrm>
            <a:off x="2269360" y="93424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E7C4BDE1-0E86-334F-F273-66592505D403}"/>
              </a:ext>
            </a:extLst>
          </p:cNvPr>
          <p:cNvSpPr/>
          <p:nvPr/>
        </p:nvSpPr>
        <p:spPr>
          <a:xfrm>
            <a:off x="2269359" y="118861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612D22C2-9ABA-E958-6519-8F2979467A1F}"/>
              </a:ext>
            </a:extLst>
          </p:cNvPr>
          <p:cNvSpPr/>
          <p:nvPr/>
        </p:nvSpPr>
        <p:spPr>
          <a:xfrm>
            <a:off x="2269358" y="144299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(Y)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AE5BE4AE-E8C7-7500-2833-3E7677A17337}"/>
              </a:ext>
            </a:extLst>
          </p:cNvPr>
          <p:cNvSpPr/>
          <p:nvPr/>
        </p:nvSpPr>
        <p:spPr>
          <a:xfrm>
            <a:off x="2269357" y="1697366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3D84BD9F-F4DD-4E8A-655F-5E975BD98656}"/>
              </a:ext>
            </a:extLst>
          </p:cNvPr>
          <p:cNvSpPr/>
          <p:nvPr/>
        </p:nvSpPr>
        <p:spPr>
          <a:xfrm>
            <a:off x="600034" y="93501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2E1DA4FC-3F5C-E2E8-C964-BB7941585C8F}"/>
              </a:ext>
            </a:extLst>
          </p:cNvPr>
          <p:cNvSpPr/>
          <p:nvPr/>
        </p:nvSpPr>
        <p:spPr>
          <a:xfrm>
            <a:off x="600034" y="1189131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양쪽 모서리가 둥근 사각형 94">
            <a:extLst>
              <a:ext uri="{FF2B5EF4-FFF2-40B4-BE49-F238E27FC236}">
                <a16:creationId xmlns:a16="http://schemas.microsoft.com/office/drawing/2014/main" id="{0406A168-EBB1-7DC0-B5D0-AEAB27AB6C73}"/>
              </a:ext>
            </a:extLst>
          </p:cNvPr>
          <p:cNvSpPr/>
          <p:nvPr/>
        </p:nvSpPr>
        <p:spPr>
          <a:xfrm>
            <a:off x="600034" y="144324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27" name="양쪽 모서리가 둥근 사각형 94">
            <a:extLst>
              <a:ext uri="{FF2B5EF4-FFF2-40B4-BE49-F238E27FC236}">
                <a16:creationId xmlns:a16="http://schemas.microsoft.com/office/drawing/2014/main" id="{3D995861-02B0-767D-0A6C-F9C7054CCB0B}"/>
              </a:ext>
            </a:extLst>
          </p:cNvPr>
          <p:cNvSpPr/>
          <p:nvPr/>
        </p:nvSpPr>
        <p:spPr>
          <a:xfrm>
            <a:off x="600034" y="169736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F9C8D898-4CEA-EEAB-A683-F9FC0560D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Rectangle 49">
            <a:extLst>
              <a:ext uri="{FF2B5EF4-FFF2-40B4-BE49-F238E27FC236}">
                <a16:creationId xmlns:a16="http://schemas.microsoft.com/office/drawing/2014/main" id="{70A7EB18-7F8F-9E4F-B418-E6596EC6F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1">
            <a:extLst>
              <a:ext uri="{FF2B5EF4-FFF2-40B4-BE49-F238E27FC236}">
                <a16:creationId xmlns:a16="http://schemas.microsoft.com/office/drawing/2014/main" id="{9644BB10-0AC1-7364-3EEF-00F3B0774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7996" y="6597352"/>
            <a:ext cx="28448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34F7F5B4-57F9-1B60-5075-52E4DDF481EB}"/>
              </a:ext>
            </a:extLst>
          </p:cNvPr>
          <p:cNvSpPr/>
          <p:nvPr/>
        </p:nvSpPr>
        <p:spPr>
          <a:xfrm>
            <a:off x="8313971" y="42133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F48358B-8ED4-CFDF-C06C-4D5BC7755561}"/>
              </a:ext>
            </a:extLst>
          </p:cNvPr>
          <p:cNvGrpSpPr/>
          <p:nvPr/>
        </p:nvGrpSpPr>
        <p:grpSpPr>
          <a:xfrm>
            <a:off x="5742345" y="2789643"/>
            <a:ext cx="3195356" cy="995323"/>
            <a:chOff x="2504728" y="4593917"/>
            <a:chExt cx="2556494" cy="995323"/>
          </a:xfrm>
        </p:grpSpPr>
        <p:sp>
          <p:nvSpPr>
            <p:cNvPr id="39" name="모서리가 둥근 직사각형 89">
              <a:extLst>
                <a:ext uri="{FF2B5EF4-FFF2-40B4-BE49-F238E27FC236}">
                  <a16:creationId xmlns:a16="http://schemas.microsoft.com/office/drawing/2014/main" id="{C3639F28-FFFA-8210-2224-179316CA6B38}"/>
                </a:ext>
              </a:extLst>
            </p:cNvPr>
            <p:cNvSpPr/>
            <p:nvPr/>
          </p:nvSpPr>
          <p:spPr bwMode="auto">
            <a:xfrm>
              <a:off x="2504728" y="4593917"/>
              <a:ext cx="2556494" cy="99532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>
                  <a:solidFill>
                    <a:schemeClr val="tx1"/>
                  </a:solidFill>
                </a:rPr>
                <a:t> </a:t>
              </a:r>
              <a:endParaRPr kumimoji="0" lang="ko-KR" altLang="en-US" sz="80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7E729AC9-0678-27FD-AF8A-7F5B8547DC07}"/>
                </a:ext>
              </a:extLst>
            </p:cNvPr>
            <p:cNvSpPr/>
            <p:nvPr/>
          </p:nvSpPr>
          <p:spPr>
            <a:xfrm>
              <a:off x="2576784" y="4660018"/>
              <a:ext cx="24214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dirty="0"/>
                <a:t>admin.munjaon.co.kr</a:t>
              </a:r>
              <a:r>
                <a:rPr lang="ko-KR" altLang="en-US" sz="800" dirty="0"/>
                <a:t> 내용</a:t>
              </a:r>
              <a:r>
                <a:rPr lang="en-US" altLang="ko-KR" sz="800" dirty="0"/>
                <a:t>:</a:t>
              </a:r>
            </a:p>
            <a:p>
              <a:endParaRPr lang="en-US" altLang="ko-KR" sz="800" dirty="0"/>
            </a:p>
            <a:p>
              <a:r>
                <a:rPr lang="ko-KR" altLang="en-US" sz="800" dirty="0"/>
                <a:t>테스트 발송 시</a:t>
              </a:r>
              <a:r>
                <a:rPr lang="en-US" altLang="ko-KR" sz="800" dirty="0"/>
                <a:t>, </a:t>
              </a:r>
              <a:r>
                <a:rPr lang="ko-KR" altLang="en-US" sz="800" dirty="0"/>
                <a:t>발송내역은 관리자 계정에 기록됩니다</a:t>
              </a:r>
              <a:r>
                <a:rPr lang="en-US" altLang="ko-KR" sz="800" dirty="0"/>
                <a:t>.</a:t>
              </a:r>
            </a:p>
            <a:p>
              <a:r>
                <a:rPr lang="ko-KR" altLang="en-US" sz="800" dirty="0"/>
                <a:t>계속 진행하시겠습니까</a:t>
              </a:r>
              <a:r>
                <a:rPr lang="en-US" altLang="ko-KR" sz="800" dirty="0"/>
                <a:t>?</a:t>
              </a:r>
              <a:r>
                <a:rPr lang="ko-KR" altLang="en-US" sz="800" dirty="0"/>
                <a:t> </a:t>
              </a:r>
            </a:p>
          </p:txBody>
        </p:sp>
        <p:sp>
          <p:nvSpPr>
            <p:cNvPr id="42" name="Rectangle 49">
              <a:extLst>
                <a:ext uri="{FF2B5EF4-FFF2-40B4-BE49-F238E27FC236}">
                  <a16:creationId xmlns:a16="http://schemas.microsoft.com/office/drawing/2014/main" id="{CCE507A2-A012-B5E1-2F50-BDE991FD0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672" y="5253257"/>
              <a:ext cx="350592" cy="217625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확인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44" name="그림 43">
            <a:extLst>
              <a:ext uri="{FF2B5EF4-FFF2-40B4-BE49-F238E27FC236}">
                <a16:creationId xmlns:a16="http://schemas.microsoft.com/office/drawing/2014/main" id="{675495FD-5416-4FC1-B6AF-0669DA0B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625" b="10043"/>
          <a:stretch/>
        </p:blipFill>
        <p:spPr>
          <a:xfrm>
            <a:off x="200345" y="4786616"/>
            <a:ext cx="9091010" cy="1033700"/>
          </a:xfrm>
          <a:prstGeom prst="rect">
            <a:avLst/>
          </a:prstGeom>
        </p:spPr>
      </p:pic>
      <p:sp>
        <p:nvSpPr>
          <p:cNvPr id="45" name="양쪽 모서리가 둥근 사각형 94">
            <a:extLst>
              <a:ext uri="{FF2B5EF4-FFF2-40B4-BE49-F238E27FC236}">
                <a16:creationId xmlns:a16="http://schemas.microsoft.com/office/drawing/2014/main" id="{35A53AEC-406C-07DC-3E75-1BA0F0E81C5D}"/>
              </a:ext>
            </a:extLst>
          </p:cNvPr>
          <p:cNvSpPr/>
          <p:nvPr/>
        </p:nvSpPr>
        <p:spPr>
          <a:xfrm>
            <a:off x="577688" y="5068566"/>
            <a:ext cx="156839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rgbClr val="EE0000"/>
                </a:solidFill>
                <a:latin typeface="+mn-ea"/>
              </a:rPr>
              <a:t>요청 </a:t>
            </a:r>
            <a:r>
              <a:rPr lang="en-US" altLang="ko-KR" sz="700" b="1" dirty="0">
                <a:solidFill>
                  <a:srgbClr val="EE0000"/>
                </a:solidFill>
                <a:latin typeface="+mn-ea"/>
              </a:rPr>
              <a:t>ID</a:t>
            </a:r>
            <a:endParaRPr lang="ko-KR" altLang="en-US" sz="700" b="1" dirty="0">
              <a:solidFill>
                <a:srgbClr val="EE0000"/>
              </a:solidFill>
              <a:latin typeface="+mn-ea"/>
            </a:endParaRPr>
          </a:p>
        </p:txBody>
      </p:sp>
      <p:sp>
        <p:nvSpPr>
          <p:cNvPr id="46" name="양쪽 모서리가 둥근 사각형 94">
            <a:extLst>
              <a:ext uri="{FF2B5EF4-FFF2-40B4-BE49-F238E27FC236}">
                <a16:creationId xmlns:a16="http://schemas.microsoft.com/office/drawing/2014/main" id="{5391B29E-4F83-2464-B89F-7DEA09AB66AB}"/>
              </a:ext>
            </a:extLst>
          </p:cNvPr>
          <p:cNvSpPr/>
          <p:nvPr/>
        </p:nvSpPr>
        <p:spPr>
          <a:xfrm>
            <a:off x="2248345" y="5068565"/>
            <a:ext cx="585715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itn0202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8" name="양쪽 모서리가 둥근 사각형 94">
            <a:extLst>
              <a:ext uri="{FF2B5EF4-FFF2-40B4-BE49-F238E27FC236}">
                <a16:creationId xmlns:a16="http://schemas.microsoft.com/office/drawing/2014/main" id="{8D1CC8BD-5B2C-1D80-49A1-B663AED1AACE}"/>
              </a:ext>
            </a:extLst>
          </p:cNvPr>
          <p:cNvSpPr/>
          <p:nvPr/>
        </p:nvSpPr>
        <p:spPr>
          <a:xfrm>
            <a:off x="577688" y="5325308"/>
            <a:ext cx="156839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rgbClr val="EE0000"/>
                </a:solidFill>
                <a:latin typeface="+mn-ea"/>
              </a:rPr>
              <a:t>성공 여부 </a:t>
            </a:r>
            <a:r>
              <a:rPr lang="en-US" altLang="ko-KR" sz="700" b="1" dirty="0">
                <a:solidFill>
                  <a:srgbClr val="EE0000"/>
                </a:solidFill>
                <a:latin typeface="+mn-ea"/>
              </a:rPr>
              <a:t>(resultCode)</a:t>
            </a:r>
            <a:endParaRPr lang="ko-KR" altLang="en-US" sz="700" b="1" dirty="0">
              <a:solidFill>
                <a:srgbClr val="EE0000"/>
              </a:solidFill>
              <a:latin typeface="+mn-ea"/>
            </a:endParaRPr>
          </a:p>
        </p:txBody>
      </p:sp>
      <p:sp>
        <p:nvSpPr>
          <p:cNvPr id="49" name="양쪽 모서리가 둥근 사각형 94">
            <a:extLst>
              <a:ext uri="{FF2B5EF4-FFF2-40B4-BE49-F238E27FC236}">
                <a16:creationId xmlns:a16="http://schemas.microsoft.com/office/drawing/2014/main" id="{942F19E7-60F0-4897-6D89-A9DD7057CF09}"/>
              </a:ext>
            </a:extLst>
          </p:cNvPr>
          <p:cNvSpPr/>
          <p:nvPr/>
        </p:nvSpPr>
        <p:spPr>
          <a:xfrm>
            <a:off x="2248345" y="5335699"/>
            <a:ext cx="585715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응답성공</a:t>
            </a:r>
          </a:p>
        </p:txBody>
      </p:sp>
      <p:sp>
        <p:nvSpPr>
          <p:cNvPr id="50" name="양쪽 모서리가 둥근 사각형 94">
            <a:extLst>
              <a:ext uri="{FF2B5EF4-FFF2-40B4-BE49-F238E27FC236}">
                <a16:creationId xmlns:a16="http://schemas.microsoft.com/office/drawing/2014/main" id="{40DB1463-D200-E488-3A59-33BD127994E2}"/>
              </a:ext>
            </a:extLst>
          </p:cNvPr>
          <p:cNvSpPr/>
          <p:nvPr/>
        </p:nvSpPr>
        <p:spPr>
          <a:xfrm>
            <a:off x="577688" y="5582049"/>
            <a:ext cx="156839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rgbClr val="EE0000"/>
                </a:solidFill>
                <a:latin typeface="+mn-ea"/>
              </a:rPr>
              <a:t>결과값 </a:t>
            </a:r>
            <a:r>
              <a:rPr lang="en-US" altLang="ko-KR" sz="700" b="1" dirty="0">
                <a:solidFill>
                  <a:srgbClr val="EE0000"/>
                </a:solidFill>
                <a:latin typeface="+mn-ea"/>
              </a:rPr>
              <a:t>(data)</a:t>
            </a:r>
            <a:endParaRPr lang="ko-KR" altLang="en-US" sz="700" b="1" dirty="0">
              <a:solidFill>
                <a:srgbClr val="EE0000"/>
              </a:solidFill>
              <a:latin typeface="+mn-ea"/>
            </a:endParaRPr>
          </a:p>
        </p:txBody>
      </p:sp>
      <p:sp>
        <p:nvSpPr>
          <p:cNvPr id="51" name="양쪽 모서리가 둥근 사각형 94">
            <a:extLst>
              <a:ext uri="{FF2B5EF4-FFF2-40B4-BE49-F238E27FC236}">
                <a16:creationId xmlns:a16="http://schemas.microsoft.com/office/drawing/2014/main" id="{70D2581B-2D20-6A8D-491A-8331AAE51FA3}"/>
              </a:ext>
            </a:extLst>
          </p:cNvPr>
          <p:cNvSpPr/>
          <p:nvPr/>
        </p:nvSpPr>
        <p:spPr>
          <a:xfrm>
            <a:off x="2248345" y="5591721"/>
            <a:ext cx="585715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-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FD8C8D-04EB-AD52-3350-CE769FEA68BD}"/>
              </a:ext>
            </a:extLst>
          </p:cNvPr>
          <p:cNvSpPr txBox="1"/>
          <p:nvPr/>
        </p:nvSpPr>
        <p:spPr>
          <a:xfrm>
            <a:off x="322632" y="4818022"/>
            <a:ext cx="8983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EE0000"/>
                </a:solidFill>
              </a:rPr>
              <a:t>응답 내용</a:t>
            </a:r>
            <a:r>
              <a:rPr lang="en-US" altLang="ko-KR" sz="800" b="1" dirty="0">
                <a:solidFill>
                  <a:srgbClr val="EE0000"/>
                </a:solidFill>
              </a:rPr>
              <a:t>.</a:t>
            </a:r>
            <a:endParaRPr lang="en-US" sz="800" dirty="0">
              <a:solidFill>
                <a:srgbClr val="EE0000"/>
              </a:solidFill>
            </a:endParaRPr>
          </a:p>
        </p:txBody>
      </p:sp>
      <p:sp>
        <p:nvSpPr>
          <p:cNvPr id="62" name="왼쪽 대괄호 61">
            <a:extLst>
              <a:ext uri="{FF2B5EF4-FFF2-40B4-BE49-F238E27FC236}">
                <a16:creationId xmlns:a16="http://schemas.microsoft.com/office/drawing/2014/main" id="{4AC125D9-C681-CA6D-58D6-9D0B45FCF847}"/>
              </a:ext>
            </a:extLst>
          </p:cNvPr>
          <p:cNvSpPr/>
          <p:nvPr/>
        </p:nvSpPr>
        <p:spPr>
          <a:xfrm>
            <a:off x="137177" y="4785962"/>
            <a:ext cx="198183" cy="1119320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A0C170E7-9DA2-465F-A3B6-EC9F7D00539B}"/>
              </a:ext>
            </a:extLst>
          </p:cNvPr>
          <p:cNvSpPr/>
          <p:nvPr/>
        </p:nvSpPr>
        <p:spPr>
          <a:xfrm>
            <a:off x="-103729" y="51021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F6B8E755-1E71-932D-8FF7-3EB0F81D8E59}"/>
              </a:ext>
            </a:extLst>
          </p:cNvPr>
          <p:cNvCxnSpPr>
            <a:cxnSpLocks/>
            <a:stCxn id="42" idx="2"/>
          </p:cNvCxnSpPr>
          <p:nvPr/>
        </p:nvCxnSpPr>
        <p:spPr>
          <a:xfrm rot="5400000">
            <a:off x="5602444" y="2990035"/>
            <a:ext cx="1862183" cy="32153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006FDD81-89EB-1805-8BD5-68BF02879A46}"/>
              </a:ext>
            </a:extLst>
          </p:cNvPr>
          <p:cNvCxnSpPr/>
          <p:nvPr/>
        </p:nvCxnSpPr>
        <p:spPr>
          <a:xfrm flipV="1">
            <a:off x="8813734" y="3727459"/>
            <a:ext cx="0" cy="545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49">
            <a:extLst>
              <a:ext uri="{FF2B5EF4-FFF2-40B4-BE49-F238E27FC236}">
                <a16:creationId xmlns:a16="http://schemas.microsoft.com/office/drawing/2014/main" id="{9E2CAE11-ECC3-D11E-7EA5-F7556A18E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6359" y="3449042"/>
            <a:ext cx="350592" cy="217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latin typeface="+mn-ea"/>
              </a:rPr>
              <a:t>취소</a:t>
            </a:r>
            <a:endParaRPr lang="en-US" altLang="ko-KR" sz="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3249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285A-26BC-FC82-D6BE-111EBDE3A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C12F2759-13F6-59C6-3E2D-A1F774A23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064312"/>
              </p:ext>
            </p:extLst>
          </p:nvPr>
        </p:nvGraphicFramePr>
        <p:xfrm>
          <a:off x="443671" y="2562134"/>
          <a:ext cx="8646451" cy="152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39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08512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 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(p_callTo_1)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(p_smsTxt_1)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5021BA3F-333D-8F3E-A2E6-86203F0012F3}"/>
              </a:ext>
            </a:extLst>
          </p:cNvPr>
          <p:cNvSpPr/>
          <p:nvPr/>
        </p:nvSpPr>
        <p:spPr>
          <a:xfrm>
            <a:off x="2265669" y="259209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8056EFFA-62A9-0645-64FF-0AB97924164E}"/>
              </a:ext>
            </a:extLst>
          </p:cNvPr>
          <p:cNvSpPr/>
          <p:nvPr/>
        </p:nvSpPr>
        <p:spPr>
          <a:xfrm>
            <a:off x="2265669" y="285990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15518011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CD5F6B3-917D-0D23-C8D0-D712521BA9A6}"/>
              </a:ext>
            </a:extLst>
          </p:cNvPr>
          <p:cNvSpPr/>
          <p:nvPr/>
        </p:nvSpPr>
        <p:spPr>
          <a:xfrm>
            <a:off x="2265669" y="3395514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01059667075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EEEEF78-4302-140B-C728-DA86A2C02669}"/>
              </a:ext>
            </a:extLst>
          </p:cNvPr>
          <p:cNvSpPr/>
          <p:nvPr/>
        </p:nvSpPr>
        <p:spPr>
          <a:xfrm>
            <a:off x="2265669" y="3663321"/>
            <a:ext cx="5751267" cy="36742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dirty="0">
              <a:solidFill>
                <a:schemeClr val="tx1"/>
              </a:solidFill>
            </a:endParaRPr>
          </a:p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2AAADD7-F3DF-48A0-EA70-B49ECEAB625F}"/>
              </a:ext>
            </a:extLst>
          </p:cNvPr>
          <p:cNvSpPr/>
          <p:nvPr/>
        </p:nvSpPr>
        <p:spPr>
          <a:xfrm>
            <a:off x="2265670" y="313230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3" name="Rectangle 49">
            <a:extLst>
              <a:ext uri="{FF2B5EF4-FFF2-40B4-BE49-F238E27FC236}">
                <a16:creationId xmlns:a16="http://schemas.microsoft.com/office/drawing/2014/main" id="{BA3F5B36-65D7-B453-B021-69D513DC4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998" y="418954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4A558C4-6402-D5FC-CCA8-615E4990EDEF}"/>
              </a:ext>
            </a:extLst>
          </p:cNvPr>
          <p:cNvSpPr txBox="1"/>
          <p:nvPr/>
        </p:nvSpPr>
        <p:spPr>
          <a:xfrm>
            <a:off x="263144" y="2277189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65" name="Rectangle 49">
            <a:extLst>
              <a:ext uri="{FF2B5EF4-FFF2-40B4-BE49-F238E27FC236}">
                <a16:creationId xmlns:a16="http://schemas.microsoft.com/office/drawing/2014/main" id="{934B2E16-FA36-E0E1-D35F-E22C4FC45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0063" y="4166390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Rectangle 49">
            <a:extLst>
              <a:ext uri="{FF2B5EF4-FFF2-40B4-BE49-F238E27FC236}">
                <a16:creationId xmlns:a16="http://schemas.microsoft.com/office/drawing/2014/main" id="{0B8511FC-5A59-7076-05CB-1DC619DE2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16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추가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67" name="Rectangle 49">
            <a:extLst>
              <a:ext uri="{FF2B5EF4-FFF2-40B4-BE49-F238E27FC236}">
                <a16:creationId xmlns:a16="http://schemas.microsoft.com/office/drawing/2014/main" id="{AA8E7A18-2AE8-14DD-7FB9-DEFFC1F1C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757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삭제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8F4D78-602F-EDFD-80A3-EE54F069BA53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35119A1-FDC3-0A96-D50D-3F8B55C0C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600026"/>
              </p:ext>
            </p:extLst>
          </p:nvPr>
        </p:nvGraphicFramePr>
        <p:xfrm>
          <a:off x="9417800" y="2106808"/>
          <a:ext cx="2663865" cy="2800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운영서버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 err="1"/>
                        <a:t>실발송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전송 시도내역 팝업창에서 선택한 데이터로 발신정보 표출하되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발신자번호 및 수신자번호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발신자번호 </a:t>
                      </a:r>
                      <a:r>
                        <a:rPr lang="en-US" altLang="ko-KR" sz="800" b="0" dirty="0"/>
                        <a:t>: 15518011 (</a:t>
                      </a:r>
                      <a:r>
                        <a:rPr lang="ko-KR" altLang="en-US" sz="800" b="0" dirty="0" err="1"/>
                        <a:t>문자온</a:t>
                      </a:r>
                      <a:r>
                        <a:rPr lang="ko-KR" altLang="en-US" sz="800" b="0" dirty="0"/>
                        <a:t> 고객센터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수신자번호 </a:t>
                      </a:r>
                      <a:r>
                        <a:rPr lang="en-US" altLang="ko-KR" sz="800" b="0" dirty="0"/>
                        <a:t>: 01059667075 (</a:t>
                      </a:r>
                      <a:r>
                        <a:rPr lang="ko-KR" altLang="en-US" sz="800" b="0" dirty="0"/>
                        <a:t>장실장님 태블릿</a:t>
                      </a:r>
                      <a:r>
                        <a:rPr lang="en-US" altLang="ko-KR" sz="800" b="0" dirty="0"/>
                        <a:t>)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</a:t>
                      </a:r>
                      <a:r>
                        <a:rPr lang="ko-KR" altLang="en-US" sz="800" b="0" dirty="0"/>
                        <a:t>입력필드 수정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EC541951-9C84-64AA-D67F-96981CA6D8FE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대량문자발송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9A5A2F9-BC28-81D7-A498-AE07EE6849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51" b="38344"/>
          <a:stretch/>
        </p:blipFill>
        <p:spPr>
          <a:xfrm>
            <a:off x="200345" y="710689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5EB4BC-6C51-F40A-9744-0520F12C0F7A}"/>
              </a:ext>
            </a:extLst>
          </p:cNvPr>
          <p:cNvSpPr txBox="1"/>
          <p:nvPr/>
        </p:nvSpPr>
        <p:spPr>
          <a:xfrm>
            <a:off x="285254" y="673365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970ED"/>
                </a:solidFill>
              </a:rPr>
              <a:t>사용자 정보</a:t>
            </a:r>
            <a:r>
              <a:rPr lang="en-US" altLang="ko-KR" sz="800" b="1" dirty="0">
                <a:solidFill>
                  <a:srgbClr val="4970ED"/>
                </a:solidFill>
              </a:rPr>
              <a:t>.</a:t>
            </a:r>
            <a:endParaRPr lang="en-US" sz="800" dirty="0">
              <a:solidFill>
                <a:srgbClr val="4970ED"/>
              </a:solidFill>
            </a:endParaRPr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F27F9CFF-888F-A706-F412-A89CBD490F2A}"/>
              </a:ext>
            </a:extLst>
          </p:cNvPr>
          <p:cNvSpPr/>
          <p:nvPr/>
        </p:nvSpPr>
        <p:spPr>
          <a:xfrm>
            <a:off x="2269360" y="93424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47BB9B3C-5639-FB3E-6A09-CA392861A4F0}"/>
              </a:ext>
            </a:extLst>
          </p:cNvPr>
          <p:cNvSpPr/>
          <p:nvPr/>
        </p:nvSpPr>
        <p:spPr>
          <a:xfrm>
            <a:off x="2269359" y="118861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D00ACD4D-5294-B2E6-5444-81EB920A854F}"/>
              </a:ext>
            </a:extLst>
          </p:cNvPr>
          <p:cNvSpPr/>
          <p:nvPr/>
        </p:nvSpPr>
        <p:spPr>
          <a:xfrm>
            <a:off x="2269358" y="144299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(Y)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41F9EB26-1070-AB94-5FE4-9FCD559417DD}"/>
              </a:ext>
            </a:extLst>
          </p:cNvPr>
          <p:cNvSpPr/>
          <p:nvPr/>
        </p:nvSpPr>
        <p:spPr>
          <a:xfrm>
            <a:off x="2269357" y="1697366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B6B8351A-AC63-1A8D-8376-519D086D2A22}"/>
              </a:ext>
            </a:extLst>
          </p:cNvPr>
          <p:cNvSpPr/>
          <p:nvPr/>
        </p:nvSpPr>
        <p:spPr>
          <a:xfrm>
            <a:off x="600034" y="93501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4411CC9D-EB07-85FD-F526-E195C537673A}"/>
              </a:ext>
            </a:extLst>
          </p:cNvPr>
          <p:cNvSpPr/>
          <p:nvPr/>
        </p:nvSpPr>
        <p:spPr>
          <a:xfrm>
            <a:off x="600034" y="1189131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양쪽 모서리가 둥근 사각형 94">
            <a:extLst>
              <a:ext uri="{FF2B5EF4-FFF2-40B4-BE49-F238E27FC236}">
                <a16:creationId xmlns:a16="http://schemas.microsoft.com/office/drawing/2014/main" id="{B9E94218-727E-5CD7-0BDD-22762BEE0AA5}"/>
              </a:ext>
            </a:extLst>
          </p:cNvPr>
          <p:cNvSpPr/>
          <p:nvPr/>
        </p:nvSpPr>
        <p:spPr>
          <a:xfrm>
            <a:off x="600034" y="144324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27" name="양쪽 모서리가 둥근 사각형 94">
            <a:extLst>
              <a:ext uri="{FF2B5EF4-FFF2-40B4-BE49-F238E27FC236}">
                <a16:creationId xmlns:a16="http://schemas.microsoft.com/office/drawing/2014/main" id="{0ACF5D3B-18D5-8C13-65B2-798BE60BB891}"/>
              </a:ext>
            </a:extLst>
          </p:cNvPr>
          <p:cNvSpPr/>
          <p:nvPr/>
        </p:nvSpPr>
        <p:spPr>
          <a:xfrm>
            <a:off x="600034" y="169736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6016680E-F7B0-ABC3-7A4C-C18E00F54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Rectangle 49">
            <a:extLst>
              <a:ext uri="{FF2B5EF4-FFF2-40B4-BE49-F238E27FC236}">
                <a16:creationId xmlns:a16="http://schemas.microsoft.com/office/drawing/2014/main" id="{A2DBDABE-FC7E-29CD-0648-737A20F5F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1">
            <a:extLst>
              <a:ext uri="{FF2B5EF4-FFF2-40B4-BE49-F238E27FC236}">
                <a16:creationId xmlns:a16="http://schemas.microsoft.com/office/drawing/2014/main" id="{C4C03BBE-31A2-E06C-D5DA-AF8E342B1A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7996" y="6597352"/>
            <a:ext cx="28448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B3DE10AD-5F64-B311-6517-E95276CE89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625"/>
          <a:stretch/>
        </p:blipFill>
        <p:spPr>
          <a:xfrm>
            <a:off x="200345" y="4717506"/>
            <a:ext cx="9091010" cy="163271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CC80F23-3A11-972F-2A73-AB4BA2EC2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550" y="874621"/>
            <a:ext cx="4381314" cy="2792129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9F67447F-3E7D-307A-7AB0-AD8CAD55C635}"/>
              </a:ext>
            </a:extLst>
          </p:cNvPr>
          <p:cNvSpPr/>
          <p:nvPr/>
        </p:nvSpPr>
        <p:spPr>
          <a:xfrm>
            <a:off x="8120148" y="1925778"/>
            <a:ext cx="175258" cy="106501"/>
          </a:xfrm>
          <a:prstGeom prst="rect">
            <a:avLst/>
          </a:prstGeom>
          <a:noFill/>
          <a:ln w="9525">
            <a:solidFill>
              <a:srgbClr val="4970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06A1B7A5-D984-0176-F01C-EB0EA348B73F}"/>
              </a:ext>
            </a:extLst>
          </p:cNvPr>
          <p:cNvCxnSpPr>
            <a:cxnSpLocks/>
            <a:stCxn id="34" idx="1"/>
          </p:cNvCxnSpPr>
          <p:nvPr/>
        </p:nvCxnSpPr>
        <p:spPr>
          <a:xfrm rot="10800000" flipV="1">
            <a:off x="3850790" y="1979029"/>
            <a:ext cx="4269359" cy="12001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9084F30-05FE-8D62-D4FA-CC0DD30BD152}"/>
              </a:ext>
            </a:extLst>
          </p:cNvPr>
          <p:cNvSpPr txBox="1"/>
          <p:nvPr/>
        </p:nvSpPr>
        <p:spPr>
          <a:xfrm>
            <a:off x="7375159" y="4271991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31ABDF6F-7639-765F-0682-737BF2BC77DA}"/>
              </a:ext>
            </a:extLst>
          </p:cNvPr>
          <p:cNvSpPr/>
          <p:nvPr/>
        </p:nvSpPr>
        <p:spPr>
          <a:xfrm>
            <a:off x="7294524" y="4176958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BC056FA-F11D-D40F-6D62-2AF8C5BDCB43}"/>
              </a:ext>
            </a:extLst>
          </p:cNvPr>
          <p:cNvSpPr txBox="1"/>
          <p:nvPr/>
        </p:nvSpPr>
        <p:spPr>
          <a:xfrm>
            <a:off x="7376586" y="4124350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90CEF482-0FEE-A383-9FC3-8C32EEA67481}"/>
              </a:ext>
            </a:extLst>
          </p:cNvPr>
          <p:cNvGrpSpPr/>
          <p:nvPr/>
        </p:nvGrpSpPr>
        <p:grpSpPr>
          <a:xfrm>
            <a:off x="7292271" y="4328318"/>
            <a:ext cx="104939" cy="104878"/>
            <a:chOff x="6036066" y="4257165"/>
            <a:chExt cx="104939" cy="104878"/>
          </a:xfrm>
        </p:grpSpPr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D41F90E8-D9C7-0174-C818-E5FB92FF5358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07C670F2-E961-2FC8-BBAC-9732C012D501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9" name="타원 78">
            <a:extLst>
              <a:ext uri="{FF2B5EF4-FFF2-40B4-BE49-F238E27FC236}">
                <a16:creationId xmlns:a16="http://schemas.microsoft.com/office/drawing/2014/main" id="{38874A72-71FA-2A1F-5C13-1C4B79C2DCCD}"/>
              </a:ext>
            </a:extLst>
          </p:cNvPr>
          <p:cNvSpPr/>
          <p:nvPr/>
        </p:nvSpPr>
        <p:spPr>
          <a:xfrm>
            <a:off x="7064684" y="42897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43839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4BD19-9008-1B9F-114B-50226928A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AE0F9BE4-A39C-CA38-F217-9780AA061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088049"/>
              </p:ext>
            </p:extLst>
          </p:nvPr>
        </p:nvGraphicFramePr>
        <p:xfrm>
          <a:off x="443671" y="2562134"/>
          <a:ext cx="8646451" cy="152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39">
                  <a:extLst>
                    <a:ext uri="{9D8B030D-6E8A-4147-A177-3AD203B41FA5}">
                      <a16:colId xmlns:a16="http://schemas.microsoft.com/office/drawing/2014/main" val="3374096803"/>
                    </a:ext>
                  </a:extLst>
                </a:gridCol>
                <a:gridCol w="6908512">
                  <a:extLst>
                    <a:ext uri="{9D8B030D-6E8A-4147-A177-3AD203B41FA5}">
                      <a16:colId xmlns:a16="http://schemas.microsoft.com/office/drawing/2014/main" val="3869492869"/>
                    </a:ext>
                  </a:extLst>
                </a:gridCol>
              </a:tblGrid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API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Key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(accessKey)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466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10181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발신자 번호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(callFrom)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76485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 테스트 여부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(testYN)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5179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수신자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(p_callTo_1)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087198"/>
                  </a:ext>
                </a:extLst>
              </a:tr>
              <a:tr h="26777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*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문자내용 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1 (p_smsTxt_1)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271478"/>
                  </a:ext>
                </a:extLst>
              </a:tr>
            </a:tbl>
          </a:graphicData>
        </a:graphic>
      </p:graphicFrame>
      <p:sp>
        <p:nvSpPr>
          <p:cNvPr id="33" name="직사각형 32">
            <a:extLst>
              <a:ext uri="{FF2B5EF4-FFF2-40B4-BE49-F238E27FC236}">
                <a16:creationId xmlns:a16="http://schemas.microsoft.com/office/drawing/2014/main" id="{A213E8DC-DC2B-44C3-552F-A7D37050FD8A}"/>
              </a:ext>
            </a:extLst>
          </p:cNvPr>
          <p:cNvSpPr/>
          <p:nvPr/>
        </p:nvSpPr>
        <p:spPr>
          <a:xfrm>
            <a:off x="2265669" y="2592093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F5BFB05-9FC7-CCC7-716F-492D5EB38654}"/>
              </a:ext>
            </a:extLst>
          </p:cNvPr>
          <p:cNvSpPr/>
          <p:nvPr/>
        </p:nvSpPr>
        <p:spPr>
          <a:xfrm>
            <a:off x="2265669" y="2859900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15518011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13420E7-2543-8856-C271-FBAF7882443A}"/>
              </a:ext>
            </a:extLst>
          </p:cNvPr>
          <p:cNvSpPr/>
          <p:nvPr/>
        </p:nvSpPr>
        <p:spPr>
          <a:xfrm>
            <a:off x="2265669" y="3395514"/>
            <a:ext cx="5751267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01059667075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44D9BA1-1356-7756-2E66-2983DB33D956}"/>
              </a:ext>
            </a:extLst>
          </p:cNvPr>
          <p:cNvSpPr/>
          <p:nvPr/>
        </p:nvSpPr>
        <p:spPr>
          <a:xfrm>
            <a:off x="2265669" y="3663321"/>
            <a:ext cx="5751267" cy="36742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dirty="0">
              <a:solidFill>
                <a:schemeClr val="tx1"/>
              </a:solidFill>
            </a:endParaRPr>
          </a:p>
          <a:p>
            <a:r>
              <a:rPr lang="ko-KR" altLang="en-US" sz="800" dirty="0">
                <a:solidFill>
                  <a:schemeClr val="tx1"/>
                </a:solidFill>
              </a:rPr>
              <a:t>테스트</a:t>
            </a:r>
            <a:endParaRPr lang="en-US" altLang="ko-KR" sz="800" dirty="0">
              <a:solidFill>
                <a:schemeClr val="tx1"/>
              </a:solidFill>
            </a:endParaRPr>
          </a:p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382C98D-BCE2-48E7-4EF0-4E8F5AF142D6}"/>
              </a:ext>
            </a:extLst>
          </p:cNvPr>
          <p:cNvSpPr/>
          <p:nvPr/>
        </p:nvSpPr>
        <p:spPr>
          <a:xfrm>
            <a:off x="2265670" y="3132307"/>
            <a:ext cx="1503644" cy="18809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1" name="Rectangle 49">
            <a:extLst>
              <a:ext uri="{FF2B5EF4-FFF2-40B4-BE49-F238E27FC236}">
                <a16:creationId xmlns:a16="http://schemas.microsoft.com/office/drawing/2014/main" id="{9E116423-9BF4-2623-8006-DFC9F2358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998" y="4189541"/>
            <a:ext cx="998184" cy="217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전송내역</a:t>
            </a:r>
            <a:r>
              <a:rPr lang="en-US" altLang="ko-KR" sz="8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불러오기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1F1799F-0C4E-ABA8-D3DE-12667DFD3426}"/>
              </a:ext>
            </a:extLst>
          </p:cNvPr>
          <p:cNvSpPr txBox="1"/>
          <p:nvPr/>
        </p:nvSpPr>
        <p:spPr>
          <a:xfrm>
            <a:off x="263144" y="2277189"/>
            <a:ext cx="7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발신정보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62" name="Rectangle 49">
            <a:extLst>
              <a:ext uri="{FF2B5EF4-FFF2-40B4-BE49-F238E27FC236}">
                <a16:creationId xmlns:a16="http://schemas.microsoft.com/office/drawing/2014/main" id="{8544CA56-6BBA-2D98-FBDB-9CCDA28B0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0063" y="4166390"/>
            <a:ext cx="540059" cy="240776"/>
          </a:xfrm>
          <a:prstGeom prst="round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발송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Rectangle 49">
            <a:extLst>
              <a:ext uri="{FF2B5EF4-FFF2-40B4-BE49-F238E27FC236}">
                <a16:creationId xmlns:a16="http://schemas.microsoft.com/office/drawing/2014/main" id="{C7B019B7-8B06-51F2-D6C8-0E7D1247A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16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추가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64" name="Rectangle 49">
            <a:extLst>
              <a:ext uri="{FF2B5EF4-FFF2-40B4-BE49-F238E27FC236}">
                <a16:creationId xmlns:a16="http://schemas.microsoft.com/office/drawing/2014/main" id="{19897BD6-6DD5-CF9C-BE1F-574E33A04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757" y="4189541"/>
            <a:ext cx="696336" cy="217625"/>
          </a:xfrm>
          <a:prstGeom prst="rect">
            <a:avLst/>
          </a:prstGeom>
          <a:solidFill>
            <a:schemeClr val="bg1"/>
          </a:solidFill>
          <a:ln w="9525">
            <a:solidFill>
              <a:srgbClr val="466DED"/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rgbClr val="466DED"/>
                </a:solidFill>
                <a:latin typeface="+mn-ea"/>
              </a:rPr>
              <a:t>수신자 삭제</a:t>
            </a:r>
            <a:endParaRPr lang="en-US" altLang="ko-KR" sz="800" dirty="0">
              <a:solidFill>
                <a:srgbClr val="466DED"/>
              </a:solidFill>
              <a:latin typeface="+mn-ea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2589B1E-5D94-CA62-4EF1-E8E6CAB6AF05}"/>
              </a:ext>
            </a:extLst>
          </p:cNvPr>
          <p:cNvSpPr txBox="1"/>
          <p:nvPr/>
        </p:nvSpPr>
        <p:spPr>
          <a:xfrm>
            <a:off x="7375159" y="4271991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운영서버</a:t>
            </a:r>
            <a:r>
              <a:rPr lang="en-US" altLang="ko-KR" sz="800" dirty="0"/>
              <a:t>(</a:t>
            </a:r>
            <a:r>
              <a:rPr lang="ko-KR" altLang="en-US" sz="800" dirty="0"/>
              <a:t>실발송</a:t>
            </a:r>
            <a:r>
              <a:rPr lang="en-US" altLang="ko-KR" sz="800" dirty="0"/>
              <a:t>)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BAA90210-ACD1-7CCB-2DDC-87005250686C}"/>
              </a:ext>
            </a:extLst>
          </p:cNvPr>
          <p:cNvSpPr/>
          <p:nvPr/>
        </p:nvSpPr>
        <p:spPr>
          <a:xfrm>
            <a:off x="7294524" y="4176958"/>
            <a:ext cx="104939" cy="1048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567ED1A-401A-370F-0D76-140A93733ED2}"/>
              </a:ext>
            </a:extLst>
          </p:cNvPr>
          <p:cNvSpPr txBox="1"/>
          <p:nvPr/>
        </p:nvSpPr>
        <p:spPr>
          <a:xfrm>
            <a:off x="7376586" y="4124350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/>
              <a:t>개발서버</a:t>
            </a:r>
            <a:r>
              <a:rPr lang="en-US" altLang="ko-KR" sz="800" dirty="0"/>
              <a:t>(</a:t>
            </a:r>
            <a:r>
              <a:rPr lang="ko-KR" altLang="en-US" sz="800" dirty="0"/>
              <a:t>테스트발송</a:t>
            </a:r>
            <a:r>
              <a:rPr lang="en-US" altLang="ko-KR" sz="800" dirty="0"/>
              <a:t>)</a:t>
            </a: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A17079A3-9E33-863B-D8A9-5FE64324E6A8}"/>
              </a:ext>
            </a:extLst>
          </p:cNvPr>
          <p:cNvGrpSpPr/>
          <p:nvPr/>
        </p:nvGrpSpPr>
        <p:grpSpPr>
          <a:xfrm>
            <a:off x="7292271" y="4328318"/>
            <a:ext cx="104939" cy="104878"/>
            <a:chOff x="6036066" y="4257165"/>
            <a:chExt cx="104939" cy="104878"/>
          </a:xfrm>
        </p:grpSpPr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0DE54BEB-D789-8E22-A3ED-D53C7532AE42}"/>
                </a:ext>
              </a:extLst>
            </p:cNvPr>
            <p:cNvSpPr/>
            <p:nvPr/>
          </p:nvSpPr>
          <p:spPr>
            <a:xfrm>
              <a:off x="6036066" y="4257165"/>
              <a:ext cx="104939" cy="1048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D72298FC-1141-9587-62FD-2560BA41AE7E}"/>
                </a:ext>
              </a:extLst>
            </p:cNvPr>
            <p:cNvSpPr/>
            <p:nvPr/>
          </p:nvSpPr>
          <p:spPr>
            <a:xfrm>
              <a:off x="6057291" y="4279333"/>
              <a:ext cx="64023" cy="63986"/>
            </a:xfrm>
            <a:prstGeom prst="ellipse">
              <a:avLst/>
            </a:prstGeom>
            <a:solidFill>
              <a:srgbClr val="4970ED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69FEEC4-75BC-6CAE-ACAB-52B6A0DC0108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53EF2D9-2E94-26C4-42B4-377806F88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351354"/>
              </p:ext>
            </p:extLst>
          </p:nvPr>
        </p:nvGraphicFramePr>
        <p:xfrm>
          <a:off x="9417800" y="2106808"/>
          <a:ext cx="2663865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운영서버 선택 후 발송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API </a:t>
                      </a:r>
                      <a:r>
                        <a:rPr lang="ko-KR" altLang="en-US" sz="800" b="0" dirty="0"/>
                        <a:t>요청 성공 여부 및 결과값 호출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BC0C44E9-6994-2315-0C15-16D9B7B8CEFE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대량문자발송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8EA7217-FBF7-1210-FD07-78669B377D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51" b="38344"/>
          <a:stretch/>
        </p:blipFill>
        <p:spPr>
          <a:xfrm>
            <a:off x="200345" y="710689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C402B3-B894-E98E-AF8D-648952F8E25F}"/>
              </a:ext>
            </a:extLst>
          </p:cNvPr>
          <p:cNvSpPr txBox="1"/>
          <p:nvPr/>
        </p:nvSpPr>
        <p:spPr>
          <a:xfrm>
            <a:off x="285254" y="673365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970ED"/>
                </a:solidFill>
              </a:rPr>
              <a:t>사용자 정보</a:t>
            </a:r>
            <a:r>
              <a:rPr lang="en-US" altLang="ko-KR" sz="800" b="1" dirty="0">
                <a:solidFill>
                  <a:srgbClr val="4970ED"/>
                </a:solidFill>
              </a:rPr>
              <a:t>.</a:t>
            </a:r>
            <a:endParaRPr lang="en-US" sz="800" dirty="0">
              <a:solidFill>
                <a:srgbClr val="4970ED"/>
              </a:solidFill>
            </a:endParaRPr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4972D64E-E4D1-0A02-0EAA-595B0AA61A1C}"/>
              </a:ext>
            </a:extLst>
          </p:cNvPr>
          <p:cNvSpPr/>
          <p:nvPr/>
        </p:nvSpPr>
        <p:spPr>
          <a:xfrm>
            <a:off x="2269360" y="93424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206604F8-CF3C-10BC-EA81-435C025DA746}"/>
              </a:ext>
            </a:extLst>
          </p:cNvPr>
          <p:cNvSpPr/>
          <p:nvPr/>
        </p:nvSpPr>
        <p:spPr>
          <a:xfrm>
            <a:off x="2269359" y="118861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5530CCE8-0D4D-1EAD-9067-B8670A59592D}"/>
              </a:ext>
            </a:extLst>
          </p:cNvPr>
          <p:cNvSpPr/>
          <p:nvPr/>
        </p:nvSpPr>
        <p:spPr>
          <a:xfrm>
            <a:off x="2269358" y="144299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(Y)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44CBC786-6D23-218F-6626-B43DB8BA4CDF}"/>
              </a:ext>
            </a:extLst>
          </p:cNvPr>
          <p:cNvSpPr/>
          <p:nvPr/>
        </p:nvSpPr>
        <p:spPr>
          <a:xfrm>
            <a:off x="2269357" y="1697366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chemeClr val="tx1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A2D0A708-7B0B-4E2B-B9FA-0121C71CB996}"/>
              </a:ext>
            </a:extLst>
          </p:cNvPr>
          <p:cNvSpPr/>
          <p:nvPr/>
        </p:nvSpPr>
        <p:spPr>
          <a:xfrm>
            <a:off x="600034" y="93501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양쪽 모서리가 둥근 사각형 94">
            <a:extLst>
              <a:ext uri="{FF2B5EF4-FFF2-40B4-BE49-F238E27FC236}">
                <a16:creationId xmlns:a16="http://schemas.microsoft.com/office/drawing/2014/main" id="{16C08A76-61AF-EC2B-824E-08DEBD49B753}"/>
              </a:ext>
            </a:extLst>
          </p:cNvPr>
          <p:cNvSpPr/>
          <p:nvPr/>
        </p:nvSpPr>
        <p:spPr>
          <a:xfrm>
            <a:off x="600034" y="1189131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양쪽 모서리가 둥근 사각형 94">
            <a:extLst>
              <a:ext uri="{FF2B5EF4-FFF2-40B4-BE49-F238E27FC236}">
                <a16:creationId xmlns:a16="http://schemas.microsoft.com/office/drawing/2014/main" id="{3D0B4F6F-DFDF-F631-C716-D680F373FE1D}"/>
              </a:ext>
            </a:extLst>
          </p:cNvPr>
          <p:cNvSpPr/>
          <p:nvPr/>
        </p:nvSpPr>
        <p:spPr>
          <a:xfrm>
            <a:off x="600034" y="144324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27" name="양쪽 모서리가 둥근 사각형 94">
            <a:extLst>
              <a:ext uri="{FF2B5EF4-FFF2-40B4-BE49-F238E27FC236}">
                <a16:creationId xmlns:a16="http://schemas.microsoft.com/office/drawing/2014/main" id="{4B0CCF6F-C3AA-7D43-0035-D197B45483AB}"/>
              </a:ext>
            </a:extLst>
          </p:cNvPr>
          <p:cNvSpPr/>
          <p:nvPr/>
        </p:nvSpPr>
        <p:spPr>
          <a:xfrm>
            <a:off x="600034" y="169736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D542DB11-F48F-68D4-3798-C2123B72E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Rectangle 49">
            <a:extLst>
              <a:ext uri="{FF2B5EF4-FFF2-40B4-BE49-F238E27FC236}">
                <a16:creationId xmlns:a16="http://schemas.microsoft.com/office/drawing/2014/main" id="{4A44A48C-DD70-2E4D-9D0B-D31494005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32333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슬라이드 번호 개체 틀 1">
            <a:extLst>
              <a:ext uri="{FF2B5EF4-FFF2-40B4-BE49-F238E27FC236}">
                <a16:creationId xmlns:a16="http://schemas.microsoft.com/office/drawing/2014/main" id="{4696CCF3-8184-D619-B4BB-F95623718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7996" y="6597352"/>
            <a:ext cx="28448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CB854E27-0F5A-9B21-38F6-93B0918D4FB2}"/>
              </a:ext>
            </a:extLst>
          </p:cNvPr>
          <p:cNvSpPr/>
          <p:nvPr/>
        </p:nvSpPr>
        <p:spPr>
          <a:xfrm>
            <a:off x="7071085" y="42936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31CDC6F-5120-F147-FF1A-3DF4560221AF}"/>
              </a:ext>
            </a:extLst>
          </p:cNvPr>
          <p:cNvGrpSpPr/>
          <p:nvPr/>
        </p:nvGrpSpPr>
        <p:grpSpPr>
          <a:xfrm>
            <a:off x="5734081" y="2487283"/>
            <a:ext cx="3195356" cy="995323"/>
            <a:chOff x="2504728" y="4593917"/>
            <a:chExt cx="2556494" cy="995323"/>
          </a:xfrm>
        </p:grpSpPr>
        <p:sp>
          <p:nvSpPr>
            <p:cNvPr id="16" name="모서리가 둥근 직사각형 89">
              <a:extLst>
                <a:ext uri="{FF2B5EF4-FFF2-40B4-BE49-F238E27FC236}">
                  <a16:creationId xmlns:a16="http://schemas.microsoft.com/office/drawing/2014/main" id="{D2E09EA5-8291-67C6-F396-361C45C678CB}"/>
                </a:ext>
              </a:extLst>
            </p:cNvPr>
            <p:cNvSpPr/>
            <p:nvPr/>
          </p:nvSpPr>
          <p:spPr bwMode="auto">
            <a:xfrm>
              <a:off x="2504728" y="4593917"/>
              <a:ext cx="2556494" cy="99532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>
                  <a:solidFill>
                    <a:schemeClr val="tx1"/>
                  </a:solidFill>
                </a:rPr>
                <a:t> </a:t>
              </a:r>
              <a:endParaRPr kumimoji="0" lang="ko-KR" altLang="en-US" sz="800">
                <a:solidFill>
                  <a:schemeClr val="tx1"/>
                </a:solidFill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FE214B6-E0D3-3771-AEBC-AACC0540D644}"/>
                </a:ext>
              </a:extLst>
            </p:cNvPr>
            <p:cNvSpPr/>
            <p:nvPr/>
          </p:nvSpPr>
          <p:spPr>
            <a:xfrm>
              <a:off x="2576784" y="4660018"/>
              <a:ext cx="24214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800" dirty="0"/>
                <a:t>admin.munjaon.co.kr</a:t>
              </a:r>
              <a:r>
                <a:rPr lang="ko-KR" altLang="en-US" sz="800" dirty="0"/>
                <a:t> 내용</a:t>
              </a:r>
              <a:r>
                <a:rPr lang="en-US" altLang="ko-KR" sz="800" dirty="0"/>
                <a:t>:</a:t>
              </a:r>
            </a:p>
            <a:p>
              <a:endParaRPr lang="en-US" altLang="ko-KR" sz="800" dirty="0"/>
            </a:p>
            <a:p>
              <a:r>
                <a:rPr lang="ko-KR" altLang="en-US" sz="800" dirty="0" err="1"/>
                <a:t>실발송</a:t>
              </a:r>
              <a:r>
                <a:rPr lang="ko-KR" altLang="en-US" sz="800" dirty="0"/>
                <a:t> 시</a:t>
              </a:r>
              <a:r>
                <a:rPr lang="en-US" altLang="ko-KR" sz="800" dirty="0"/>
                <a:t>, </a:t>
              </a:r>
              <a:r>
                <a:rPr lang="ko-KR" altLang="en-US" sz="800" dirty="0"/>
                <a:t>발송내역은 고객 계정에 기록됩니다</a:t>
              </a:r>
              <a:r>
                <a:rPr lang="en-US" altLang="ko-KR" sz="800" dirty="0"/>
                <a:t>.</a:t>
              </a:r>
            </a:p>
            <a:p>
              <a:r>
                <a:rPr lang="ko-KR" altLang="en-US" sz="800" dirty="0"/>
                <a:t>계속 진행하시겠습니까</a:t>
              </a:r>
              <a:r>
                <a:rPr lang="en-US" altLang="ko-KR" sz="800" dirty="0"/>
                <a:t>?</a:t>
              </a:r>
              <a:r>
                <a:rPr lang="ko-KR" altLang="en-US" sz="800" dirty="0"/>
                <a:t> </a:t>
              </a:r>
            </a:p>
          </p:txBody>
        </p:sp>
        <p:sp>
          <p:nvSpPr>
            <p:cNvPr id="20" name="Rectangle 49">
              <a:extLst>
                <a:ext uri="{FF2B5EF4-FFF2-40B4-BE49-F238E27FC236}">
                  <a16:creationId xmlns:a16="http://schemas.microsoft.com/office/drawing/2014/main" id="{EF79318E-E322-7291-C7E4-58A56F591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672" y="5253257"/>
              <a:ext cx="350592" cy="217625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72000" tIns="46800" rIns="72000" bIns="46800" anchor="ctr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bg1"/>
                  </a:solidFill>
                  <a:latin typeface="+mn-ea"/>
                </a:rPr>
                <a:t>확인</a:t>
              </a:r>
              <a:endParaRPr lang="en-US" altLang="ko-KR" sz="800" dirty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38" name="그림 37">
            <a:extLst>
              <a:ext uri="{FF2B5EF4-FFF2-40B4-BE49-F238E27FC236}">
                <a16:creationId xmlns:a16="http://schemas.microsoft.com/office/drawing/2014/main" id="{3C83FFE1-565A-85D8-E915-D9C2C2E912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625" b="10043"/>
          <a:stretch/>
        </p:blipFill>
        <p:spPr>
          <a:xfrm>
            <a:off x="200345" y="4786616"/>
            <a:ext cx="9091010" cy="1033700"/>
          </a:xfrm>
          <a:prstGeom prst="rect">
            <a:avLst/>
          </a:prstGeom>
        </p:spPr>
      </p:pic>
      <p:sp>
        <p:nvSpPr>
          <p:cNvPr id="39" name="양쪽 모서리가 둥근 사각형 94">
            <a:extLst>
              <a:ext uri="{FF2B5EF4-FFF2-40B4-BE49-F238E27FC236}">
                <a16:creationId xmlns:a16="http://schemas.microsoft.com/office/drawing/2014/main" id="{84310B75-4C03-92E9-3F88-74A3ADEA688D}"/>
              </a:ext>
            </a:extLst>
          </p:cNvPr>
          <p:cNvSpPr/>
          <p:nvPr/>
        </p:nvSpPr>
        <p:spPr>
          <a:xfrm>
            <a:off x="577688" y="5068566"/>
            <a:ext cx="156839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요청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양쪽 모서리가 둥근 사각형 94">
            <a:extLst>
              <a:ext uri="{FF2B5EF4-FFF2-40B4-BE49-F238E27FC236}">
                <a16:creationId xmlns:a16="http://schemas.microsoft.com/office/drawing/2014/main" id="{64670E6F-D27A-B1BE-11F7-24C5C7B79F9C}"/>
              </a:ext>
            </a:extLst>
          </p:cNvPr>
          <p:cNvSpPr/>
          <p:nvPr/>
        </p:nvSpPr>
        <p:spPr>
          <a:xfrm>
            <a:off x="2248345" y="5068565"/>
            <a:ext cx="585715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de0621</a:t>
            </a:r>
            <a:endParaRPr lang="ko-KR" altLang="en-US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양쪽 모서리가 둥근 사각형 94">
            <a:extLst>
              <a:ext uri="{FF2B5EF4-FFF2-40B4-BE49-F238E27FC236}">
                <a16:creationId xmlns:a16="http://schemas.microsoft.com/office/drawing/2014/main" id="{877459E1-6F4D-633E-6A30-AD551B29B874}"/>
              </a:ext>
            </a:extLst>
          </p:cNvPr>
          <p:cNvSpPr/>
          <p:nvPr/>
        </p:nvSpPr>
        <p:spPr>
          <a:xfrm>
            <a:off x="577688" y="5325308"/>
            <a:ext cx="156839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성공 여부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(resultCode)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3" name="양쪽 모서리가 둥근 사각형 94">
            <a:extLst>
              <a:ext uri="{FF2B5EF4-FFF2-40B4-BE49-F238E27FC236}">
                <a16:creationId xmlns:a16="http://schemas.microsoft.com/office/drawing/2014/main" id="{77BE47CB-7493-9A13-440A-A3E67538A091}"/>
              </a:ext>
            </a:extLst>
          </p:cNvPr>
          <p:cNvSpPr/>
          <p:nvPr/>
        </p:nvSpPr>
        <p:spPr>
          <a:xfrm>
            <a:off x="2248345" y="5335699"/>
            <a:ext cx="585715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응답실패</a:t>
            </a:r>
          </a:p>
        </p:txBody>
      </p:sp>
      <p:sp>
        <p:nvSpPr>
          <p:cNvPr id="44" name="양쪽 모서리가 둥근 사각형 94">
            <a:extLst>
              <a:ext uri="{FF2B5EF4-FFF2-40B4-BE49-F238E27FC236}">
                <a16:creationId xmlns:a16="http://schemas.microsoft.com/office/drawing/2014/main" id="{EBECB015-A0ED-D75F-78A8-361685681C83}"/>
              </a:ext>
            </a:extLst>
          </p:cNvPr>
          <p:cNvSpPr/>
          <p:nvPr/>
        </p:nvSpPr>
        <p:spPr>
          <a:xfrm>
            <a:off x="577688" y="5582049"/>
            <a:ext cx="1568394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결과값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(data)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양쪽 모서리가 둥근 사각형 94">
            <a:extLst>
              <a:ext uri="{FF2B5EF4-FFF2-40B4-BE49-F238E27FC236}">
                <a16:creationId xmlns:a16="http://schemas.microsoft.com/office/drawing/2014/main" id="{8314EA36-4B95-E589-C7CF-125720873A1E}"/>
              </a:ext>
            </a:extLst>
          </p:cNvPr>
          <p:cNvSpPr/>
          <p:nvPr/>
        </p:nvSpPr>
        <p:spPr>
          <a:xfrm>
            <a:off x="2248345" y="5591721"/>
            <a:ext cx="5857151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치환 데이터 오류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6FBDCB1-1416-3424-2CE7-CC1D65CA8857}"/>
              </a:ext>
            </a:extLst>
          </p:cNvPr>
          <p:cNvSpPr txBox="1"/>
          <p:nvPr/>
        </p:nvSpPr>
        <p:spPr>
          <a:xfrm>
            <a:off x="322632" y="4818022"/>
            <a:ext cx="8983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66DED"/>
                </a:solidFill>
              </a:rPr>
              <a:t>응답 내용</a:t>
            </a:r>
            <a:r>
              <a:rPr lang="en-US" altLang="ko-KR" sz="800" b="1" dirty="0">
                <a:solidFill>
                  <a:srgbClr val="466DED"/>
                </a:solidFill>
              </a:rPr>
              <a:t>.</a:t>
            </a:r>
            <a:endParaRPr lang="en-US" sz="800" dirty="0">
              <a:solidFill>
                <a:srgbClr val="466DED"/>
              </a:solidFill>
            </a:endParaRP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2B260A76-48BD-3371-8440-D1D52973524A}"/>
              </a:ext>
            </a:extLst>
          </p:cNvPr>
          <p:cNvCxnSpPr>
            <a:cxnSpLocks/>
            <a:stCxn id="20" idx="2"/>
          </p:cNvCxnSpPr>
          <p:nvPr/>
        </p:nvCxnSpPr>
        <p:spPr>
          <a:xfrm rot="5400000">
            <a:off x="5878921" y="3279850"/>
            <a:ext cx="2169617" cy="23384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49">
            <a:extLst>
              <a:ext uri="{FF2B5EF4-FFF2-40B4-BE49-F238E27FC236}">
                <a16:creationId xmlns:a16="http://schemas.microsoft.com/office/drawing/2014/main" id="{4CF6CAB3-733D-F633-4A7B-C7DF8C3BA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6359" y="3143944"/>
            <a:ext cx="350592" cy="217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latin typeface="+mn-ea"/>
              </a:rPr>
              <a:t>취소</a:t>
            </a:r>
            <a:endParaRPr lang="en-US" altLang="ko-KR" sz="800" dirty="0">
              <a:latin typeface="+mn-ea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24F33067-8BA7-EB0C-413C-F9F2638B541F}"/>
              </a:ext>
            </a:extLst>
          </p:cNvPr>
          <p:cNvCxnSpPr/>
          <p:nvPr/>
        </p:nvCxnSpPr>
        <p:spPr>
          <a:xfrm flipV="1">
            <a:off x="8813734" y="3644478"/>
            <a:ext cx="0" cy="545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8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5946D-66E9-8F4F-36B0-FA6337A03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DCBA289-765C-4691-0497-96CA713FB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1A0C2EB-8F9C-1249-C147-3032F92991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0668"/>
          <a:stretch/>
        </p:blipFill>
        <p:spPr>
          <a:xfrm>
            <a:off x="200345" y="633056"/>
            <a:ext cx="9091010" cy="23458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1AD1AB-B831-703C-1A17-F02E8FB931BE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2D966FFD-4DD1-6D86-AA15-93E1BF817FBF}"/>
              </a:ext>
            </a:extLst>
          </p:cNvPr>
          <p:cNvGraphicFramePr>
            <a:graphicFrameLocks noGrp="1"/>
          </p:cNvGraphicFramePr>
          <p:nvPr/>
        </p:nvGraphicFramePr>
        <p:xfrm>
          <a:off x="9417800" y="2106808"/>
          <a:ext cx="2663865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en-US" altLang="ko-KR" sz="800" b="0" dirty="0"/>
                        <a:t>[mberID], [</a:t>
                      </a:r>
                      <a:r>
                        <a:rPr lang="en-US" altLang="ko-KR" sz="800" b="0" dirty="0" err="1"/>
                        <a:t>apiKey</a:t>
                      </a:r>
                      <a:r>
                        <a:rPr lang="en-US" altLang="ko-KR" sz="800" b="0" dirty="0"/>
                        <a:t>] </a:t>
                      </a:r>
                      <a:r>
                        <a:rPr lang="ko-KR" altLang="en-US" sz="800" b="0" dirty="0"/>
                        <a:t>항목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- 2</a:t>
                      </a:r>
                      <a:r>
                        <a:rPr lang="ko-KR" altLang="en-US" sz="800" b="0" dirty="0"/>
                        <a:t>번 신규영역에 표시</a:t>
                      </a:r>
                      <a:r>
                        <a:rPr lang="en-US" altLang="ko-KR" sz="800" b="0" dirty="0"/>
                        <a:t> 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사용자 정보 영역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1" dirty="0">
                          <a:solidFill>
                            <a:srgbClr val="EE0000"/>
                          </a:solidFill>
                        </a:rPr>
                        <a:t>신규영역이므로 영역 확장 필요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2-a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회원 아이디 검색 </a:t>
                      </a:r>
                      <a:r>
                        <a:rPr lang="ko-KR" altLang="en-US" sz="800" b="0" dirty="0" err="1"/>
                        <a:t>레이어팝업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우측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레이어팝업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ID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입력 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하단 정보 자동 표출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텍스트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API Key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발급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Key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상태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문자관리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&gt; RESTAPI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사용자관리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목록의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상태 항목과 통일</a:t>
                      </a:r>
                      <a:endParaRPr lang="en-US" altLang="ko-KR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내역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초과 시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구분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IP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는 최대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개까지 등록 가능한 점을 고려하여 배치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" name="그림 13">
            <a:extLst>
              <a:ext uri="{FF2B5EF4-FFF2-40B4-BE49-F238E27FC236}">
                <a16:creationId xmlns:a16="http://schemas.microsoft.com/office/drawing/2014/main" id="{4CFFDA6D-F89F-5CAD-81C0-6FF430077A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7EE1D71-D9A3-0DAC-B671-947B5D4161AC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</a:rPr>
              <a:t>사용자 정보</a:t>
            </a:r>
            <a:r>
              <a:rPr lang="en-US" altLang="ko-KR" sz="800" b="1" dirty="0">
                <a:solidFill>
                  <a:srgbClr val="FF0000"/>
                </a:solidFill>
              </a:rPr>
              <a:t>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19" name="왼쪽 대괄호 18">
            <a:extLst>
              <a:ext uri="{FF2B5EF4-FFF2-40B4-BE49-F238E27FC236}">
                <a16:creationId xmlns:a16="http://schemas.microsoft.com/office/drawing/2014/main" id="{5D665269-A87E-74BC-1DE4-B83F843EAB02}"/>
              </a:ext>
            </a:extLst>
          </p:cNvPr>
          <p:cNvSpPr/>
          <p:nvPr/>
        </p:nvSpPr>
        <p:spPr>
          <a:xfrm>
            <a:off x="57740" y="3031576"/>
            <a:ext cx="270030" cy="122842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F04FFC04-6F4F-A102-B0DB-0F54F1487085}"/>
              </a:ext>
            </a:extLst>
          </p:cNvPr>
          <p:cNvSpPr/>
          <p:nvPr/>
        </p:nvSpPr>
        <p:spPr>
          <a:xfrm>
            <a:off x="-169946" y="34791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양쪽 모서리가 둥근 사각형 94">
            <a:extLst>
              <a:ext uri="{FF2B5EF4-FFF2-40B4-BE49-F238E27FC236}">
                <a16:creationId xmlns:a16="http://schemas.microsoft.com/office/drawing/2014/main" id="{95F12207-2B3C-3A35-F3D5-51A4691DE4EC}"/>
              </a:ext>
            </a:extLst>
          </p:cNvPr>
          <p:cNvSpPr/>
          <p:nvPr/>
        </p:nvSpPr>
        <p:spPr>
          <a:xfrm>
            <a:off x="2269360" y="3224750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5" name="양쪽 모서리가 둥근 사각형 94">
            <a:extLst>
              <a:ext uri="{FF2B5EF4-FFF2-40B4-BE49-F238E27FC236}">
                <a16:creationId xmlns:a16="http://schemas.microsoft.com/office/drawing/2014/main" id="{E048CD3B-F5CB-F4AA-2B81-0DFFA09820A4}"/>
              </a:ext>
            </a:extLst>
          </p:cNvPr>
          <p:cNvSpPr/>
          <p:nvPr/>
        </p:nvSpPr>
        <p:spPr>
          <a:xfrm>
            <a:off x="2269359" y="347912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6" name="양쪽 모서리가 둥근 사각형 94">
            <a:extLst>
              <a:ext uri="{FF2B5EF4-FFF2-40B4-BE49-F238E27FC236}">
                <a16:creationId xmlns:a16="http://schemas.microsoft.com/office/drawing/2014/main" id="{ABD64BF0-5E85-A3C8-3920-BF268B397654}"/>
              </a:ext>
            </a:extLst>
          </p:cNvPr>
          <p:cNvSpPr/>
          <p:nvPr/>
        </p:nvSpPr>
        <p:spPr>
          <a:xfrm>
            <a:off x="2269358" y="373349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7" name="양쪽 모서리가 둥근 사각형 94">
            <a:extLst>
              <a:ext uri="{FF2B5EF4-FFF2-40B4-BE49-F238E27FC236}">
                <a16:creationId xmlns:a16="http://schemas.microsoft.com/office/drawing/2014/main" id="{65A3FCEF-F786-F590-7021-D0E2D31063CE}"/>
              </a:ext>
            </a:extLst>
          </p:cNvPr>
          <p:cNvSpPr/>
          <p:nvPr/>
        </p:nvSpPr>
        <p:spPr>
          <a:xfrm>
            <a:off x="2269357" y="398787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46C84304-0342-953E-7164-E7CC1516D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669" y="1864004"/>
            <a:ext cx="2055954" cy="102541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F4A3271A-7D8F-0E8C-F111-75E48FEA2CB8}"/>
              </a:ext>
            </a:extLst>
          </p:cNvPr>
          <p:cNvCxnSpPr>
            <a:cxnSpLocks/>
            <a:stCxn id="42" idx="0"/>
          </p:cNvCxnSpPr>
          <p:nvPr/>
        </p:nvCxnSpPr>
        <p:spPr>
          <a:xfrm rot="5400000" flipH="1" flipV="1">
            <a:off x="1671446" y="2320857"/>
            <a:ext cx="569185" cy="123478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9E5215D2-B950-49AF-72A9-5B10D6328DCF}"/>
              </a:ext>
            </a:extLst>
          </p:cNvPr>
          <p:cNvCxnSpPr>
            <a:cxnSpLocks/>
          </p:cNvCxnSpPr>
          <p:nvPr/>
        </p:nvCxnSpPr>
        <p:spPr>
          <a:xfrm>
            <a:off x="4002525" y="2889418"/>
            <a:ext cx="0" cy="45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5D9A7575-DC01-1C0E-5933-7D01B3AA7ADF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전체발송내역</a:t>
            </a:r>
            <a:endParaRPr lang="ko-KR" altLang="en-US" sz="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A5315947-62CE-E411-7BB3-21580EAAFF92}"/>
              </a:ext>
            </a:extLst>
          </p:cNvPr>
          <p:cNvGrpSpPr/>
          <p:nvPr/>
        </p:nvGrpSpPr>
        <p:grpSpPr>
          <a:xfrm>
            <a:off x="2384344" y="1845561"/>
            <a:ext cx="341760" cy="215444"/>
            <a:chOff x="8425228" y="2483895"/>
            <a:chExt cx="341760" cy="215444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4719636B-F8B3-B584-C9D5-C5691E72C634}"/>
                </a:ext>
              </a:extLst>
            </p:cNvPr>
            <p:cNvSpPr/>
            <p:nvPr/>
          </p:nvSpPr>
          <p:spPr>
            <a:xfrm>
              <a:off x="8511134" y="2505232"/>
              <a:ext cx="176963" cy="1821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1E08E5C-DC03-1CAF-FBAD-0EC3364FA744}"/>
                </a:ext>
              </a:extLst>
            </p:cNvPr>
            <p:cNvSpPr txBox="1"/>
            <p:nvPr/>
          </p:nvSpPr>
          <p:spPr>
            <a:xfrm>
              <a:off x="8425228" y="2483895"/>
              <a:ext cx="34176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solidFill>
                    <a:srgbClr val="FFFFFF"/>
                  </a:solidFill>
                </a:rPr>
                <a:t>2-a</a:t>
              </a:r>
              <a:endParaRPr lang="ko-KR" altLang="en-US" sz="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타원 64">
            <a:extLst>
              <a:ext uri="{FF2B5EF4-FFF2-40B4-BE49-F238E27FC236}">
                <a16:creationId xmlns:a16="http://schemas.microsoft.com/office/drawing/2014/main" id="{1C09BDD6-C013-10B6-1DD6-10295235344D}"/>
              </a:ext>
            </a:extLst>
          </p:cNvPr>
          <p:cNvSpPr/>
          <p:nvPr/>
        </p:nvSpPr>
        <p:spPr>
          <a:xfrm>
            <a:off x="144690" y="13638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양쪽 모서리가 둥근 사각형 94">
            <a:extLst>
              <a:ext uri="{FF2B5EF4-FFF2-40B4-BE49-F238E27FC236}">
                <a16:creationId xmlns:a16="http://schemas.microsoft.com/office/drawing/2014/main" id="{0AB448A1-A008-0297-75D2-FCFB7701FEA3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ID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7" name="양쪽 모서리가 둥근 사각형 94">
            <a:extLst>
              <a:ext uri="{FF2B5EF4-FFF2-40B4-BE49-F238E27FC236}">
                <a16:creationId xmlns:a16="http://schemas.microsoft.com/office/drawing/2014/main" id="{21993189-8A59-C5AD-D39A-22947E5F3670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8" name="양쪽 모서리가 둥근 사각형 94">
            <a:extLst>
              <a:ext uri="{FF2B5EF4-FFF2-40B4-BE49-F238E27FC236}">
                <a16:creationId xmlns:a16="http://schemas.microsoft.com/office/drawing/2014/main" id="{FF4CD2E3-ABAE-B68E-84AB-2A926ABBA551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상태</a:t>
            </a:r>
          </a:p>
        </p:txBody>
      </p:sp>
      <p:sp>
        <p:nvSpPr>
          <p:cNvPr id="69" name="양쪽 모서리가 둥근 사각형 94">
            <a:extLst>
              <a:ext uri="{FF2B5EF4-FFF2-40B4-BE49-F238E27FC236}">
                <a16:creationId xmlns:a16="http://schemas.microsoft.com/office/drawing/2014/main" id="{2ACFBD85-7832-DC19-B5CB-5411880A741D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IP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2" name="Rectangle 49">
            <a:extLst>
              <a:ext uri="{FF2B5EF4-FFF2-40B4-BE49-F238E27FC236}">
                <a16:creationId xmlns:a16="http://schemas.microsoft.com/office/drawing/2014/main" id="{B3FF8E09-738F-47EE-17C5-BA50AF8E2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478F4C7-0E88-DEDA-DB7C-1489AED6B709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D327D479-0F39-512F-A40D-BD3A78B15A34}"/>
              </a:ext>
            </a:extLst>
          </p:cNvPr>
          <p:cNvCxnSpPr>
            <a:cxnSpLocks/>
            <a:stCxn id="3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1B9947C8-4E54-658D-1A40-9525262FA1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221" t="23487" r="21558" b="71459"/>
          <a:stretch/>
        </p:blipFill>
        <p:spPr>
          <a:xfrm>
            <a:off x="192754" y="636509"/>
            <a:ext cx="9154255" cy="30761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234C07E-B13A-00B1-19E5-AAC3131C0A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17" t="34366" r="22047" b="30621"/>
          <a:stretch/>
        </p:blipFill>
        <p:spPr>
          <a:xfrm>
            <a:off x="192754" y="4402138"/>
            <a:ext cx="9098601" cy="212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79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4ADF4-ED17-F0F5-3207-00BEDDDB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633A895-1D23-190B-9274-D73FF837D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8F3B30-FC3F-EF20-530A-6A865C18F9E4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1E41CDE1-3BEB-0F3A-6271-ADB25BE7F0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419563"/>
              </p:ext>
            </p:extLst>
          </p:nvPr>
        </p:nvGraphicFramePr>
        <p:xfrm>
          <a:off x="9417800" y="2106808"/>
          <a:ext cx="2663865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조회 버튼 클릭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후 조회정보 수기입력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시 실제 사용자의 조회 결과 표출 요청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D437A620-4C25-7C68-C2AB-FDECD48A1A3A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전체발송내역</a:t>
            </a:r>
            <a:endParaRPr lang="ko-KR" altLang="en-US" sz="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DB64184-B56E-0273-741D-5433CBDA8E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51" b="38344"/>
          <a:stretch/>
        </p:blipFill>
        <p:spPr>
          <a:xfrm>
            <a:off x="200345" y="705865"/>
            <a:ext cx="9091010" cy="1258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987EDB-14D5-2D23-9699-7A75E078DB25}"/>
              </a:ext>
            </a:extLst>
          </p:cNvPr>
          <p:cNvSpPr txBox="1"/>
          <p:nvPr/>
        </p:nvSpPr>
        <p:spPr>
          <a:xfrm>
            <a:off x="285254" y="66854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사용자 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12" name="양쪽 모서리가 둥근 사각형 94">
            <a:extLst>
              <a:ext uri="{FF2B5EF4-FFF2-40B4-BE49-F238E27FC236}">
                <a16:creationId xmlns:a16="http://schemas.microsoft.com/office/drawing/2014/main" id="{C1E76515-DA1B-AFD7-6757-2AB7E12000FF}"/>
              </a:ext>
            </a:extLst>
          </p:cNvPr>
          <p:cNvSpPr/>
          <p:nvPr/>
        </p:nvSpPr>
        <p:spPr>
          <a:xfrm>
            <a:off x="2270575" y="929420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4C5D6C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4C5D6C"/>
              </a:solidFill>
              <a:latin typeface="+mn-ea"/>
            </a:endParaRPr>
          </a:p>
        </p:txBody>
      </p:sp>
      <p:sp>
        <p:nvSpPr>
          <p:cNvPr id="15" name="양쪽 모서리가 둥근 사각형 94">
            <a:extLst>
              <a:ext uri="{FF2B5EF4-FFF2-40B4-BE49-F238E27FC236}">
                <a16:creationId xmlns:a16="http://schemas.microsoft.com/office/drawing/2014/main" id="{E059CDA3-E1FD-506C-F8FC-DC61EC086C26}"/>
              </a:ext>
            </a:extLst>
          </p:cNvPr>
          <p:cNvSpPr/>
          <p:nvPr/>
        </p:nvSpPr>
        <p:spPr>
          <a:xfrm>
            <a:off x="2270574" y="1183794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4C5D6C"/>
              </a:solidFill>
            </a:endParaRPr>
          </a:p>
        </p:txBody>
      </p:sp>
      <p:sp>
        <p:nvSpPr>
          <p:cNvPr id="17" name="양쪽 모서리가 둥근 사각형 94">
            <a:extLst>
              <a:ext uri="{FF2B5EF4-FFF2-40B4-BE49-F238E27FC236}">
                <a16:creationId xmlns:a16="http://schemas.microsoft.com/office/drawing/2014/main" id="{FF475ADC-E4F5-A368-680E-33E70944FC4C}"/>
              </a:ext>
            </a:extLst>
          </p:cNvPr>
          <p:cNvSpPr/>
          <p:nvPr/>
        </p:nvSpPr>
        <p:spPr>
          <a:xfrm>
            <a:off x="2270573" y="1438168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4C5D6C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4C5D6C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4C5D6C"/>
              </a:solidFill>
              <a:latin typeface="+mn-ea"/>
            </a:endParaRPr>
          </a:p>
        </p:txBody>
      </p:sp>
      <p:sp>
        <p:nvSpPr>
          <p:cNvPr id="18" name="양쪽 모서리가 둥근 사각형 94">
            <a:extLst>
              <a:ext uri="{FF2B5EF4-FFF2-40B4-BE49-F238E27FC236}">
                <a16:creationId xmlns:a16="http://schemas.microsoft.com/office/drawing/2014/main" id="{FEC48E64-790A-5D8F-9AEA-F316FE53042E}"/>
              </a:ext>
            </a:extLst>
          </p:cNvPr>
          <p:cNvSpPr/>
          <p:nvPr/>
        </p:nvSpPr>
        <p:spPr>
          <a:xfrm>
            <a:off x="2270572" y="1692542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4C5D6C"/>
              </a:solidFill>
            </a:endParaRPr>
          </a:p>
        </p:txBody>
      </p:sp>
      <p:sp>
        <p:nvSpPr>
          <p:cNvPr id="21" name="양쪽 모서리가 둥근 사각형 94">
            <a:extLst>
              <a:ext uri="{FF2B5EF4-FFF2-40B4-BE49-F238E27FC236}">
                <a16:creationId xmlns:a16="http://schemas.microsoft.com/office/drawing/2014/main" id="{8231A41D-2E82-EDC6-9074-DE47F18F14F6}"/>
              </a:ext>
            </a:extLst>
          </p:cNvPr>
          <p:cNvSpPr/>
          <p:nvPr/>
        </p:nvSpPr>
        <p:spPr>
          <a:xfrm>
            <a:off x="600034" y="93018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양쪽 모서리가 둥근 사각형 94">
            <a:extLst>
              <a:ext uri="{FF2B5EF4-FFF2-40B4-BE49-F238E27FC236}">
                <a16:creationId xmlns:a16="http://schemas.microsoft.com/office/drawing/2014/main" id="{BEE346A7-3F93-875A-C2B4-97766BB09930}"/>
              </a:ext>
            </a:extLst>
          </p:cNvPr>
          <p:cNvSpPr/>
          <p:nvPr/>
        </p:nvSpPr>
        <p:spPr>
          <a:xfrm>
            <a:off x="600034" y="118430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양쪽 모서리가 둥근 사각형 94">
            <a:extLst>
              <a:ext uri="{FF2B5EF4-FFF2-40B4-BE49-F238E27FC236}">
                <a16:creationId xmlns:a16="http://schemas.microsoft.com/office/drawing/2014/main" id="{D79082DE-F978-1CC0-750A-C31C5DE976F7}"/>
              </a:ext>
            </a:extLst>
          </p:cNvPr>
          <p:cNvSpPr/>
          <p:nvPr/>
        </p:nvSpPr>
        <p:spPr>
          <a:xfrm>
            <a:off x="600034" y="143842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24" name="양쪽 모서리가 둥근 사각형 94">
            <a:extLst>
              <a:ext uri="{FF2B5EF4-FFF2-40B4-BE49-F238E27FC236}">
                <a16:creationId xmlns:a16="http://schemas.microsoft.com/office/drawing/2014/main" id="{4DF09086-F22D-8ED4-A39C-2BD3FC488154}"/>
              </a:ext>
            </a:extLst>
          </p:cNvPr>
          <p:cNvSpPr/>
          <p:nvPr/>
        </p:nvSpPr>
        <p:spPr>
          <a:xfrm>
            <a:off x="600034" y="169254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2AC386F2-AFFA-8F3E-9AAC-305B5A01F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2750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28593E86-DF47-B564-9BFE-AFF6E780A1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932" t="17473" r="12220" b="8605"/>
          <a:stretch/>
        </p:blipFill>
        <p:spPr>
          <a:xfrm>
            <a:off x="271909" y="1961642"/>
            <a:ext cx="9019446" cy="4527698"/>
          </a:xfrm>
          <a:prstGeom prst="rect">
            <a:avLst/>
          </a:prstGeom>
        </p:spPr>
      </p:pic>
      <p:sp>
        <p:nvSpPr>
          <p:cNvPr id="30" name="타원 29">
            <a:extLst>
              <a:ext uri="{FF2B5EF4-FFF2-40B4-BE49-F238E27FC236}">
                <a16:creationId xmlns:a16="http://schemas.microsoft.com/office/drawing/2014/main" id="{1FE6DE7C-5258-285F-C33D-E9EF0980277C}"/>
              </a:ext>
            </a:extLst>
          </p:cNvPr>
          <p:cNvSpPr/>
          <p:nvPr/>
        </p:nvSpPr>
        <p:spPr>
          <a:xfrm>
            <a:off x="8256240" y="45541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F61393C-29B4-AC76-5750-2C4AE63F93C3}"/>
              </a:ext>
            </a:extLst>
          </p:cNvPr>
          <p:cNvSpPr/>
          <p:nvPr/>
        </p:nvSpPr>
        <p:spPr>
          <a:xfrm>
            <a:off x="2180565" y="2449842"/>
            <a:ext cx="1125125" cy="192426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676DCCB4-46C3-2DF7-7F4D-E9C74A691522}"/>
              </a:ext>
            </a:extLst>
          </p:cNvPr>
          <p:cNvCxnSpPr>
            <a:cxnSpLocks/>
            <a:stCxn id="31" idx="1"/>
          </p:cNvCxnSpPr>
          <p:nvPr/>
        </p:nvCxnSpPr>
        <p:spPr>
          <a:xfrm rot="10800000" flipH="1" flipV="1">
            <a:off x="2180564" y="3411973"/>
            <a:ext cx="5985659" cy="1281859"/>
          </a:xfrm>
          <a:prstGeom prst="bentConnector3">
            <a:avLst>
              <a:gd name="adj1" fmla="val -3819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A66C8341-5E1E-1451-B156-8D6955A49836}"/>
              </a:ext>
            </a:extLst>
          </p:cNvPr>
          <p:cNvCxnSpPr>
            <a:cxnSpLocks/>
          </p:cNvCxnSpPr>
          <p:nvPr/>
        </p:nvCxnSpPr>
        <p:spPr>
          <a:xfrm rot="5400000">
            <a:off x="8161195" y="4819117"/>
            <a:ext cx="685149" cy="495057"/>
          </a:xfrm>
          <a:prstGeom prst="bentConnector3">
            <a:avLst>
              <a:gd name="adj1" fmla="val 50000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265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78DCC7A-2296-2B83-E72E-5601165DD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561F2-F3AD-F06D-AA60-CF41BF35E6BF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0BC1FA76-0421-89CA-2423-74FFAC36E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958721"/>
              </p:ext>
            </p:extLst>
          </p:nvPr>
        </p:nvGraphicFramePr>
        <p:xfrm>
          <a:off x="9417800" y="2106808"/>
          <a:ext cx="2663865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en-US" altLang="ko-KR" sz="800" b="0" dirty="0"/>
                        <a:t>[mberID], [</a:t>
                      </a:r>
                      <a:r>
                        <a:rPr lang="en-US" altLang="ko-KR" sz="800" b="0" dirty="0" err="1"/>
                        <a:t>apiKey</a:t>
                      </a:r>
                      <a:r>
                        <a:rPr lang="en-US" altLang="ko-KR" sz="800" b="0" dirty="0"/>
                        <a:t>] </a:t>
                      </a:r>
                      <a:r>
                        <a:rPr lang="ko-KR" altLang="en-US" sz="800" b="0" dirty="0"/>
                        <a:t>항목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- 2</a:t>
                      </a:r>
                      <a:r>
                        <a:rPr lang="ko-KR" altLang="en-US" sz="800" b="0" dirty="0"/>
                        <a:t>번 신규영역에 표시</a:t>
                      </a:r>
                      <a:r>
                        <a:rPr lang="en-US" altLang="ko-KR" sz="800" b="0" dirty="0"/>
                        <a:t> 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사용자 정보 영역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1" dirty="0">
                          <a:solidFill>
                            <a:srgbClr val="EE0000"/>
                          </a:solidFill>
                        </a:rPr>
                        <a:t>신규영역이므로 영역 확장 필요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2-a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회원 아이디 검색 </a:t>
                      </a:r>
                      <a:r>
                        <a:rPr lang="ko-KR" altLang="en-US" sz="800" b="0" dirty="0" err="1"/>
                        <a:t>레이어팝업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우측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레이어팝업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ID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입력 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하단 정보 자동 표출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텍스트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API Key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발급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Key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상태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문자관리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&gt; RESTAPI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사용자관리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목록의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상태 항목과 통일</a:t>
                      </a:r>
                      <a:endParaRPr lang="en-US" altLang="ko-KR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내역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초과 시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구분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IP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는 최대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개까지 등록 가능한 점을 고려하여 배치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1797F79-68DA-A1AD-2865-1655A1E00424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상세발송내역</a:t>
            </a:r>
            <a:endParaRPr lang="ko-KR" altLang="en-US" sz="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5A5580C-9E26-2C21-B1A6-EBFC2515F9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0668"/>
          <a:stretch/>
        </p:blipFill>
        <p:spPr>
          <a:xfrm>
            <a:off x="200345" y="633056"/>
            <a:ext cx="9091010" cy="2345894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C7E32EC8-13E6-D76F-A276-6C8A1D9871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21" t="23487" r="21558" b="71459"/>
          <a:stretch/>
        </p:blipFill>
        <p:spPr>
          <a:xfrm>
            <a:off x="192754" y="636509"/>
            <a:ext cx="9154255" cy="307616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C36A037-17A4-660E-0D99-BD65BA4B05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17" t="23510" r="22684" b="71508"/>
          <a:stretch/>
        </p:blipFill>
        <p:spPr>
          <a:xfrm>
            <a:off x="296271" y="650917"/>
            <a:ext cx="8926677" cy="329016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CAA51C17-6857-B62B-3217-F9E143A79F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17" t="34326" r="22315" b="31938"/>
          <a:stretch/>
        </p:blipFill>
        <p:spPr>
          <a:xfrm>
            <a:off x="285255" y="4369441"/>
            <a:ext cx="8937694" cy="2029889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467FD67D-6443-EC0B-B5C4-C44324B0DE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28CED3F-E338-9823-90D6-28527D9381DD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</a:rPr>
              <a:t>사용자 정보</a:t>
            </a:r>
            <a:r>
              <a:rPr lang="en-US" altLang="ko-KR" sz="800" b="1" dirty="0">
                <a:solidFill>
                  <a:srgbClr val="FF0000"/>
                </a:solidFill>
              </a:rPr>
              <a:t>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36" name="왼쪽 대괄호 35">
            <a:extLst>
              <a:ext uri="{FF2B5EF4-FFF2-40B4-BE49-F238E27FC236}">
                <a16:creationId xmlns:a16="http://schemas.microsoft.com/office/drawing/2014/main" id="{B599D14B-E1DB-D1BE-A3C3-0A3A6570C514}"/>
              </a:ext>
            </a:extLst>
          </p:cNvPr>
          <p:cNvSpPr/>
          <p:nvPr/>
        </p:nvSpPr>
        <p:spPr>
          <a:xfrm>
            <a:off x="57740" y="3031576"/>
            <a:ext cx="270030" cy="122842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C749ED9C-1769-D42B-3C3D-A2B1274CC6CA}"/>
              </a:ext>
            </a:extLst>
          </p:cNvPr>
          <p:cNvSpPr/>
          <p:nvPr/>
        </p:nvSpPr>
        <p:spPr>
          <a:xfrm>
            <a:off x="-169946" y="34791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양쪽 모서리가 둥근 사각형 94">
            <a:extLst>
              <a:ext uri="{FF2B5EF4-FFF2-40B4-BE49-F238E27FC236}">
                <a16:creationId xmlns:a16="http://schemas.microsoft.com/office/drawing/2014/main" id="{51D0964E-111D-2D55-49CF-7F2876EBB5E6}"/>
              </a:ext>
            </a:extLst>
          </p:cNvPr>
          <p:cNvSpPr/>
          <p:nvPr/>
        </p:nvSpPr>
        <p:spPr>
          <a:xfrm>
            <a:off x="2269360" y="3224750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9" name="양쪽 모서리가 둥근 사각형 94">
            <a:extLst>
              <a:ext uri="{FF2B5EF4-FFF2-40B4-BE49-F238E27FC236}">
                <a16:creationId xmlns:a16="http://schemas.microsoft.com/office/drawing/2014/main" id="{97E5911A-6CAD-2E60-1128-CF33DF3FABE0}"/>
              </a:ext>
            </a:extLst>
          </p:cNvPr>
          <p:cNvSpPr/>
          <p:nvPr/>
        </p:nvSpPr>
        <p:spPr>
          <a:xfrm>
            <a:off x="2269359" y="347912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40" name="양쪽 모서리가 둥근 사각형 94">
            <a:extLst>
              <a:ext uri="{FF2B5EF4-FFF2-40B4-BE49-F238E27FC236}">
                <a16:creationId xmlns:a16="http://schemas.microsoft.com/office/drawing/2014/main" id="{79B2F57F-4AD0-F816-A245-710EC983073C}"/>
              </a:ext>
            </a:extLst>
          </p:cNvPr>
          <p:cNvSpPr/>
          <p:nvPr/>
        </p:nvSpPr>
        <p:spPr>
          <a:xfrm>
            <a:off x="2269358" y="373349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1" name="양쪽 모서리가 둥근 사각형 94">
            <a:extLst>
              <a:ext uri="{FF2B5EF4-FFF2-40B4-BE49-F238E27FC236}">
                <a16:creationId xmlns:a16="http://schemas.microsoft.com/office/drawing/2014/main" id="{18C00BA4-8CBC-BE70-A27C-576C5D19BD65}"/>
              </a:ext>
            </a:extLst>
          </p:cNvPr>
          <p:cNvSpPr/>
          <p:nvPr/>
        </p:nvSpPr>
        <p:spPr>
          <a:xfrm>
            <a:off x="2269357" y="398787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FDCA43DD-A3BA-8259-D019-D5AE3EA03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669" y="1864004"/>
            <a:ext cx="2055954" cy="102541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46EBD85B-284B-29AA-B777-AA684DB32CF7}"/>
              </a:ext>
            </a:extLst>
          </p:cNvPr>
          <p:cNvCxnSpPr>
            <a:cxnSpLocks/>
            <a:stCxn id="53" idx="0"/>
          </p:cNvCxnSpPr>
          <p:nvPr/>
        </p:nvCxnSpPr>
        <p:spPr>
          <a:xfrm rot="5400000" flipH="1" flipV="1">
            <a:off x="1671446" y="2320857"/>
            <a:ext cx="569185" cy="123478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787933E-12B0-1610-380D-F0DA74141308}"/>
              </a:ext>
            </a:extLst>
          </p:cNvPr>
          <p:cNvCxnSpPr>
            <a:cxnSpLocks/>
          </p:cNvCxnSpPr>
          <p:nvPr/>
        </p:nvCxnSpPr>
        <p:spPr>
          <a:xfrm>
            <a:off x="4002525" y="2889418"/>
            <a:ext cx="0" cy="45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4982B02-BFBB-42AA-9CBA-A5F0B443D40D}"/>
              </a:ext>
            </a:extLst>
          </p:cNvPr>
          <p:cNvGrpSpPr/>
          <p:nvPr/>
        </p:nvGrpSpPr>
        <p:grpSpPr>
          <a:xfrm>
            <a:off x="2384344" y="1845561"/>
            <a:ext cx="341760" cy="215444"/>
            <a:chOff x="8425228" y="2483895"/>
            <a:chExt cx="341760" cy="215444"/>
          </a:xfrm>
        </p:grpSpPr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85E0E700-B677-E58B-D382-3CEA38989868}"/>
                </a:ext>
              </a:extLst>
            </p:cNvPr>
            <p:cNvSpPr/>
            <p:nvPr/>
          </p:nvSpPr>
          <p:spPr>
            <a:xfrm>
              <a:off x="8511134" y="2505232"/>
              <a:ext cx="176963" cy="1821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579D9A6-620B-E543-6E63-24CD9EB053C9}"/>
                </a:ext>
              </a:extLst>
            </p:cNvPr>
            <p:cNvSpPr txBox="1"/>
            <p:nvPr/>
          </p:nvSpPr>
          <p:spPr>
            <a:xfrm>
              <a:off x="8425228" y="2483895"/>
              <a:ext cx="34176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solidFill>
                    <a:srgbClr val="FFFFFF"/>
                  </a:solidFill>
                </a:rPr>
                <a:t>2-a</a:t>
              </a:r>
              <a:endParaRPr lang="ko-KR" altLang="en-US" sz="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8" name="타원 47">
            <a:extLst>
              <a:ext uri="{FF2B5EF4-FFF2-40B4-BE49-F238E27FC236}">
                <a16:creationId xmlns:a16="http://schemas.microsoft.com/office/drawing/2014/main" id="{7F9710EC-6DFA-76E9-F7A3-DB54A17D65DF}"/>
              </a:ext>
            </a:extLst>
          </p:cNvPr>
          <p:cNvSpPr/>
          <p:nvPr/>
        </p:nvSpPr>
        <p:spPr>
          <a:xfrm>
            <a:off x="144690" y="13638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9" name="양쪽 모서리가 둥근 사각형 94">
            <a:extLst>
              <a:ext uri="{FF2B5EF4-FFF2-40B4-BE49-F238E27FC236}">
                <a16:creationId xmlns:a16="http://schemas.microsoft.com/office/drawing/2014/main" id="{5E355D73-459E-AFA4-43B1-3898103B1209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ID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0" name="양쪽 모서리가 둥근 사각형 94">
            <a:extLst>
              <a:ext uri="{FF2B5EF4-FFF2-40B4-BE49-F238E27FC236}">
                <a16:creationId xmlns:a16="http://schemas.microsoft.com/office/drawing/2014/main" id="{770C229D-A091-E81B-1B05-C1E1751256D9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1" name="양쪽 모서리가 둥근 사각형 94">
            <a:extLst>
              <a:ext uri="{FF2B5EF4-FFF2-40B4-BE49-F238E27FC236}">
                <a16:creationId xmlns:a16="http://schemas.microsoft.com/office/drawing/2014/main" id="{166E842B-9ABB-F42D-52E9-A39000648933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상태</a:t>
            </a:r>
          </a:p>
        </p:txBody>
      </p:sp>
      <p:sp>
        <p:nvSpPr>
          <p:cNvPr id="52" name="양쪽 모서리가 둥근 사각형 94">
            <a:extLst>
              <a:ext uri="{FF2B5EF4-FFF2-40B4-BE49-F238E27FC236}">
                <a16:creationId xmlns:a16="http://schemas.microsoft.com/office/drawing/2014/main" id="{9558215F-E6FF-9E38-2E68-D5F01F42048F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IP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3" name="Rectangle 49">
            <a:extLst>
              <a:ext uri="{FF2B5EF4-FFF2-40B4-BE49-F238E27FC236}">
                <a16:creationId xmlns:a16="http://schemas.microsoft.com/office/drawing/2014/main" id="{4DE72AA4-30E9-4A75-2352-E9BBCA76E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A7338CE3-EABA-23CD-1B3A-0A219014FAB6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66D816E5-A8F3-7A89-9B02-468F500AB330}"/>
              </a:ext>
            </a:extLst>
          </p:cNvPr>
          <p:cNvCxnSpPr>
            <a:cxnSpLocks/>
            <a:stCxn id="54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699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40EFF-B4A7-8454-BA31-4A982E784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6393138-166D-9A21-EFC2-F9E352E3E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0C3E9-4294-DD19-1E81-8CFEDC8C289C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14C132D-E1D8-9791-7E54-A768F36AC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342716"/>
              </p:ext>
            </p:extLst>
          </p:nvPr>
        </p:nvGraphicFramePr>
        <p:xfrm>
          <a:off x="9417800" y="2106808"/>
          <a:ext cx="2663865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조회 버튼 클릭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후 조회정보 수기입력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시 실제 사용자의 조회 결과 표출 요청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ko-KR" altLang="en-US" sz="800" b="0" dirty="0" err="1"/>
                        <a:t>처리상태값</a:t>
                      </a:r>
                      <a:r>
                        <a:rPr lang="ko-KR" altLang="en-US" sz="800" b="0" dirty="0"/>
                        <a:t> 변경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기존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처리상태값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(F, S, W)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대신 문자발송 처리결과 표시</a:t>
                      </a:r>
                      <a:endParaRPr lang="en-US" altLang="ko-KR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D72EAB5-8EB1-62C7-F1D2-78E5F07750DB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상세발송내역</a:t>
            </a:r>
            <a:endParaRPr lang="ko-KR" altLang="en-US" sz="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D8F9FCC-7E9A-243D-5468-18E5B78DA3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51" b="38344"/>
          <a:stretch/>
        </p:blipFill>
        <p:spPr>
          <a:xfrm>
            <a:off x="200345" y="705865"/>
            <a:ext cx="9091010" cy="12588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E45FC5-3ECD-3EA7-C436-6D87438E418B}"/>
              </a:ext>
            </a:extLst>
          </p:cNvPr>
          <p:cNvSpPr txBox="1"/>
          <p:nvPr/>
        </p:nvSpPr>
        <p:spPr>
          <a:xfrm>
            <a:off x="285254" y="66854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4C71EE"/>
                </a:solidFill>
              </a:rPr>
              <a:t>사용자 정보</a:t>
            </a:r>
            <a:r>
              <a:rPr lang="en-US" altLang="ko-KR" sz="800" b="1" dirty="0">
                <a:solidFill>
                  <a:srgbClr val="4C71EE"/>
                </a:solidFill>
              </a:rPr>
              <a:t>.</a:t>
            </a:r>
            <a:endParaRPr lang="en-US" sz="800" dirty="0">
              <a:solidFill>
                <a:srgbClr val="4C71EE"/>
              </a:solidFill>
            </a:endParaRPr>
          </a:p>
        </p:txBody>
      </p:sp>
      <p:sp>
        <p:nvSpPr>
          <p:cNvPr id="9" name="양쪽 모서리가 둥근 사각형 94">
            <a:extLst>
              <a:ext uri="{FF2B5EF4-FFF2-40B4-BE49-F238E27FC236}">
                <a16:creationId xmlns:a16="http://schemas.microsoft.com/office/drawing/2014/main" id="{891DA053-5F28-591F-DFB5-0E1EDA6090D5}"/>
              </a:ext>
            </a:extLst>
          </p:cNvPr>
          <p:cNvSpPr/>
          <p:nvPr/>
        </p:nvSpPr>
        <p:spPr>
          <a:xfrm>
            <a:off x="2270575" y="929420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4C5D6C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4C5D6C"/>
              </a:solidFill>
              <a:latin typeface="+mn-ea"/>
            </a:endParaRPr>
          </a:p>
        </p:txBody>
      </p:sp>
      <p:sp>
        <p:nvSpPr>
          <p:cNvPr id="10" name="양쪽 모서리가 둥근 사각형 94">
            <a:extLst>
              <a:ext uri="{FF2B5EF4-FFF2-40B4-BE49-F238E27FC236}">
                <a16:creationId xmlns:a16="http://schemas.microsoft.com/office/drawing/2014/main" id="{299E3215-4C1C-26FA-BA7D-84DD45AF2A57}"/>
              </a:ext>
            </a:extLst>
          </p:cNvPr>
          <p:cNvSpPr/>
          <p:nvPr/>
        </p:nvSpPr>
        <p:spPr>
          <a:xfrm>
            <a:off x="2270574" y="1183794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4C5D6C"/>
              </a:solidFill>
            </a:endParaRPr>
          </a:p>
        </p:txBody>
      </p:sp>
      <p:sp>
        <p:nvSpPr>
          <p:cNvPr id="11" name="양쪽 모서리가 둥근 사각형 94">
            <a:extLst>
              <a:ext uri="{FF2B5EF4-FFF2-40B4-BE49-F238E27FC236}">
                <a16:creationId xmlns:a16="http://schemas.microsoft.com/office/drawing/2014/main" id="{C64AD8A9-CC3B-CBCB-0F0B-F738907B739E}"/>
              </a:ext>
            </a:extLst>
          </p:cNvPr>
          <p:cNvSpPr/>
          <p:nvPr/>
        </p:nvSpPr>
        <p:spPr>
          <a:xfrm>
            <a:off x="2270573" y="1438168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4C5D6C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4C5D6C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4C5D6C"/>
              </a:solidFill>
              <a:latin typeface="+mn-ea"/>
            </a:endParaRPr>
          </a:p>
        </p:txBody>
      </p:sp>
      <p:sp>
        <p:nvSpPr>
          <p:cNvPr id="12" name="양쪽 모서리가 둥근 사각형 94">
            <a:extLst>
              <a:ext uri="{FF2B5EF4-FFF2-40B4-BE49-F238E27FC236}">
                <a16:creationId xmlns:a16="http://schemas.microsoft.com/office/drawing/2014/main" id="{CF7EFC28-B527-1FA3-5CC3-91D4EB9F63F6}"/>
              </a:ext>
            </a:extLst>
          </p:cNvPr>
          <p:cNvSpPr/>
          <p:nvPr/>
        </p:nvSpPr>
        <p:spPr>
          <a:xfrm>
            <a:off x="2270572" y="1692542"/>
            <a:ext cx="4297403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4C5D6C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4C5D6C"/>
              </a:solidFill>
            </a:endParaRPr>
          </a:p>
        </p:txBody>
      </p:sp>
      <p:sp>
        <p:nvSpPr>
          <p:cNvPr id="13" name="양쪽 모서리가 둥근 사각형 94">
            <a:extLst>
              <a:ext uri="{FF2B5EF4-FFF2-40B4-BE49-F238E27FC236}">
                <a16:creationId xmlns:a16="http://schemas.microsoft.com/office/drawing/2014/main" id="{E92DF862-0E03-84DA-93F5-E318828132B1}"/>
              </a:ext>
            </a:extLst>
          </p:cNvPr>
          <p:cNvSpPr/>
          <p:nvPr/>
        </p:nvSpPr>
        <p:spPr>
          <a:xfrm>
            <a:off x="600034" y="93018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ID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양쪽 모서리가 둥근 사각형 94">
            <a:extLst>
              <a:ext uri="{FF2B5EF4-FFF2-40B4-BE49-F238E27FC236}">
                <a16:creationId xmlns:a16="http://schemas.microsoft.com/office/drawing/2014/main" id="{93EFFD50-B0C6-DC8D-4507-89E748CBA621}"/>
              </a:ext>
            </a:extLst>
          </p:cNvPr>
          <p:cNvSpPr/>
          <p:nvPr/>
        </p:nvSpPr>
        <p:spPr>
          <a:xfrm>
            <a:off x="600034" y="118430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양쪽 모서리가 둥근 사각형 94">
            <a:extLst>
              <a:ext uri="{FF2B5EF4-FFF2-40B4-BE49-F238E27FC236}">
                <a16:creationId xmlns:a16="http://schemas.microsoft.com/office/drawing/2014/main" id="{8540D73E-E244-88FD-C2D7-4237171CA22C}"/>
              </a:ext>
            </a:extLst>
          </p:cNvPr>
          <p:cNvSpPr/>
          <p:nvPr/>
        </p:nvSpPr>
        <p:spPr>
          <a:xfrm>
            <a:off x="600034" y="143842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16" name="양쪽 모서리가 둥근 사각형 94">
            <a:extLst>
              <a:ext uri="{FF2B5EF4-FFF2-40B4-BE49-F238E27FC236}">
                <a16:creationId xmlns:a16="http://schemas.microsoft.com/office/drawing/2014/main" id="{FFFEDF13-90F6-C30A-FD5C-082232BCEB4B}"/>
              </a:ext>
            </a:extLst>
          </p:cNvPr>
          <p:cNvSpPr/>
          <p:nvPr/>
        </p:nvSpPr>
        <p:spPr>
          <a:xfrm>
            <a:off x="600034" y="169254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IP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Rectangle 49">
            <a:extLst>
              <a:ext uri="{FF2B5EF4-FFF2-40B4-BE49-F238E27FC236}">
                <a16:creationId xmlns:a16="http://schemas.microsoft.com/office/drawing/2014/main" id="{9FF27DBF-9C23-B680-D6E7-AB08FE83C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92750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06948E8-144C-4458-C5B1-CA1E1005CA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16" t="34025" r="22315" b="8398"/>
          <a:stretch/>
        </p:blipFill>
        <p:spPr>
          <a:xfrm>
            <a:off x="282414" y="2090133"/>
            <a:ext cx="9008941" cy="3802412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058B2F84-A350-C998-2B13-C2B879B69F3E}"/>
              </a:ext>
            </a:extLst>
          </p:cNvPr>
          <p:cNvSpPr/>
          <p:nvPr/>
        </p:nvSpPr>
        <p:spPr>
          <a:xfrm>
            <a:off x="8292660" y="40786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E64E176-3F0C-5EE3-0436-C81724DF884F}"/>
              </a:ext>
            </a:extLst>
          </p:cNvPr>
          <p:cNvSpPr/>
          <p:nvPr/>
        </p:nvSpPr>
        <p:spPr>
          <a:xfrm>
            <a:off x="2180565" y="2449843"/>
            <a:ext cx="5985658" cy="1519218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81F0BD62-963B-7A06-1784-8F27EE79C306}"/>
              </a:ext>
            </a:extLst>
          </p:cNvPr>
          <p:cNvCxnSpPr>
            <a:cxnSpLocks/>
            <a:stCxn id="21" idx="1"/>
          </p:cNvCxnSpPr>
          <p:nvPr/>
        </p:nvCxnSpPr>
        <p:spPr>
          <a:xfrm rot="10800000" flipH="1" flipV="1">
            <a:off x="2180565" y="3209452"/>
            <a:ext cx="6075676" cy="979164"/>
          </a:xfrm>
          <a:prstGeom prst="bentConnector3">
            <a:avLst>
              <a:gd name="adj1" fmla="val -3763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AF6D4944-0F75-42D9-D8A0-887928B9A241}"/>
              </a:ext>
            </a:extLst>
          </p:cNvPr>
          <p:cNvCxnSpPr>
            <a:cxnSpLocks/>
          </p:cNvCxnSpPr>
          <p:nvPr/>
        </p:nvCxnSpPr>
        <p:spPr>
          <a:xfrm rot="5400000">
            <a:off x="7956200" y="4614125"/>
            <a:ext cx="1095138" cy="495053"/>
          </a:xfrm>
          <a:prstGeom prst="bentConnector3">
            <a:avLst>
              <a:gd name="adj1" fmla="val 50000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>
            <a:extLst>
              <a:ext uri="{FF2B5EF4-FFF2-40B4-BE49-F238E27FC236}">
                <a16:creationId xmlns:a16="http://schemas.microsoft.com/office/drawing/2014/main" id="{0E4348A4-D3B9-CA0B-BDBE-B907B018DF55}"/>
              </a:ext>
            </a:extLst>
          </p:cNvPr>
          <p:cNvSpPr/>
          <p:nvPr/>
        </p:nvSpPr>
        <p:spPr>
          <a:xfrm>
            <a:off x="4835860" y="48084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6" name="양쪽 모서리가 둥근 사각형 94">
            <a:extLst>
              <a:ext uri="{FF2B5EF4-FFF2-40B4-BE49-F238E27FC236}">
                <a16:creationId xmlns:a16="http://schemas.microsoft.com/office/drawing/2014/main" id="{D488CB05-9609-F4E0-FA78-CE7B18088BD4}"/>
              </a:ext>
            </a:extLst>
          </p:cNvPr>
          <p:cNvSpPr/>
          <p:nvPr/>
        </p:nvSpPr>
        <p:spPr>
          <a:xfrm>
            <a:off x="5105890" y="4821645"/>
            <a:ext cx="495054" cy="169946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처리결과</a:t>
            </a:r>
          </a:p>
        </p:txBody>
      </p:sp>
      <p:sp>
        <p:nvSpPr>
          <p:cNvPr id="58" name="양쪽 모서리가 둥근 사각형 94">
            <a:extLst>
              <a:ext uri="{FF2B5EF4-FFF2-40B4-BE49-F238E27FC236}">
                <a16:creationId xmlns:a16="http://schemas.microsoft.com/office/drawing/2014/main" id="{F2567B09-94C1-B788-247D-DBA48EAD34A5}"/>
              </a:ext>
            </a:extLst>
          </p:cNvPr>
          <p:cNvSpPr/>
          <p:nvPr/>
        </p:nvSpPr>
        <p:spPr>
          <a:xfrm>
            <a:off x="4684934" y="5056728"/>
            <a:ext cx="1485165" cy="169946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(6) </a:t>
            </a: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휴대폰으로 메시지 전송성공</a:t>
            </a:r>
          </a:p>
        </p:txBody>
      </p:sp>
      <p:sp>
        <p:nvSpPr>
          <p:cNvPr id="59" name="양쪽 모서리가 둥근 사각형 94">
            <a:extLst>
              <a:ext uri="{FF2B5EF4-FFF2-40B4-BE49-F238E27FC236}">
                <a16:creationId xmlns:a16="http://schemas.microsoft.com/office/drawing/2014/main" id="{4F59B516-69BC-75D5-B3D8-D488CA2C44CA}"/>
              </a:ext>
            </a:extLst>
          </p:cNvPr>
          <p:cNvSpPr/>
          <p:nvPr/>
        </p:nvSpPr>
        <p:spPr>
          <a:xfrm>
            <a:off x="4684934" y="5244849"/>
            <a:ext cx="1485165" cy="169946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(6) </a:t>
            </a: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휴대폰으로 메시지 전송성공</a:t>
            </a:r>
          </a:p>
        </p:txBody>
      </p:sp>
      <p:sp>
        <p:nvSpPr>
          <p:cNvPr id="60" name="양쪽 모서리가 둥근 사각형 94">
            <a:extLst>
              <a:ext uri="{FF2B5EF4-FFF2-40B4-BE49-F238E27FC236}">
                <a16:creationId xmlns:a16="http://schemas.microsoft.com/office/drawing/2014/main" id="{22D51F6B-C8C0-B46D-E3D3-4D036F664349}"/>
              </a:ext>
            </a:extLst>
          </p:cNvPr>
          <p:cNvSpPr/>
          <p:nvPr/>
        </p:nvSpPr>
        <p:spPr>
          <a:xfrm>
            <a:off x="4684934" y="5432969"/>
            <a:ext cx="1485165" cy="169946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(6) </a:t>
            </a: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휴대폰으로 메시지 전송성공</a:t>
            </a:r>
          </a:p>
        </p:txBody>
      </p:sp>
    </p:spTree>
    <p:extLst>
      <p:ext uri="{BB962C8B-B14F-4D97-AF65-F5344CB8AC3E}">
        <p14:creationId xmlns:p14="http://schemas.microsoft.com/office/powerpoint/2010/main" val="3592941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F08A-CA3F-FD35-8916-C4102FE4C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9BB5604-8610-C18A-0A71-1F77466BB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6BCD5D-8858-50A1-A2CB-B17139B34DFC}"/>
              </a:ext>
            </a:extLst>
          </p:cNvPr>
          <p:cNvSpPr txBox="1"/>
          <p:nvPr/>
        </p:nvSpPr>
        <p:spPr>
          <a:xfrm>
            <a:off x="9417800" y="1448780"/>
            <a:ext cx="12843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API </a:t>
            </a:r>
            <a:r>
              <a:rPr lang="ko-KR" altLang="en-US" sz="900" dirty="0"/>
              <a:t>문자 발송 테스트</a:t>
            </a:r>
            <a:endParaRPr lang="en-US" altLang="ko-KR" sz="900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5CE654C-7063-53C4-0CC4-25B2046A8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627368"/>
              </p:ext>
            </p:extLst>
          </p:nvPr>
        </p:nvGraphicFramePr>
        <p:xfrm>
          <a:off x="9417800" y="2106808"/>
          <a:ext cx="2663865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</a:t>
                      </a:r>
                      <a:r>
                        <a:rPr lang="en-US" altLang="ko-KR" sz="800" b="0" dirty="0"/>
                        <a:t>[mberID], [</a:t>
                      </a:r>
                      <a:r>
                        <a:rPr lang="en-US" altLang="ko-KR" sz="800" b="0" dirty="0" err="1"/>
                        <a:t>apiKey</a:t>
                      </a:r>
                      <a:r>
                        <a:rPr lang="en-US" altLang="ko-KR" sz="800" b="0" dirty="0"/>
                        <a:t>] </a:t>
                      </a:r>
                      <a:r>
                        <a:rPr lang="ko-KR" altLang="en-US" sz="800" b="0" dirty="0"/>
                        <a:t>항목 이동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- 2</a:t>
                      </a:r>
                      <a:r>
                        <a:rPr lang="ko-KR" altLang="en-US" sz="800" b="0" dirty="0"/>
                        <a:t>번 신규영역에 표시</a:t>
                      </a:r>
                      <a:r>
                        <a:rPr lang="en-US" altLang="ko-KR" sz="800" b="0" dirty="0"/>
                        <a:t> 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사용자 정보 영역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1" dirty="0">
                          <a:solidFill>
                            <a:srgbClr val="EE0000"/>
                          </a:solidFill>
                        </a:rPr>
                        <a:t>신규영역이므로 영역 확장 필요</a:t>
                      </a:r>
                      <a:endParaRPr lang="en-US" altLang="ko-KR" sz="800" b="1" dirty="0">
                        <a:solidFill>
                          <a:srgbClr val="EE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2-a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회원 아이디 검색 </a:t>
                      </a:r>
                      <a:r>
                        <a:rPr lang="ko-KR" altLang="en-US" sz="800" b="0" dirty="0" err="1"/>
                        <a:t>레이어팝업</a:t>
                      </a:r>
                      <a:endParaRPr lang="en-US" altLang="ko-KR" sz="800" b="0" dirty="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우측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레이어팝업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 - ID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입력 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검색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”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버튼 클릭 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하단 정보 자동 표출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텍스트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API Key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발급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Key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상태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문자관리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 &gt; RESTAPI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사용자관리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목록의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상태 항목과 통일</a:t>
                      </a:r>
                      <a:endParaRPr lang="en-US" altLang="ko-KR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: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사용자 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내역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 초과 시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 </a:t>
                      </a:r>
                      <a:r>
                        <a:rPr lang="ko-KR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로 구분</a:t>
                      </a:r>
                      <a:r>
                        <a:rPr lang="en-US" altLang="ko-KR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IP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는 최대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개까지 등록 가능한 점을 고려하여 배치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■ 조회 버튼 클릭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b="1" dirty="0">
                          <a:solidFill>
                            <a:srgbClr val="EE0000"/>
                          </a:solidFill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사용자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ID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후 조회정보 수기입력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조회 시 실제 사용자의 조회 결과 표출 요청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D93518-7A63-AA7C-450B-81AF5C57902F}"/>
              </a:ext>
            </a:extLst>
          </p:cNvPr>
          <p:cNvSpPr txBox="1"/>
          <p:nvPr/>
        </p:nvSpPr>
        <p:spPr>
          <a:xfrm>
            <a:off x="10011435" y="695280"/>
            <a:ext cx="2070230" cy="10772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문자관리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RESTAPI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문자 테스트 </a:t>
            </a:r>
            <a:r>
              <a: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발송가능건수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D67D2F02-1F47-607F-3431-F5BFB35496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0668"/>
          <a:stretch/>
        </p:blipFill>
        <p:spPr>
          <a:xfrm>
            <a:off x="200345" y="633056"/>
            <a:ext cx="9091010" cy="234589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F7C93E22-5F2F-774C-F37E-7D6318C1B5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51" b="38344"/>
          <a:stretch/>
        </p:blipFill>
        <p:spPr>
          <a:xfrm>
            <a:off x="200345" y="3001195"/>
            <a:ext cx="9091010" cy="125880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36360B7-CC32-A0E5-F213-39B9A12AC4FF}"/>
              </a:ext>
            </a:extLst>
          </p:cNvPr>
          <p:cNvSpPr txBox="1"/>
          <p:nvPr/>
        </p:nvSpPr>
        <p:spPr>
          <a:xfrm>
            <a:off x="285254" y="2963871"/>
            <a:ext cx="7617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</a:rPr>
              <a:t>사용자 정보</a:t>
            </a:r>
            <a:r>
              <a:rPr lang="en-US" altLang="ko-KR" sz="800" b="1" dirty="0">
                <a:solidFill>
                  <a:srgbClr val="FF0000"/>
                </a:solidFill>
              </a:rPr>
              <a:t>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27" name="왼쪽 대괄호 26">
            <a:extLst>
              <a:ext uri="{FF2B5EF4-FFF2-40B4-BE49-F238E27FC236}">
                <a16:creationId xmlns:a16="http://schemas.microsoft.com/office/drawing/2014/main" id="{1826CF6E-8319-8577-BFC6-510C42201B26}"/>
              </a:ext>
            </a:extLst>
          </p:cNvPr>
          <p:cNvSpPr/>
          <p:nvPr/>
        </p:nvSpPr>
        <p:spPr>
          <a:xfrm>
            <a:off x="57740" y="3031576"/>
            <a:ext cx="270030" cy="122842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86DE6C12-CA0F-1209-C293-FAECB61BDD61}"/>
              </a:ext>
            </a:extLst>
          </p:cNvPr>
          <p:cNvSpPr/>
          <p:nvPr/>
        </p:nvSpPr>
        <p:spPr>
          <a:xfrm>
            <a:off x="-169946" y="34791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양쪽 모서리가 둥근 사각형 94">
            <a:extLst>
              <a:ext uri="{FF2B5EF4-FFF2-40B4-BE49-F238E27FC236}">
                <a16:creationId xmlns:a16="http://schemas.microsoft.com/office/drawing/2014/main" id="{164026B8-159F-A42D-1E7C-2C7DEE4E235E}"/>
              </a:ext>
            </a:extLst>
          </p:cNvPr>
          <p:cNvSpPr/>
          <p:nvPr/>
        </p:nvSpPr>
        <p:spPr>
          <a:xfrm>
            <a:off x="2269360" y="3224750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de0621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1" name="양쪽 모서리가 둥근 사각형 94">
            <a:extLst>
              <a:ext uri="{FF2B5EF4-FFF2-40B4-BE49-F238E27FC236}">
                <a16:creationId xmlns:a16="http://schemas.microsoft.com/office/drawing/2014/main" id="{EE56F6AC-B612-078A-E5C4-EA5F9BBC99E9}"/>
              </a:ext>
            </a:extLst>
          </p:cNvPr>
          <p:cNvSpPr/>
          <p:nvPr/>
        </p:nvSpPr>
        <p:spPr>
          <a:xfrm>
            <a:off x="2269359" y="3479124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12b05a275cbd6aedd623cba5ecd724be1461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2" name="양쪽 모서리가 둥근 사각형 94">
            <a:extLst>
              <a:ext uri="{FF2B5EF4-FFF2-40B4-BE49-F238E27FC236}">
                <a16:creationId xmlns:a16="http://schemas.microsoft.com/office/drawing/2014/main" id="{F443B409-0388-9D24-84C1-2B8BDD6D5001}"/>
              </a:ext>
            </a:extLst>
          </p:cNvPr>
          <p:cNvSpPr/>
          <p:nvPr/>
        </p:nvSpPr>
        <p:spPr>
          <a:xfrm>
            <a:off x="2269358" y="3733498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dirty="0">
                <a:solidFill>
                  <a:srgbClr val="FF0000"/>
                </a:solidFill>
                <a:latin typeface="+mn-ea"/>
              </a:rPr>
              <a:t>사용중 </a:t>
            </a:r>
            <a:r>
              <a:rPr lang="en-US" altLang="ko-KR" sz="800" dirty="0">
                <a:solidFill>
                  <a:srgbClr val="FF0000"/>
                </a:solidFill>
                <a:latin typeface="+mn-ea"/>
              </a:rPr>
              <a:t>(Y)</a:t>
            </a:r>
            <a:endParaRPr lang="ko-KR" altLang="en-US" sz="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3" name="양쪽 모서리가 둥근 사각형 94">
            <a:extLst>
              <a:ext uri="{FF2B5EF4-FFF2-40B4-BE49-F238E27FC236}">
                <a16:creationId xmlns:a16="http://schemas.microsoft.com/office/drawing/2014/main" id="{1DB0E486-CA4B-2B26-E949-0C949657FD3B}"/>
              </a:ext>
            </a:extLst>
          </p:cNvPr>
          <p:cNvSpPr/>
          <p:nvPr/>
        </p:nvSpPr>
        <p:spPr>
          <a:xfrm>
            <a:off x="2269357" y="3987872"/>
            <a:ext cx="6291827" cy="20348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 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ㅣ 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ea typeface="Noto Sans KR" panose="020B0200000000000000" pitchFamily="50" charset="-127"/>
              </a:rPr>
              <a:t>192.168.0.60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0651BF47-B2B3-28EB-BD82-B29FEC439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669" y="1864004"/>
            <a:ext cx="2055954" cy="102541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567610F5-9A54-3976-7ECD-A8D3DC69434B}"/>
              </a:ext>
            </a:extLst>
          </p:cNvPr>
          <p:cNvCxnSpPr>
            <a:cxnSpLocks/>
            <a:stCxn id="45" idx="0"/>
          </p:cNvCxnSpPr>
          <p:nvPr/>
        </p:nvCxnSpPr>
        <p:spPr>
          <a:xfrm rot="5400000" flipH="1" flipV="1">
            <a:off x="1671446" y="2320857"/>
            <a:ext cx="569185" cy="123478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4E47840-65D8-D4EC-F29A-CC64C694F39F}"/>
              </a:ext>
            </a:extLst>
          </p:cNvPr>
          <p:cNvCxnSpPr>
            <a:cxnSpLocks/>
          </p:cNvCxnSpPr>
          <p:nvPr/>
        </p:nvCxnSpPr>
        <p:spPr>
          <a:xfrm>
            <a:off x="4002525" y="2889418"/>
            <a:ext cx="0" cy="454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FF9161C8-D520-53BE-8AE7-8528EAF1331A}"/>
              </a:ext>
            </a:extLst>
          </p:cNvPr>
          <p:cNvGrpSpPr/>
          <p:nvPr/>
        </p:nvGrpSpPr>
        <p:grpSpPr>
          <a:xfrm>
            <a:off x="2384344" y="1845561"/>
            <a:ext cx="341760" cy="215444"/>
            <a:chOff x="8425228" y="2483895"/>
            <a:chExt cx="341760" cy="215444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9E2DBEF0-5A71-9E3D-6170-5815318DF2CE}"/>
                </a:ext>
              </a:extLst>
            </p:cNvPr>
            <p:cNvSpPr/>
            <p:nvPr/>
          </p:nvSpPr>
          <p:spPr>
            <a:xfrm>
              <a:off x="8511134" y="2505232"/>
              <a:ext cx="176963" cy="1821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12F0C91-E2E1-19BF-5FA5-6F9790275011}"/>
                </a:ext>
              </a:extLst>
            </p:cNvPr>
            <p:cNvSpPr txBox="1"/>
            <p:nvPr/>
          </p:nvSpPr>
          <p:spPr>
            <a:xfrm>
              <a:off x="8425228" y="2483895"/>
              <a:ext cx="34176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>
                  <a:solidFill>
                    <a:srgbClr val="FFFFFF"/>
                  </a:solidFill>
                </a:rPr>
                <a:t>2-a</a:t>
              </a:r>
              <a:endParaRPr lang="ko-KR" altLang="en-US" sz="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0" name="타원 39">
            <a:extLst>
              <a:ext uri="{FF2B5EF4-FFF2-40B4-BE49-F238E27FC236}">
                <a16:creationId xmlns:a16="http://schemas.microsoft.com/office/drawing/2014/main" id="{9EE45609-5B25-9E3F-F319-4718AB3F5DDA}"/>
              </a:ext>
            </a:extLst>
          </p:cNvPr>
          <p:cNvSpPr/>
          <p:nvPr/>
        </p:nvSpPr>
        <p:spPr>
          <a:xfrm>
            <a:off x="144690" y="13638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1" name="양쪽 모서리가 둥근 사각형 94">
            <a:extLst>
              <a:ext uri="{FF2B5EF4-FFF2-40B4-BE49-F238E27FC236}">
                <a16:creationId xmlns:a16="http://schemas.microsoft.com/office/drawing/2014/main" id="{3163B957-2647-62D1-4B50-87508A6DE2CE}"/>
              </a:ext>
            </a:extLst>
          </p:cNvPr>
          <p:cNvSpPr/>
          <p:nvPr/>
        </p:nvSpPr>
        <p:spPr>
          <a:xfrm>
            <a:off x="600034" y="3225519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사용자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ID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2" name="양쪽 모서리가 둥근 사각형 94">
            <a:extLst>
              <a:ext uri="{FF2B5EF4-FFF2-40B4-BE49-F238E27FC236}">
                <a16:creationId xmlns:a16="http://schemas.microsoft.com/office/drawing/2014/main" id="{0C90A100-1CE4-25BF-0911-96BD59E0037A}"/>
              </a:ext>
            </a:extLst>
          </p:cNvPr>
          <p:cNvSpPr/>
          <p:nvPr/>
        </p:nvSpPr>
        <p:spPr>
          <a:xfrm>
            <a:off x="600034" y="3479637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Key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3" name="양쪽 모서리가 둥근 사각형 94">
            <a:extLst>
              <a:ext uri="{FF2B5EF4-FFF2-40B4-BE49-F238E27FC236}">
                <a16:creationId xmlns:a16="http://schemas.microsoft.com/office/drawing/2014/main" id="{2D4FE897-E2A3-7D14-5973-DC0C42C395E7}"/>
              </a:ext>
            </a:extLst>
          </p:cNvPr>
          <p:cNvSpPr/>
          <p:nvPr/>
        </p:nvSpPr>
        <p:spPr>
          <a:xfrm>
            <a:off x="600034" y="3733755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API </a:t>
            </a: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상태</a:t>
            </a:r>
          </a:p>
        </p:txBody>
      </p:sp>
      <p:sp>
        <p:nvSpPr>
          <p:cNvPr id="44" name="양쪽 모서리가 둥근 사각형 94">
            <a:extLst>
              <a:ext uri="{FF2B5EF4-FFF2-40B4-BE49-F238E27FC236}">
                <a16:creationId xmlns:a16="http://schemas.microsoft.com/office/drawing/2014/main" id="{DF63E1D8-676D-6358-FC16-1CB287A97FCB}"/>
              </a:ext>
            </a:extLst>
          </p:cNvPr>
          <p:cNvSpPr/>
          <p:nvPr/>
        </p:nvSpPr>
        <p:spPr>
          <a:xfrm>
            <a:off x="600034" y="3987873"/>
            <a:ext cx="1580531" cy="203481"/>
          </a:xfrm>
          <a:prstGeom prst="rect">
            <a:avLst/>
          </a:prstGeom>
          <a:solidFill>
            <a:srgbClr val="F7F7F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b="1" dirty="0">
                <a:solidFill>
                  <a:srgbClr val="FF0000"/>
                </a:solidFill>
                <a:latin typeface="+mn-ea"/>
              </a:rPr>
              <a:t>등록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IP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5" name="Rectangle 49">
            <a:extLst>
              <a:ext uri="{FF2B5EF4-FFF2-40B4-BE49-F238E27FC236}">
                <a16:creationId xmlns:a16="http://schemas.microsoft.com/office/drawing/2014/main" id="{5EE0251A-BC37-E407-87DB-FDAD3D95D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3222839"/>
            <a:ext cx="350592" cy="217625"/>
          </a:xfrm>
          <a:prstGeom prst="rect">
            <a:avLst/>
          </a:prstGeom>
          <a:solidFill>
            <a:srgbClr val="456DED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 lIns="72000" tIns="46800" rIns="72000" bIns="46800" anchor="ctr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+mn-ea"/>
              </a:rPr>
              <a:t>조회</a:t>
            </a:r>
            <a:endParaRPr lang="en-US" altLang="ko-KR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658F9E0-7F87-3D7B-B9C9-00885A98E506}"/>
              </a:ext>
            </a:extLst>
          </p:cNvPr>
          <p:cNvSpPr/>
          <p:nvPr/>
        </p:nvSpPr>
        <p:spPr>
          <a:xfrm>
            <a:off x="413010" y="1344757"/>
            <a:ext cx="1947575" cy="44258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0285D747-C269-491D-4989-DC40AFB9DAB6}"/>
              </a:ext>
            </a:extLst>
          </p:cNvPr>
          <p:cNvCxnSpPr>
            <a:cxnSpLocks/>
            <a:stCxn id="46" idx="1"/>
          </p:cNvCxnSpPr>
          <p:nvPr/>
        </p:nvCxnSpPr>
        <p:spPr>
          <a:xfrm rot="10800000" flipH="1" flipV="1">
            <a:off x="413010" y="1566047"/>
            <a:ext cx="309056" cy="1397819"/>
          </a:xfrm>
          <a:prstGeom prst="bentConnector4">
            <a:avLst>
              <a:gd name="adj1" fmla="val -73967"/>
              <a:gd name="adj2" fmla="val 57916"/>
            </a:avLst>
          </a:prstGeom>
          <a:ln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>
            <a:extLst>
              <a:ext uri="{FF2B5EF4-FFF2-40B4-BE49-F238E27FC236}">
                <a16:creationId xmlns:a16="http://schemas.microsoft.com/office/drawing/2014/main" id="{4ABFE56B-3549-AA19-A463-CF0748A820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18" t="23510" r="22315" b="71808"/>
          <a:stretch/>
        </p:blipFill>
        <p:spPr>
          <a:xfrm>
            <a:off x="266204" y="618388"/>
            <a:ext cx="9006101" cy="309228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9BDFE509-5026-09A1-A6D4-6894CA5583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776" t="33177" r="22622" b="61386"/>
          <a:stretch/>
        </p:blipFill>
        <p:spPr>
          <a:xfrm>
            <a:off x="203025" y="4401819"/>
            <a:ext cx="8863305" cy="288085"/>
          </a:xfrm>
          <a:prstGeom prst="rect">
            <a:avLst/>
          </a:prstGeom>
        </p:spPr>
      </p:pic>
      <p:sp>
        <p:nvSpPr>
          <p:cNvPr id="51" name="타원 50">
            <a:extLst>
              <a:ext uri="{FF2B5EF4-FFF2-40B4-BE49-F238E27FC236}">
                <a16:creationId xmlns:a16="http://schemas.microsoft.com/office/drawing/2014/main" id="{D4094369-1C37-63F2-A337-ECF587AD11FC}"/>
              </a:ext>
            </a:extLst>
          </p:cNvPr>
          <p:cNvSpPr/>
          <p:nvPr/>
        </p:nvSpPr>
        <p:spPr>
          <a:xfrm>
            <a:off x="74470" y="44485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C199CAFA-7333-588E-BF30-2492EFF238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419" t="38259" r="22353" b="26219"/>
          <a:stretch/>
        </p:blipFill>
        <p:spPr>
          <a:xfrm>
            <a:off x="266204" y="4720663"/>
            <a:ext cx="8800126" cy="1768677"/>
          </a:xfrm>
          <a:prstGeom prst="rect">
            <a:avLst/>
          </a:prstGeom>
        </p:spPr>
      </p:pic>
      <p:cxnSp>
        <p:nvCxnSpPr>
          <p:cNvPr id="54" name="연결선: 꺾임 53">
            <a:extLst>
              <a:ext uri="{FF2B5EF4-FFF2-40B4-BE49-F238E27FC236}">
                <a16:creationId xmlns:a16="http://schemas.microsoft.com/office/drawing/2014/main" id="{B4C9AE26-8330-1435-F421-EDC809C85ABA}"/>
              </a:ext>
            </a:extLst>
          </p:cNvPr>
          <p:cNvCxnSpPr>
            <a:cxnSpLocks/>
          </p:cNvCxnSpPr>
          <p:nvPr/>
        </p:nvCxnSpPr>
        <p:spPr>
          <a:xfrm>
            <a:off x="666127" y="4533524"/>
            <a:ext cx="1199403" cy="87569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437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45930</TotalTime>
  <Words>3583</Words>
  <Application>Microsoft Office PowerPoint</Application>
  <PresentationFormat>와이드스크린</PresentationFormat>
  <Paragraphs>1095</Paragraphs>
  <Slides>23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8" baseType="lpstr">
      <vt:lpstr>Noto Sans KR</vt:lpstr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user</cp:lastModifiedBy>
  <cp:revision>1591</cp:revision>
  <cp:lastPrinted>2021-08-19T07:06:45Z</cp:lastPrinted>
  <dcterms:created xsi:type="dcterms:W3CDTF">2014-10-14T01:07:57Z</dcterms:created>
  <dcterms:modified xsi:type="dcterms:W3CDTF">2025-09-17T05:57:46Z</dcterms:modified>
</cp:coreProperties>
</file>